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74" r:id="rId3"/>
    <p:sldId id="278" r:id="rId4"/>
    <p:sldId id="297" r:id="rId5"/>
    <p:sldId id="281" r:id="rId6"/>
    <p:sldId id="280" r:id="rId7"/>
    <p:sldId id="282" r:id="rId8"/>
    <p:sldId id="283" r:id="rId9"/>
    <p:sldId id="284" r:id="rId10"/>
    <p:sldId id="285" r:id="rId11"/>
    <p:sldId id="287" r:id="rId12"/>
    <p:sldId id="298" r:id="rId13"/>
    <p:sldId id="291" r:id="rId14"/>
    <p:sldId id="292" r:id="rId15"/>
    <p:sldId id="293" r:id="rId16"/>
    <p:sldId id="294" r:id="rId17"/>
    <p:sldId id="295" r:id="rId18"/>
    <p:sldId id="269" r:id="rId19"/>
    <p:sldId id="296"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0000"/>
    <a:srgbClr val="F69A99"/>
    <a:srgbClr val="D4F0CE"/>
    <a:srgbClr val="8BC5A3"/>
    <a:srgbClr val="67B68D"/>
    <a:srgbClr val="A00000"/>
    <a:srgbClr val="BBA9A0"/>
    <a:srgbClr val="BED5B7"/>
    <a:srgbClr val="E3D3F2"/>
    <a:srgbClr val="E8D7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93"/>
    <p:restoredTop sz="80551"/>
  </p:normalViewPr>
  <p:slideViewPr>
    <p:cSldViewPr snapToGrid="0">
      <p:cViewPr varScale="1">
        <p:scale>
          <a:sx n="232" d="100"/>
          <a:sy n="232" d="100"/>
        </p:scale>
        <p:origin x="184" y="224"/>
      </p:cViewPr>
      <p:guideLst/>
    </p:cSldViewPr>
  </p:slideViewPr>
  <p:notesTextViewPr>
    <p:cViewPr>
      <p:scale>
        <a:sx n="114" d="100"/>
        <a:sy n="114"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41ADF3-3B83-46F3-A876-89865251E82E}" type="datetimeFigureOut">
              <a:rPr lang="zh-CN" altLang="en-US" smtClean="0"/>
              <a:t>2025/5/8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F36C6D-7A0F-4F88-8FD0-2156B904FB80}" type="slidenum">
              <a:rPr lang="zh-CN" altLang="en-US" smtClean="0"/>
              <a:t>‹#›</a:t>
            </a:fld>
            <a:endParaRPr lang="zh-CN" altLang="en-US"/>
          </a:p>
        </p:txBody>
      </p:sp>
    </p:spTree>
    <p:extLst>
      <p:ext uri="{BB962C8B-B14F-4D97-AF65-F5344CB8AC3E}">
        <p14:creationId xmlns:p14="http://schemas.microsoft.com/office/powerpoint/2010/main" val="3196243344"/>
      </p:ext>
    </p:extLst>
  </p:cSld>
  <p:clrMap bg1="lt1" tx1="dk1" bg2="lt2" tx2="dk2" accent1="accent1" accent2="accent2" accent3="accent3" accent4="accent4" accent5="accent5" accent6="accent6" hlink="hlink" folHlink="folHlink"/>
  <p:notesStyle>
    <a:lvl1pPr marL="0" algn="l" defTabSz="685783" rtl="0" eaLnBrk="1" latinLnBrk="0" hangingPunct="1">
      <a:defRPr sz="900" kern="1200">
        <a:solidFill>
          <a:schemeClr val="tx1"/>
        </a:solidFill>
        <a:latin typeface="+mn-lt"/>
        <a:ea typeface="+mn-ea"/>
        <a:cs typeface="+mn-cs"/>
      </a:defRPr>
    </a:lvl1pPr>
    <a:lvl2pPr marL="342892" algn="l" defTabSz="685783" rtl="0" eaLnBrk="1" latinLnBrk="0" hangingPunct="1">
      <a:defRPr sz="900" kern="1200">
        <a:solidFill>
          <a:schemeClr val="tx1"/>
        </a:solidFill>
        <a:latin typeface="+mn-lt"/>
        <a:ea typeface="+mn-ea"/>
        <a:cs typeface="+mn-cs"/>
      </a:defRPr>
    </a:lvl2pPr>
    <a:lvl3pPr marL="685783" algn="l" defTabSz="685783" rtl="0" eaLnBrk="1" latinLnBrk="0" hangingPunct="1">
      <a:defRPr sz="900" kern="1200">
        <a:solidFill>
          <a:schemeClr val="tx1"/>
        </a:solidFill>
        <a:latin typeface="+mn-lt"/>
        <a:ea typeface="+mn-ea"/>
        <a:cs typeface="+mn-cs"/>
      </a:defRPr>
    </a:lvl3pPr>
    <a:lvl4pPr marL="1028675" algn="l" defTabSz="685783" rtl="0" eaLnBrk="1" latinLnBrk="0" hangingPunct="1">
      <a:defRPr sz="900" kern="1200">
        <a:solidFill>
          <a:schemeClr val="tx1"/>
        </a:solidFill>
        <a:latin typeface="+mn-lt"/>
        <a:ea typeface="+mn-ea"/>
        <a:cs typeface="+mn-cs"/>
      </a:defRPr>
    </a:lvl4pPr>
    <a:lvl5pPr marL="1371566" algn="l" defTabSz="685783" rtl="0" eaLnBrk="1" latinLnBrk="0" hangingPunct="1">
      <a:defRPr sz="900" kern="1200">
        <a:solidFill>
          <a:schemeClr val="tx1"/>
        </a:solidFill>
        <a:latin typeface="+mn-lt"/>
        <a:ea typeface="+mn-ea"/>
        <a:cs typeface="+mn-cs"/>
      </a:defRPr>
    </a:lvl5pPr>
    <a:lvl6pPr marL="1714457" algn="l" defTabSz="685783" rtl="0" eaLnBrk="1" latinLnBrk="0" hangingPunct="1">
      <a:defRPr sz="900" kern="1200">
        <a:solidFill>
          <a:schemeClr val="tx1"/>
        </a:solidFill>
        <a:latin typeface="+mn-lt"/>
        <a:ea typeface="+mn-ea"/>
        <a:cs typeface="+mn-cs"/>
      </a:defRPr>
    </a:lvl6pPr>
    <a:lvl7pPr marL="2057348"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Hello, everyone! My name is </a:t>
            </a:r>
            <a:r>
              <a:rPr kumimoji="1" lang="en-US" altLang="zh-CN" dirty="0" err="1"/>
              <a:t>xxxx</a:t>
            </a:r>
            <a:r>
              <a:rPr kumimoji="1" lang="en-US" altLang="zh-CN" dirty="0"/>
              <a:t>. </a:t>
            </a:r>
          </a:p>
          <a:p>
            <a:r>
              <a:rPr kumimoji="1" lang="en-US" altLang="zh-CN" dirty="0" err="1"/>
              <a:t>Today,I</a:t>
            </a:r>
            <a:r>
              <a:rPr kumimoji="1" lang="en-US" altLang="zh-CN" dirty="0"/>
              <a:t> am very glad to present the paper here for you. </a:t>
            </a:r>
          </a:p>
          <a:p>
            <a:r>
              <a:rPr kumimoji="1" lang="en-US" altLang="zh-CN" dirty="0"/>
              <a:t>The title of the paper is “</a:t>
            </a:r>
            <a:r>
              <a:rPr lang="en-US" altLang="zh-CN" sz="1200" dirty="0">
                <a:latin typeface="Arial Rounded MT Bold" panose="020F0704030504030204" pitchFamily="34" charset="0"/>
                <a:cs typeface="Times New Roman" panose="02020603050405020304" pitchFamily="18" charset="0"/>
              </a:rPr>
              <a:t>Fuzz-Testing Meets LLM-Based Agents: An Automated and Efficient Framework for Jailbreaking Text-To-Image Generation Models</a:t>
            </a:r>
            <a:r>
              <a:rPr kumimoji="1" lang="en-US" altLang="zh-CN" dirty="0"/>
              <a:t>”</a:t>
            </a:r>
          </a:p>
          <a:p>
            <a:r>
              <a:rPr kumimoji="1" lang="en-US" altLang="zh-CN" dirty="0"/>
              <a:t>This work is a collaboration between Shandong university and </a:t>
            </a:r>
            <a:r>
              <a:rPr lang="en-US" altLang="zh-CN" sz="1200" dirty="0">
                <a:latin typeface="Times New Roman" panose="02020603050405020304" pitchFamily="18" charset="0"/>
                <a:cs typeface="Times New Roman" panose="02020603050405020304" pitchFamily="18" charset="0"/>
                <a:sym typeface="Wingdings" panose="05000000000000000000" pitchFamily="2" charset="2"/>
              </a:rPr>
              <a:t>Netflix Eyeline Studios</a:t>
            </a:r>
            <a:r>
              <a:rPr kumimoji="1" lang="en-US" altLang="zh-CN" dirty="0"/>
              <a:t>.</a:t>
            </a:r>
            <a:endParaRPr kumimoji="1" lang="zh-CN" altLang="en-US" dirty="0"/>
          </a:p>
        </p:txBody>
      </p:sp>
      <p:sp>
        <p:nvSpPr>
          <p:cNvPr id="4" name="灯片编号占位符 3"/>
          <p:cNvSpPr>
            <a:spLocks noGrp="1"/>
          </p:cNvSpPr>
          <p:nvPr>
            <p:ph type="sldNum" sz="quarter" idx="5"/>
          </p:nvPr>
        </p:nvSpPr>
        <p:spPr/>
        <p:txBody>
          <a:bodyPr/>
          <a:lstStyle/>
          <a:p>
            <a:fld id="{E8F36C6D-7A0F-4F88-8FD0-2156B904FB80}" type="slidenum">
              <a:rPr lang="zh-CN" altLang="en-US" smtClean="0"/>
              <a:t>1</a:t>
            </a:fld>
            <a:endParaRPr lang="zh-CN" altLang="en-US"/>
          </a:p>
        </p:txBody>
      </p:sp>
    </p:spTree>
    <p:extLst>
      <p:ext uri="{BB962C8B-B14F-4D97-AF65-F5344CB8AC3E}">
        <p14:creationId xmlns:p14="http://schemas.microsoft.com/office/powerpoint/2010/main" val="1078347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0B58C-FCEC-3241-0726-37A8408450F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C11EF6F-FC57-58B3-9B00-CA277D5CA74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6CAE44C-8EB7-AEFD-260E-56FD4A43808C}"/>
              </a:ext>
            </a:extLst>
          </p:cNvPr>
          <p:cNvSpPr>
            <a:spLocks noGrp="1"/>
          </p:cNvSpPr>
          <p:nvPr>
            <p:ph type="body" idx="1"/>
          </p:nvPr>
        </p:nvSpPr>
        <p:spPr/>
        <p:txBody>
          <a:bodyPr/>
          <a:lstStyle/>
          <a:p>
            <a:pPr algn="just"/>
            <a:r>
              <a:rPr lang="en-US" altLang="zh-CN" sz="9600" dirty="0">
                <a:solidFill>
                  <a:schemeClr val="tx1"/>
                </a:solidFill>
                <a:latin typeface="Times New Roman" panose="02020603050405020304" pitchFamily="18" charset="0"/>
                <a:cs typeface="Times New Roman" panose="02020603050405020304" pitchFamily="18" charset="0"/>
              </a:rPr>
              <a:t>Conversely, if the prompt </a:t>
            </a:r>
            <a:r>
              <a:rPr lang="en-US" altLang="zh-CN" sz="9600" b="1" dirty="0">
                <a:solidFill>
                  <a:schemeClr val="tx1"/>
                </a:solidFill>
                <a:latin typeface="Times New Roman" panose="02020603050405020304" pitchFamily="18" charset="0"/>
                <a:cs typeface="Times New Roman" panose="02020603050405020304" pitchFamily="18" charset="0"/>
              </a:rPr>
              <a:t>succeeds </a:t>
            </a:r>
            <a:r>
              <a:rPr lang="en-US" altLang="zh-CN" sz="9600" b="0" dirty="0">
                <a:solidFill>
                  <a:schemeClr val="tx1"/>
                </a:solidFill>
                <a:latin typeface="Times New Roman" panose="02020603050405020304" pitchFamily="18" charset="0"/>
                <a:cs typeface="Times New Roman" panose="02020603050405020304" pitchFamily="18" charset="0"/>
              </a:rPr>
              <a:t>in bypassing </a:t>
            </a:r>
            <a:r>
              <a:rPr lang="en-US" altLang="zh-CN" sz="9600" dirty="0">
                <a:solidFill>
                  <a:schemeClr val="tx1"/>
                </a:solidFill>
                <a:latin typeface="Times New Roman" panose="02020603050405020304" pitchFamily="18" charset="0"/>
                <a:cs typeface="Times New Roman" panose="02020603050405020304" pitchFamily="18" charset="0"/>
              </a:rPr>
              <a:t>the filters, the agent further evaluates the </a:t>
            </a:r>
            <a:r>
              <a:rPr lang="en-US" altLang="zh-CN" sz="9600" b="1" dirty="0">
                <a:solidFill>
                  <a:schemeClr val="tx1"/>
                </a:solidFill>
                <a:latin typeface="Times New Roman" panose="02020603050405020304" pitchFamily="18" charset="0"/>
                <a:cs typeface="Times New Roman" panose="02020603050405020304" pitchFamily="18" charset="0"/>
              </a:rPr>
              <a:t>semantic alignment</a:t>
            </a:r>
            <a:r>
              <a:rPr lang="en-US" altLang="zh-CN" sz="9600" dirty="0">
                <a:solidFill>
                  <a:schemeClr val="tx1"/>
                </a:solidFill>
                <a:latin typeface="Times New Roman" panose="02020603050405020304" pitchFamily="18" charset="0"/>
                <a:cs typeface="Times New Roman" panose="02020603050405020304" pitchFamily="18" charset="0"/>
              </a:rPr>
              <a:t> between the image and the intended sensitive prompt.</a:t>
            </a:r>
          </a:p>
        </p:txBody>
      </p:sp>
      <p:sp>
        <p:nvSpPr>
          <p:cNvPr id="4" name="灯片编号占位符 3">
            <a:extLst>
              <a:ext uri="{FF2B5EF4-FFF2-40B4-BE49-F238E27FC236}">
                <a16:creationId xmlns:a16="http://schemas.microsoft.com/office/drawing/2014/main" id="{6803B2B4-9069-269B-0A33-4AC9867C6BAA}"/>
              </a:ext>
            </a:extLst>
          </p:cNvPr>
          <p:cNvSpPr>
            <a:spLocks noGrp="1"/>
          </p:cNvSpPr>
          <p:nvPr>
            <p:ph type="sldNum" sz="quarter" idx="5"/>
          </p:nvPr>
        </p:nvSpPr>
        <p:spPr/>
        <p:txBody>
          <a:bodyPr/>
          <a:lstStyle/>
          <a:p>
            <a:fld id="{E8F36C6D-7A0F-4F88-8FD0-2156B904FB80}" type="slidenum">
              <a:rPr lang="zh-CN" altLang="en-US" smtClean="0"/>
              <a:t>10</a:t>
            </a:fld>
            <a:endParaRPr lang="zh-CN" altLang="en-US"/>
          </a:p>
        </p:txBody>
      </p:sp>
    </p:spTree>
    <p:extLst>
      <p:ext uri="{BB962C8B-B14F-4D97-AF65-F5344CB8AC3E}">
        <p14:creationId xmlns:p14="http://schemas.microsoft.com/office/powerpoint/2010/main" val="1323428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E0650-A93A-5254-9C61-E1F24AE8A72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861E796-8DD2-0395-8BED-270C23796EC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6A5F4B9-81CF-1532-7604-76DF3024C06D}"/>
              </a:ext>
            </a:extLst>
          </p:cNvPr>
          <p:cNvSpPr>
            <a:spLocks noGrp="1"/>
          </p:cNvSpPr>
          <p:nvPr>
            <p:ph type="body" idx="1"/>
          </p:nvPr>
        </p:nvSpPr>
        <p:spPr/>
        <p:txBody>
          <a:bodyPr/>
          <a:lstStyle/>
          <a:p>
            <a:pPr algn="just"/>
            <a:r>
              <a:rPr lang="en-US" altLang="zh-CN" sz="7200" dirty="0">
                <a:solidFill>
                  <a:schemeClr val="tx1"/>
                </a:solidFill>
                <a:latin typeface="Times New Roman" panose="02020603050405020304" pitchFamily="18" charset="0"/>
                <a:cs typeface="Times New Roman" panose="02020603050405020304" pitchFamily="18" charset="0"/>
              </a:rPr>
              <a:t>If the alignment isn’t good enough, additional candidate prompts are created to further refine the semantic match.</a:t>
            </a:r>
          </a:p>
          <a:p>
            <a:pPr>
              <a:buNone/>
            </a:pPr>
            <a:endParaRPr lang="en-US" altLang="zh-CN" sz="4000" dirty="0">
              <a:solidFill>
                <a:srgbClr val="000000"/>
              </a:solidFill>
              <a:effectLst/>
              <a:latin typeface="Helvetica" pitchFamily="2" charset="0"/>
            </a:endParaRPr>
          </a:p>
        </p:txBody>
      </p:sp>
      <p:sp>
        <p:nvSpPr>
          <p:cNvPr id="4" name="灯片编号占位符 3">
            <a:extLst>
              <a:ext uri="{FF2B5EF4-FFF2-40B4-BE49-F238E27FC236}">
                <a16:creationId xmlns:a16="http://schemas.microsoft.com/office/drawing/2014/main" id="{E0606627-CD56-DACB-B18B-9004D5AAADB5}"/>
              </a:ext>
            </a:extLst>
          </p:cNvPr>
          <p:cNvSpPr>
            <a:spLocks noGrp="1"/>
          </p:cNvSpPr>
          <p:nvPr>
            <p:ph type="sldNum" sz="quarter" idx="5"/>
          </p:nvPr>
        </p:nvSpPr>
        <p:spPr/>
        <p:txBody>
          <a:bodyPr/>
          <a:lstStyle/>
          <a:p>
            <a:fld id="{E8F36C6D-7A0F-4F88-8FD0-2156B904FB80}" type="slidenum">
              <a:rPr lang="zh-CN" altLang="en-US" smtClean="0"/>
              <a:t>11</a:t>
            </a:fld>
            <a:endParaRPr lang="zh-CN" altLang="en-US"/>
          </a:p>
        </p:txBody>
      </p:sp>
    </p:spTree>
    <p:extLst>
      <p:ext uri="{BB962C8B-B14F-4D97-AF65-F5344CB8AC3E}">
        <p14:creationId xmlns:p14="http://schemas.microsoft.com/office/powerpoint/2010/main" val="1793834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F96ED-E83E-6022-01A2-8B80B52AE65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431732A-EA0D-454F-41F7-AC8DF18C12E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BCBE9E7-B26B-FA16-1AE7-A9DBFDBBE68C}"/>
              </a:ext>
            </a:extLst>
          </p:cNvPr>
          <p:cNvSpPr>
            <a:spLocks noGrp="1"/>
          </p:cNvSpPr>
          <p:nvPr>
            <p:ph type="body" idx="1"/>
          </p:nvPr>
        </p:nvSpPr>
        <p:spPr/>
        <p:txBody>
          <a:bodyPr/>
          <a:lstStyle/>
          <a:p>
            <a:pPr>
              <a:buNone/>
            </a:pPr>
            <a:r>
              <a:rPr lang="en-US" altLang="zh-CN" sz="5400" dirty="0">
                <a:solidFill>
                  <a:schemeClr val="tx1"/>
                </a:solidFill>
              </a:rPr>
              <a:t>After generating candidate prompts, the oracle agent scores them and forwards the highest-scoring prompt to the T2I model to produce potentially unsafe images. </a:t>
            </a:r>
          </a:p>
          <a:p>
            <a:pPr>
              <a:buNone/>
            </a:pPr>
            <a:endParaRPr lang="en-US" altLang="zh-CN" sz="5400" dirty="0">
              <a:solidFill>
                <a:schemeClr val="tx1"/>
              </a:solidFill>
            </a:endParaRPr>
          </a:p>
          <a:p>
            <a:pPr>
              <a:buNone/>
            </a:pPr>
            <a:r>
              <a:rPr lang="en-US" altLang="zh-CN" sz="5400" dirty="0">
                <a:solidFill>
                  <a:schemeClr val="tx1"/>
                </a:solidFill>
              </a:rPr>
              <a:t>This iterative mutation continues until a prompt meets both bypass and similarity criteria or reaches the maximum mutation threshold.</a:t>
            </a:r>
          </a:p>
        </p:txBody>
      </p:sp>
      <p:sp>
        <p:nvSpPr>
          <p:cNvPr id="4" name="灯片编号占位符 3">
            <a:extLst>
              <a:ext uri="{FF2B5EF4-FFF2-40B4-BE49-F238E27FC236}">
                <a16:creationId xmlns:a16="http://schemas.microsoft.com/office/drawing/2014/main" id="{7938038E-A1A9-6C20-7EA3-CA2149A2B3DF}"/>
              </a:ext>
            </a:extLst>
          </p:cNvPr>
          <p:cNvSpPr>
            <a:spLocks noGrp="1"/>
          </p:cNvSpPr>
          <p:nvPr>
            <p:ph type="sldNum" sz="quarter" idx="5"/>
          </p:nvPr>
        </p:nvSpPr>
        <p:spPr/>
        <p:txBody>
          <a:bodyPr/>
          <a:lstStyle/>
          <a:p>
            <a:fld id="{E8F36C6D-7A0F-4F88-8FD0-2156B904FB80}" type="slidenum">
              <a:rPr lang="zh-CN" altLang="en-US" smtClean="0"/>
              <a:t>12</a:t>
            </a:fld>
            <a:endParaRPr lang="zh-CN" altLang="en-US"/>
          </a:p>
        </p:txBody>
      </p:sp>
    </p:spTree>
    <p:extLst>
      <p:ext uri="{BB962C8B-B14F-4D97-AF65-F5344CB8AC3E}">
        <p14:creationId xmlns:p14="http://schemas.microsoft.com/office/powerpoint/2010/main" val="2416018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EFC08-2DF1-0A28-F877-55A4C11854C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6990757-B9F4-8FDA-7CFB-1B858CE5B23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DEB2BE3-C5A2-4CB6-768A-F70A77D96BF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5400" dirty="0"/>
              <a:t>Here are quantitative evaluation results of </a:t>
            </a:r>
            <a:r>
              <a:rPr kumimoji="1" lang="en-US" altLang="zh-CN" sz="5400" dirty="0" err="1"/>
              <a:t>JailFuzzer</a:t>
            </a:r>
            <a:r>
              <a:rPr kumimoji="1" lang="en-US" altLang="zh-CN" sz="5400" dirty="0"/>
              <a:t> in bypassing existing safety filters.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sz="5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200" dirty="0"/>
              <a:t>We evaluate four target text-to-image models: DALLE 3 and three different versions of Stable Diffusion.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200" dirty="0"/>
              <a:t>Among them, </a:t>
            </a:r>
            <a:r>
              <a:rPr lang="en-US" altLang="zh-CN" sz="9600" dirty="0"/>
              <a:t>we apply 6 different safety filters to Stable Diffusion.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sz="5400" dirty="0"/>
          </a:p>
          <a:p>
            <a:pPr>
              <a:lnSpc>
                <a:spcPct val="150000"/>
              </a:lnSpc>
              <a:defRPr/>
            </a:pPr>
            <a:r>
              <a:rPr kumimoji="1" lang="en-US" altLang="zh-CN" sz="5400" dirty="0"/>
              <a:t>As shown in table, </a:t>
            </a:r>
            <a:r>
              <a:rPr lang="en-US" altLang="zh-CN" sz="7200" dirty="0" err="1"/>
              <a:t>JailFuzzer</a:t>
            </a:r>
            <a:r>
              <a:rPr lang="en-US" altLang="zh-CN" sz="7200" dirty="0"/>
              <a:t> effectively bypasses all safety filters and generates images semantically similar to the target prompt using only a small number of queries.</a:t>
            </a:r>
            <a:endParaRPr kumimoji="1" lang="en-US" altLang="zh-CN" sz="5400" dirty="0"/>
          </a:p>
        </p:txBody>
      </p:sp>
      <p:sp>
        <p:nvSpPr>
          <p:cNvPr id="4" name="灯片编号占位符 3">
            <a:extLst>
              <a:ext uri="{FF2B5EF4-FFF2-40B4-BE49-F238E27FC236}">
                <a16:creationId xmlns:a16="http://schemas.microsoft.com/office/drawing/2014/main" id="{FD0FED3D-928C-7953-1D02-74720A2DB536}"/>
              </a:ext>
            </a:extLst>
          </p:cNvPr>
          <p:cNvSpPr>
            <a:spLocks noGrp="1"/>
          </p:cNvSpPr>
          <p:nvPr>
            <p:ph type="sldNum" sz="quarter" idx="5"/>
          </p:nvPr>
        </p:nvSpPr>
        <p:spPr/>
        <p:txBody>
          <a:bodyPr/>
          <a:lstStyle/>
          <a:p>
            <a:fld id="{E8F36C6D-7A0F-4F88-8FD0-2156B904FB80}" type="slidenum">
              <a:rPr lang="zh-CN" altLang="en-US" smtClean="0"/>
              <a:t>13</a:t>
            </a:fld>
            <a:endParaRPr lang="zh-CN" altLang="en-US"/>
          </a:p>
        </p:txBody>
      </p:sp>
    </p:spTree>
    <p:extLst>
      <p:ext uri="{BB962C8B-B14F-4D97-AF65-F5344CB8AC3E}">
        <p14:creationId xmlns:p14="http://schemas.microsoft.com/office/powerpoint/2010/main" val="3330250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B4D74-2223-9C42-0566-A57DE393ED2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54AB14E-EE1D-B426-C2B8-35D123EE4CA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0F59A2F-D009-CEDE-E356-8831A46FB79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200" kern="1200" dirty="0">
                <a:solidFill>
                  <a:schemeClr val="tx1"/>
                </a:solidFill>
                <a:latin typeface="+mn-lt"/>
                <a:ea typeface="+mn-ea"/>
                <a:cs typeface="+mn-cs"/>
              </a:rPr>
              <a:t>We also evaluate the performance of </a:t>
            </a:r>
            <a:r>
              <a:rPr lang="en-US" altLang="zh-CN" sz="7200" kern="1200" dirty="0" err="1">
                <a:solidFill>
                  <a:schemeClr val="tx1"/>
                </a:solidFill>
                <a:latin typeface="+mn-lt"/>
                <a:ea typeface="+mn-ea"/>
                <a:cs typeface="+mn-cs"/>
              </a:rPr>
              <a:t>JailFuzzer</a:t>
            </a:r>
            <a:r>
              <a:rPr lang="en-US" altLang="zh-CN" sz="7200" kern="1200" dirty="0">
                <a:solidFill>
                  <a:schemeClr val="tx1"/>
                </a:solidFill>
                <a:latin typeface="+mn-lt"/>
                <a:ea typeface="+mn-ea"/>
                <a:cs typeface="+mn-cs"/>
              </a:rPr>
              <a:t> in bypassing non-filter-based safety mechanisms and jailbreak defenses.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7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9600" dirty="0"/>
              <a:t>As</a:t>
            </a:r>
            <a:r>
              <a:rPr lang="zh-CN" altLang="en-US" sz="9600" dirty="0"/>
              <a:t> </a:t>
            </a:r>
            <a:r>
              <a:rPr lang="en-US" altLang="zh-CN" sz="9600" dirty="0"/>
              <a:t>shown in </a:t>
            </a:r>
            <a:r>
              <a:rPr lang="en-US" altLang="zh-CN" sz="9600" b="1" dirty="0"/>
              <a:t>Table P1</a:t>
            </a:r>
            <a:r>
              <a:rPr lang="en-US" altLang="zh-CN" sz="9600" dirty="0"/>
              <a:t>, </a:t>
            </a:r>
            <a:r>
              <a:rPr lang="en-US" altLang="zh-CN" sz="9600" dirty="0" err="1"/>
              <a:t>JailFuzzer</a:t>
            </a:r>
            <a:r>
              <a:rPr lang="en-US" altLang="zh-CN" sz="9600" dirty="0"/>
              <a:t> consistently bypasses all three non-filter-based</a:t>
            </a:r>
            <a:r>
              <a:rPr lang="zh-CN" altLang="en-US" sz="9600" dirty="0"/>
              <a:t> </a:t>
            </a:r>
            <a:r>
              <a:rPr lang="en-US" altLang="zh-CN" sz="9600" dirty="0"/>
              <a:t>safety mechanisms with high success rates, while remaining query-efficient and preserving image quality.</a:t>
            </a:r>
            <a:endParaRPr kumimoji="1" lang="en-US" altLang="zh-CN" sz="7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7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200" kern="1200" dirty="0">
                <a:solidFill>
                  <a:schemeClr val="tx1"/>
                </a:solidFill>
                <a:latin typeface="+mn-lt"/>
                <a:ea typeface="+mn-ea"/>
                <a:cs typeface="+mn-cs"/>
              </a:rPr>
              <a:t>In addition, as shown in </a:t>
            </a:r>
            <a:r>
              <a:rPr lang="en-US" altLang="zh-CN" sz="7200" b="1" kern="1200" dirty="0">
                <a:solidFill>
                  <a:schemeClr val="tx1"/>
                </a:solidFill>
                <a:latin typeface="+mn-lt"/>
                <a:ea typeface="+mn-ea"/>
                <a:cs typeface="+mn-cs"/>
              </a:rPr>
              <a:t>Table P2</a:t>
            </a:r>
            <a:r>
              <a:rPr lang="en-US" altLang="zh-CN" sz="7200" kern="1200" dirty="0">
                <a:solidFill>
                  <a:schemeClr val="tx1"/>
                </a:solidFill>
                <a:latin typeface="+mn-lt"/>
                <a:ea typeface="+mn-ea"/>
                <a:cs typeface="+mn-cs"/>
              </a:rPr>
              <a:t>, </a:t>
            </a:r>
            <a:r>
              <a:rPr lang="en-US" altLang="zh-CN" sz="9600" dirty="0" err="1"/>
              <a:t>JailFuzzer</a:t>
            </a:r>
            <a:r>
              <a:rPr lang="en-US" altLang="zh-CN" sz="9600" dirty="0"/>
              <a:t> </a:t>
            </a:r>
            <a:r>
              <a:rPr lang="en-US" altLang="zh-CN" sz="9600" dirty="0">
                <a:solidFill>
                  <a:srgbClr val="000000"/>
                </a:solidFill>
                <a:effectLst/>
                <a:latin typeface="Helvetica" pitchFamily="2" charset="0"/>
              </a:rPr>
              <a:t>remains robust and effective against jailbreak defenses.</a:t>
            </a:r>
            <a:endParaRPr lang="en-US" altLang="zh-CN" sz="7200" kern="1200" dirty="0">
              <a:solidFill>
                <a:schemeClr val="tx1"/>
              </a:solidFill>
              <a:latin typeface="+mn-lt"/>
              <a:ea typeface="+mn-ea"/>
              <a:cs typeface="+mn-cs"/>
            </a:endParaRPr>
          </a:p>
        </p:txBody>
      </p:sp>
      <p:sp>
        <p:nvSpPr>
          <p:cNvPr id="4" name="灯片编号占位符 3">
            <a:extLst>
              <a:ext uri="{FF2B5EF4-FFF2-40B4-BE49-F238E27FC236}">
                <a16:creationId xmlns:a16="http://schemas.microsoft.com/office/drawing/2014/main" id="{4DB2EE2F-E936-69A5-594A-C0E7127A4ACB}"/>
              </a:ext>
            </a:extLst>
          </p:cNvPr>
          <p:cNvSpPr>
            <a:spLocks noGrp="1"/>
          </p:cNvSpPr>
          <p:nvPr>
            <p:ph type="sldNum" sz="quarter" idx="5"/>
          </p:nvPr>
        </p:nvSpPr>
        <p:spPr/>
        <p:txBody>
          <a:bodyPr/>
          <a:lstStyle/>
          <a:p>
            <a:fld id="{E8F36C6D-7A0F-4F88-8FD0-2156B904FB80}" type="slidenum">
              <a:rPr lang="zh-CN" altLang="en-US" smtClean="0"/>
              <a:t>14</a:t>
            </a:fld>
            <a:endParaRPr lang="zh-CN" altLang="en-US"/>
          </a:p>
        </p:txBody>
      </p:sp>
    </p:spTree>
    <p:extLst>
      <p:ext uri="{BB962C8B-B14F-4D97-AF65-F5344CB8AC3E}">
        <p14:creationId xmlns:p14="http://schemas.microsoft.com/office/powerpoint/2010/main" val="2921141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62A1F-C279-B4AF-39F1-E45914356F9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8120C73-63D1-D3DE-160F-695DE603FDA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F240D7F-BBD5-5B44-4DEC-B0278A5BC55D}"/>
              </a:ext>
            </a:extLst>
          </p:cNvPr>
          <p:cNvSpPr>
            <a:spLocks noGrp="1"/>
          </p:cNvSpPr>
          <p:nvPr>
            <p:ph type="body" idx="1"/>
          </p:nvPr>
        </p:nvSpPr>
        <p:spPr/>
        <p:txBody>
          <a:bodyPr/>
          <a:lstStyle/>
          <a:p>
            <a:pPr>
              <a:buNone/>
            </a:pPr>
            <a:r>
              <a:rPr lang="en-US" altLang="zh-CN" sz="9600" dirty="0"/>
              <a:t>To evaluate the performance of </a:t>
            </a:r>
            <a:r>
              <a:rPr lang="en-US" altLang="zh-CN" sz="9600" dirty="0" err="1"/>
              <a:t>JailFuzzer</a:t>
            </a:r>
            <a:r>
              <a:rPr lang="en-US" altLang="zh-CN" sz="9600" dirty="0"/>
              <a:t> in comparison with existing works, we conduct a comparative study with </a:t>
            </a:r>
            <a:r>
              <a:rPr lang="en-US" altLang="zh-CN" sz="9600" dirty="0" err="1"/>
              <a:t>SneakyPrompt</a:t>
            </a:r>
            <a:r>
              <a:rPr lang="en-US" altLang="zh-CN" sz="9600" dirty="0"/>
              <a:t>, DACA, and Ring-A-Bell.</a:t>
            </a:r>
          </a:p>
          <a:p>
            <a:pPr>
              <a:buNone/>
            </a:pPr>
            <a:endParaRPr lang="en-US" altLang="zh-CN" sz="9600" dirty="0">
              <a:solidFill>
                <a:srgbClr val="000000"/>
              </a:solidFill>
              <a:effectLst/>
              <a:latin typeface="Helvetica" pitchFamily="2" charset="0"/>
            </a:endParaRPr>
          </a:p>
          <a:p>
            <a:pPr>
              <a:buNone/>
            </a:pPr>
            <a:r>
              <a:rPr lang="en-US" altLang="zh-CN" sz="9600" dirty="0">
                <a:solidFill>
                  <a:srgbClr val="000000"/>
                </a:solidFill>
                <a:effectLst/>
                <a:latin typeface="Helvetica" pitchFamily="2" charset="0"/>
              </a:rPr>
              <a:t>As</a:t>
            </a:r>
            <a:r>
              <a:rPr lang="zh-CN" altLang="en-US" sz="9600" dirty="0">
                <a:solidFill>
                  <a:srgbClr val="000000"/>
                </a:solidFill>
                <a:effectLst/>
                <a:latin typeface="Helvetica" pitchFamily="2" charset="0"/>
              </a:rPr>
              <a:t> </a:t>
            </a:r>
            <a:r>
              <a:rPr lang="en-US" altLang="zh-CN" sz="9600" dirty="0">
                <a:solidFill>
                  <a:srgbClr val="000000"/>
                </a:solidFill>
                <a:effectLst/>
                <a:latin typeface="Helvetica" pitchFamily="2" charset="0"/>
              </a:rPr>
              <a:t>shown in Figure, </a:t>
            </a:r>
            <a:r>
              <a:rPr lang="en-US" altLang="zh-CN" sz="9600" dirty="0" err="1">
                <a:solidFill>
                  <a:srgbClr val="000000"/>
                </a:solidFill>
                <a:effectLst/>
                <a:latin typeface="Helvetica" pitchFamily="2" charset="0"/>
              </a:rPr>
              <a:t>JailFuzzer</a:t>
            </a:r>
            <a:r>
              <a:rPr lang="en-US" altLang="zh-CN" sz="9600" dirty="0">
                <a:solidFill>
                  <a:srgbClr val="000000"/>
                </a:solidFill>
                <a:effectLst/>
                <a:latin typeface="Helvetica" pitchFamily="2" charset="0"/>
              </a:rPr>
              <a:t> significantly outperforms DACA and RING-A-Bell in terms of overall performance and is similar to </a:t>
            </a:r>
            <a:r>
              <a:rPr lang="en-US" altLang="zh-CN" sz="9600" dirty="0" err="1">
                <a:solidFill>
                  <a:srgbClr val="000000"/>
                </a:solidFill>
                <a:effectLst/>
                <a:latin typeface="Helvetica" pitchFamily="2" charset="0"/>
              </a:rPr>
              <a:t>SneakyPrompt</a:t>
            </a:r>
            <a:r>
              <a:rPr lang="en-US" altLang="zh-CN" sz="9600" dirty="0">
                <a:solidFill>
                  <a:srgbClr val="000000"/>
                </a:solidFill>
                <a:effectLst/>
                <a:latin typeface="Helvetica" pitchFamily="2" charset="0"/>
              </a:rPr>
              <a:t>.</a:t>
            </a:r>
          </a:p>
        </p:txBody>
      </p:sp>
      <p:sp>
        <p:nvSpPr>
          <p:cNvPr id="4" name="灯片编号占位符 3">
            <a:extLst>
              <a:ext uri="{FF2B5EF4-FFF2-40B4-BE49-F238E27FC236}">
                <a16:creationId xmlns:a16="http://schemas.microsoft.com/office/drawing/2014/main" id="{575364CD-8028-9B81-DBCC-52BFFBD30D41}"/>
              </a:ext>
            </a:extLst>
          </p:cNvPr>
          <p:cNvSpPr>
            <a:spLocks noGrp="1"/>
          </p:cNvSpPr>
          <p:nvPr>
            <p:ph type="sldNum" sz="quarter" idx="5"/>
          </p:nvPr>
        </p:nvSpPr>
        <p:spPr/>
        <p:txBody>
          <a:bodyPr/>
          <a:lstStyle/>
          <a:p>
            <a:fld id="{E8F36C6D-7A0F-4F88-8FD0-2156B904FB80}" type="slidenum">
              <a:rPr lang="zh-CN" altLang="en-US" smtClean="0"/>
              <a:t>15</a:t>
            </a:fld>
            <a:endParaRPr lang="zh-CN" altLang="en-US"/>
          </a:p>
        </p:txBody>
      </p:sp>
    </p:spTree>
    <p:extLst>
      <p:ext uri="{BB962C8B-B14F-4D97-AF65-F5344CB8AC3E}">
        <p14:creationId xmlns:p14="http://schemas.microsoft.com/office/powerpoint/2010/main" val="2138126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C5624-1245-062A-DD9A-C3E768D238A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17EABC3-4968-F647-3D18-6A79554E76B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A58AD1C-6357-936E-E0B0-585EE34BB28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9600" dirty="0"/>
              <a:t>Although </a:t>
            </a:r>
            <a:r>
              <a:rPr lang="en-US" altLang="zh-CN" sz="9600" dirty="0" err="1"/>
              <a:t>SneakyPrompt</a:t>
            </a:r>
            <a:r>
              <a:rPr lang="en-US" altLang="zh-CN" sz="9600" dirty="0"/>
              <a:t> achieves similar effectiveness to </a:t>
            </a:r>
            <a:r>
              <a:rPr lang="en-US" altLang="zh-CN" sz="9600" dirty="0" err="1"/>
              <a:t>JailFuzzer</a:t>
            </a:r>
            <a:r>
              <a:rPr lang="en-US" altLang="zh-CN" sz="9600" dirty="0"/>
              <a:t>, it tends to generate jailbreak prompts with significantly higher perplexity.</a:t>
            </a:r>
          </a:p>
        </p:txBody>
      </p:sp>
      <p:sp>
        <p:nvSpPr>
          <p:cNvPr id="4" name="灯片编号占位符 3">
            <a:extLst>
              <a:ext uri="{FF2B5EF4-FFF2-40B4-BE49-F238E27FC236}">
                <a16:creationId xmlns:a16="http://schemas.microsoft.com/office/drawing/2014/main" id="{65E00CA6-1919-B404-006D-47FA6D16C930}"/>
              </a:ext>
            </a:extLst>
          </p:cNvPr>
          <p:cNvSpPr>
            <a:spLocks noGrp="1"/>
          </p:cNvSpPr>
          <p:nvPr>
            <p:ph type="sldNum" sz="quarter" idx="5"/>
          </p:nvPr>
        </p:nvSpPr>
        <p:spPr/>
        <p:txBody>
          <a:bodyPr/>
          <a:lstStyle/>
          <a:p>
            <a:fld id="{E8F36C6D-7A0F-4F88-8FD0-2156B904FB80}" type="slidenum">
              <a:rPr lang="zh-CN" altLang="en-US" smtClean="0"/>
              <a:t>16</a:t>
            </a:fld>
            <a:endParaRPr lang="zh-CN" altLang="en-US"/>
          </a:p>
        </p:txBody>
      </p:sp>
    </p:spTree>
    <p:extLst>
      <p:ext uri="{BB962C8B-B14F-4D97-AF65-F5344CB8AC3E}">
        <p14:creationId xmlns:p14="http://schemas.microsoft.com/office/powerpoint/2010/main" val="19431493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2CBAD-0D1E-8C97-B94F-8894E7BE01D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9F2E786-3CC8-1126-B64B-B5411EDC9E1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722DC26-2046-7B09-0E63-D5C5D929B391}"/>
              </a:ext>
            </a:extLst>
          </p:cNvPr>
          <p:cNvSpPr>
            <a:spLocks noGrp="1"/>
          </p:cNvSpPr>
          <p:nvPr>
            <p:ph type="body" idx="1"/>
          </p:nvPr>
        </p:nvSpPr>
        <p:spPr/>
        <p:txBody>
          <a:bodyPr/>
          <a:lstStyle/>
          <a:p>
            <a:pPr>
              <a:buNone/>
            </a:pPr>
            <a:r>
              <a:rPr lang="en-US" altLang="zh-CN" sz="9600" dirty="0"/>
              <a:t>Finally, we adopt extensive ablation</a:t>
            </a:r>
            <a:r>
              <a:rPr lang="zh-CN" altLang="en-US" sz="9600" dirty="0"/>
              <a:t> </a:t>
            </a:r>
            <a:r>
              <a:rPr lang="en-US" altLang="zh-CN" sz="9600" dirty="0"/>
              <a:t>studies. </a:t>
            </a:r>
          </a:p>
          <a:p>
            <a:pPr>
              <a:buNone/>
            </a:pPr>
            <a:endParaRPr lang="en-US" altLang="zh-CN" sz="9600" dirty="0">
              <a:solidFill>
                <a:srgbClr val="000000"/>
              </a:solidFill>
              <a:effectLst/>
              <a:latin typeface="Helvetica" pitchFamily="2" charset="0"/>
            </a:endParaRPr>
          </a:p>
          <a:p>
            <a:pPr>
              <a:buNone/>
            </a:pPr>
            <a:r>
              <a:rPr lang="en-US" altLang="zh-CN" sz="9600" dirty="0">
                <a:solidFill>
                  <a:srgbClr val="000000"/>
                </a:solidFill>
                <a:effectLst/>
                <a:latin typeface="Helvetica" pitchFamily="2" charset="0"/>
              </a:rPr>
              <a:t>Here is the ablation study on the number of agents.</a:t>
            </a:r>
          </a:p>
          <a:p>
            <a:pPr>
              <a:buNone/>
            </a:pPr>
            <a:endParaRPr lang="en-US" altLang="zh-CN" sz="9600" dirty="0">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9600" dirty="0"/>
              <a:t>Results indicate that agent-based methods surpass single VLMs, and two-agent setups outperform one-agent ones in both effectiveness and efficiency.</a:t>
            </a:r>
          </a:p>
          <a:p>
            <a:pPr>
              <a:buNone/>
            </a:pPr>
            <a:endParaRPr lang="en-US" altLang="zh-CN" sz="9600" dirty="0">
              <a:solidFill>
                <a:srgbClr val="000000"/>
              </a:solidFill>
              <a:effectLst/>
              <a:latin typeface="Helvetica" pitchFamily="2" charset="0"/>
            </a:endParaRPr>
          </a:p>
          <a:p>
            <a:pPr>
              <a:buNone/>
            </a:pPr>
            <a:r>
              <a:rPr lang="en-US" altLang="zh-CN" sz="9600" dirty="0"/>
              <a:t>We also conducted ablation studies on several other hyperparameters; for detailed information, please refer to the paper.</a:t>
            </a:r>
            <a:endParaRPr lang="en-US" altLang="zh-CN" sz="9600" dirty="0">
              <a:solidFill>
                <a:srgbClr val="000000"/>
              </a:solidFill>
              <a:effectLst/>
              <a:latin typeface="Helvetica" pitchFamily="2" charset="0"/>
            </a:endParaRPr>
          </a:p>
          <a:p>
            <a:pPr>
              <a:buNone/>
            </a:pPr>
            <a:endParaRPr lang="en-US" altLang="zh-CN" sz="9600" dirty="0">
              <a:solidFill>
                <a:srgbClr val="000000"/>
              </a:solidFill>
              <a:effectLst/>
              <a:latin typeface="Helvetica" pitchFamily="2" charset="0"/>
            </a:endParaRPr>
          </a:p>
        </p:txBody>
      </p:sp>
      <p:sp>
        <p:nvSpPr>
          <p:cNvPr id="4" name="灯片编号占位符 3">
            <a:extLst>
              <a:ext uri="{FF2B5EF4-FFF2-40B4-BE49-F238E27FC236}">
                <a16:creationId xmlns:a16="http://schemas.microsoft.com/office/drawing/2014/main" id="{A4E50180-925D-0716-DAFA-0A9066BD9306}"/>
              </a:ext>
            </a:extLst>
          </p:cNvPr>
          <p:cNvSpPr>
            <a:spLocks noGrp="1"/>
          </p:cNvSpPr>
          <p:nvPr>
            <p:ph type="sldNum" sz="quarter" idx="5"/>
          </p:nvPr>
        </p:nvSpPr>
        <p:spPr/>
        <p:txBody>
          <a:bodyPr/>
          <a:lstStyle/>
          <a:p>
            <a:fld id="{E8F36C6D-7A0F-4F88-8FD0-2156B904FB80}" type="slidenum">
              <a:rPr lang="zh-CN" altLang="en-US" smtClean="0"/>
              <a:t>17</a:t>
            </a:fld>
            <a:endParaRPr lang="zh-CN" altLang="en-US"/>
          </a:p>
        </p:txBody>
      </p:sp>
    </p:spTree>
    <p:extLst>
      <p:ext uri="{BB962C8B-B14F-4D97-AF65-F5344CB8AC3E}">
        <p14:creationId xmlns:p14="http://schemas.microsoft.com/office/powerpoint/2010/main" val="840986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In</a:t>
            </a:r>
            <a:r>
              <a:rPr kumimoji="1" lang="zh-CN" altLang="en-US" dirty="0"/>
              <a:t> </a:t>
            </a:r>
            <a:r>
              <a:rPr kumimoji="1" lang="en-US" altLang="zh-CN" dirty="0"/>
              <a:t>summary, we </a:t>
            </a:r>
            <a:r>
              <a:rPr lang="en-US" altLang="zh-CN" sz="1200" dirty="0">
                <a:cs typeface="Times New Roman" panose="02020603050405020304" pitchFamily="18" charset="0"/>
                <a:sym typeface="Wingdings" panose="05000000000000000000" pitchFamily="2" charset="2"/>
              </a:rPr>
              <a:t>propose </a:t>
            </a:r>
            <a:r>
              <a:rPr lang="en-US" altLang="zh-CN" sz="1200" b="0" i="0" u="none" strike="noStrike" baseline="0" dirty="0" err="1">
                <a:cs typeface="Times New Roman" panose="02020603050405020304" pitchFamily="18" charset="0"/>
              </a:rPr>
              <a:t>JailFuzzer</a:t>
            </a:r>
            <a:r>
              <a:rPr lang="en-US" altLang="zh-CN" sz="1200" dirty="0"/>
              <a:t>, a novel prompt-level jailbreak method powered by fuzzing and LLM agents. It is designed to automatically and efficiently generate jailbreak prompts with only black-box access to the target text-to-image models</a:t>
            </a:r>
            <a:r>
              <a:rPr kumimoji="1" lang="en-US" altLang="zh-CN" dirty="0"/>
              <a:t>. Moreover, we </a:t>
            </a:r>
            <a:r>
              <a:rPr lang="en-US" altLang="zh-CN" sz="1200" dirty="0">
                <a:cs typeface="Times New Roman" panose="02020603050405020304" pitchFamily="18" charset="0"/>
              </a:rPr>
              <a:t>conduct extensive experiments to evaluate </a:t>
            </a:r>
            <a:r>
              <a:rPr lang="en-US" altLang="zh-CN" sz="1200" dirty="0" err="1">
                <a:cs typeface="Times New Roman" panose="02020603050405020304" pitchFamily="18" charset="0"/>
              </a:rPr>
              <a:t>JailFuzzer’s</a:t>
            </a:r>
            <a:r>
              <a:rPr lang="en-US" altLang="zh-CN" sz="1200" dirty="0">
                <a:cs typeface="Times New Roman" panose="02020603050405020304" pitchFamily="18" charset="0"/>
              </a:rPr>
              <a:t> performance</a:t>
            </a:r>
            <a:r>
              <a:rPr kumimoji="1" lang="en-US" altLang="zh-CN" dirty="0"/>
              <a:t>.</a:t>
            </a:r>
            <a:endParaRPr kumimoji="1" lang="zh-CN" altLang="en-US" dirty="0"/>
          </a:p>
        </p:txBody>
      </p:sp>
      <p:sp>
        <p:nvSpPr>
          <p:cNvPr id="4" name="灯片编号占位符 3"/>
          <p:cNvSpPr>
            <a:spLocks noGrp="1"/>
          </p:cNvSpPr>
          <p:nvPr>
            <p:ph type="sldNum" sz="quarter" idx="5"/>
          </p:nvPr>
        </p:nvSpPr>
        <p:spPr/>
        <p:txBody>
          <a:bodyPr/>
          <a:lstStyle/>
          <a:p>
            <a:fld id="{E8F36C6D-7A0F-4F88-8FD0-2156B904FB80}" type="slidenum">
              <a:rPr lang="zh-CN" altLang="en-US" smtClean="0"/>
              <a:t>18</a:t>
            </a:fld>
            <a:endParaRPr lang="zh-CN" altLang="en-US"/>
          </a:p>
        </p:txBody>
      </p:sp>
    </p:spTree>
    <p:extLst>
      <p:ext uri="{BB962C8B-B14F-4D97-AF65-F5344CB8AC3E}">
        <p14:creationId xmlns:p14="http://schemas.microsoft.com/office/powerpoint/2010/main" val="4163686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66955-639A-C313-26E1-5B3B7CF652C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945305B-E4AE-B4C8-154A-3DE50CD3214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3678F6D-1E1D-3CEF-50E6-4932652E0466}"/>
              </a:ext>
            </a:extLst>
          </p:cNvPr>
          <p:cNvSpPr>
            <a:spLocks noGrp="1"/>
          </p:cNvSpPr>
          <p:nvPr>
            <p:ph type="body" idx="1"/>
          </p:nvPr>
        </p:nvSpPr>
        <p:spPr/>
        <p:txBody>
          <a:bodyPr/>
          <a:lstStyle/>
          <a:p>
            <a:pPr algn="l"/>
            <a:r>
              <a:rPr lang="en-US" altLang="zh-CN" sz="2800" dirty="0"/>
              <a:t>Alright, let me start by briefly introducing what a text-to-image generative model is.</a:t>
            </a:r>
          </a:p>
          <a:p>
            <a:pPr algn="l"/>
            <a:endParaRPr lang="en-US" altLang="zh-CN" sz="1800" b="0" i="0" u="none" strike="noStrike" baseline="0" dirty="0">
              <a:latin typeface="NimbusRomNo9L-Medi"/>
            </a:endParaRPr>
          </a:p>
          <a:p>
            <a:pPr algn="l"/>
            <a:r>
              <a:rPr lang="en-US" altLang="zh-CN" sz="4000" dirty="0"/>
              <a:t>The text encoder processes the input prompt and converts it into a text embedding. This embedding is then passed to the diffusion model, which generates the final image based on it.</a:t>
            </a:r>
          </a:p>
          <a:p>
            <a:pPr algn="l"/>
            <a:endParaRPr lang="en-US" altLang="zh-CN" sz="4000" b="0" i="0" u="none" strike="noStrike" baseline="0" dirty="0">
              <a:latin typeface="NimbusRomNo9L-Medi"/>
            </a:endParaRPr>
          </a:p>
          <a:p>
            <a:pPr algn="l"/>
            <a:r>
              <a:rPr lang="en-US" altLang="zh-CN" sz="2800" dirty="0"/>
              <a:t>These models have a wide range of applications — for example, art and design, promotional</a:t>
            </a:r>
            <a:r>
              <a:rPr lang="zh-CN" altLang="en-US" sz="2800" dirty="0"/>
              <a:t> </a:t>
            </a:r>
            <a:r>
              <a:rPr lang="en-US" altLang="zh-CN" sz="2800" dirty="0"/>
              <a:t>media, and data augmentation.</a:t>
            </a:r>
          </a:p>
          <a:p>
            <a:pPr algn="l"/>
            <a:r>
              <a:rPr lang="en-US" altLang="zh-CN" sz="2800" dirty="0"/>
              <a:t>But unfortunately, they can also be misused to generate inappropriate or harmful content, such as </a:t>
            </a:r>
            <a:r>
              <a:rPr lang="en-US" altLang="zh-CN" sz="2800" b="0" dirty="0"/>
              <a:t>nudity</a:t>
            </a:r>
            <a:r>
              <a:rPr lang="en-US" altLang="zh-CN" sz="2800" dirty="0"/>
              <a:t>, </a:t>
            </a:r>
            <a:r>
              <a:rPr lang="en-US" altLang="zh-CN" sz="2800" b="0" dirty="0"/>
              <a:t>violence</a:t>
            </a:r>
            <a:r>
              <a:rPr lang="en-US" altLang="zh-CN" sz="2800" dirty="0"/>
              <a:t>, or other disturbing material.</a:t>
            </a:r>
            <a:endParaRPr lang="en-US" altLang="zh-CN" sz="1800" b="0" i="0" u="none" strike="noStrike" baseline="0" dirty="0">
              <a:latin typeface="NimbusRomNo9L-Medi"/>
            </a:endParaRPr>
          </a:p>
          <a:p>
            <a:pPr algn="l"/>
            <a:endParaRPr lang="en-US" altLang="zh-CN" sz="2800" dirty="0"/>
          </a:p>
          <a:p>
            <a:pPr algn="l"/>
            <a:r>
              <a:rPr lang="en-US" altLang="zh-CN" sz="2800" dirty="0"/>
              <a:t>So, in real life, safety filters are typically inserted into the middle of the pipeline.</a:t>
            </a:r>
            <a:endParaRPr lang="en-US" altLang="zh-CN" sz="1800" b="0" i="0" u="none" strike="noStrike" baseline="0" dirty="0">
              <a:latin typeface="NimbusRomNo9L-Medi"/>
            </a:endParaRPr>
          </a:p>
        </p:txBody>
      </p:sp>
      <p:sp>
        <p:nvSpPr>
          <p:cNvPr id="4" name="灯片编号占位符 3">
            <a:extLst>
              <a:ext uri="{FF2B5EF4-FFF2-40B4-BE49-F238E27FC236}">
                <a16:creationId xmlns:a16="http://schemas.microsoft.com/office/drawing/2014/main" id="{4550E8A9-3FDB-68F9-917B-6777E950BFA0}"/>
              </a:ext>
            </a:extLst>
          </p:cNvPr>
          <p:cNvSpPr>
            <a:spLocks noGrp="1"/>
          </p:cNvSpPr>
          <p:nvPr>
            <p:ph type="sldNum" sz="quarter" idx="5"/>
          </p:nvPr>
        </p:nvSpPr>
        <p:spPr/>
        <p:txBody>
          <a:bodyPr/>
          <a:lstStyle/>
          <a:p>
            <a:fld id="{E8F36C6D-7A0F-4F88-8FD0-2156B904FB80}" type="slidenum">
              <a:rPr lang="zh-CN" altLang="en-US" smtClean="0"/>
              <a:t>2</a:t>
            </a:fld>
            <a:endParaRPr lang="zh-CN" altLang="en-US"/>
          </a:p>
        </p:txBody>
      </p:sp>
    </p:spTree>
    <p:extLst>
      <p:ext uri="{BB962C8B-B14F-4D97-AF65-F5344CB8AC3E}">
        <p14:creationId xmlns:p14="http://schemas.microsoft.com/office/powerpoint/2010/main" val="4091995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AF946-06D5-1219-B4A8-6E5833277D3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3C46E2D-D292-A3A1-E312-A130B9F7763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024D767-1D6D-E4DD-D03D-4DB9CEDB5F48}"/>
              </a:ext>
            </a:extLst>
          </p:cNvPr>
          <p:cNvSpPr>
            <a:spLocks noGrp="1"/>
          </p:cNvSpPr>
          <p:nvPr>
            <p:ph type="body" idx="1"/>
          </p:nvPr>
        </p:nvSpPr>
        <p:spPr/>
        <p:txBody>
          <a:bodyPr/>
          <a:lstStyle/>
          <a:p>
            <a:pPr algn="l"/>
            <a:r>
              <a:rPr lang="en-US" altLang="zh-CN" sz="1800" b="0" i="0" u="none" strike="noStrike" baseline="0" dirty="0"/>
              <a:t>Safety</a:t>
            </a:r>
            <a:r>
              <a:rPr lang="zh-CN" altLang="en-US" sz="1800" b="0" i="0" u="none" strike="noStrike" baseline="0" dirty="0"/>
              <a:t> </a:t>
            </a:r>
            <a:r>
              <a:rPr lang="en-US" altLang="zh-CN" sz="1800" b="0" i="0" u="none" strike="noStrike" baseline="0" dirty="0"/>
              <a:t>filters</a:t>
            </a:r>
            <a:r>
              <a:rPr lang="zh-CN" altLang="en-US" sz="1800" b="0" i="0" u="none" strike="noStrike" baseline="0" dirty="0"/>
              <a:t> </a:t>
            </a:r>
            <a:r>
              <a:rPr lang="en-US" altLang="zh-CN" sz="1800" b="0" i="0" u="none" strike="noStrike" baseline="0" dirty="0">
                <a:latin typeface="NimbusRomNo9L-Medi"/>
              </a:rPr>
              <a:t>primarily inhibit the production of images featuring sensitive content. </a:t>
            </a:r>
          </a:p>
          <a:p>
            <a:pPr algn="l"/>
            <a:r>
              <a:rPr lang="en-US" altLang="zh-CN" sz="1800" b="0" i="0" u="none" strike="noStrike" baseline="0" dirty="0">
                <a:latin typeface="NimbusRomNo9L-Medi"/>
              </a:rPr>
              <a:t>If someone wants to abuse T2I model for NSFW generations, the safety filters could be detected and blocks the generation.</a:t>
            </a:r>
          </a:p>
          <a:p>
            <a:pPr algn="l"/>
            <a:endParaRPr lang="en-US" altLang="zh-CN" sz="1800" b="0" i="0" u="none" strike="noStrike" baseline="0" dirty="0">
              <a:latin typeface="NimbusRomNo9L-Medi"/>
            </a:endParaRPr>
          </a:p>
          <a:p>
            <a:pPr algn="l"/>
            <a:r>
              <a:rPr lang="en-US" altLang="zh-CN" sz="5400" dirty="0"/>
              <a:t>However, safety filters are not foolproof. </a:t>
            </a:r>
          </a:p>
          <a:p>
            <a:pPr algn="l"/>
            <a:r>
              <a:rPr lang="en-US" altLang="zh-CN" sz="5400" dirty="0"/>
              <a:t>They are still vulnerable </a:t>
            </a:r>
            <a:r>
              <a:rPr lang="en-US" altLang="zh-CN" sz="5400" b="1" dirty="0"/>
              <a:t>jailbreak attacks</a:t>
            </a:r>
            <a:r>
              <a:rPr lang="en-US" altLang="zh-CN" sz="5400" dirty="0"/>
              <a:t>, where carefully crafted prompts are used to bypass the filters and generate inappropriate or unsafe content.</a:t>
            </a:r>
          </a:p>
        </p:txBody>
      </p:sp>
      <p:sp>
        <p:nvSpPr>
          <p:cNvPr id="4" name="灯片编号占位符 3">
            <a:extLst>
              <a:ext uri="{FF2B5EF4-FFF2-40B4-BE49-F238E27FC236}">
                <a16:creationId xmlns:a16="http://schemas.microsoft.com/office/drawing/2014/main" id="{7CE50929-4CFC-0E9C-1B78-D8456C2197E9}"/>
              </a:ext>
            </a:extLst>
          </p:cNvPr>
          <p:cNvSpPr>
            <a:spLocks noGrp="1"/>
          </p:cNvSpPr>
          <p:nvPr>
            <p:ph type="sldNum" sz="quarter" idx="5"/>
          </p:nvPr>
        </p:nvSpPr>
        <p:spPr/>
        <p:txBody>
          <a:bodyPr/>
          <a:lstStyle/>
          <a:p>
            <a:fld id="{E8F36C6D-7A0F-4F88-8FD0-2156B904FB80}" type="slidenum">
              <a:rPr lang="zh-CN" altLang="en-US" smtClean="0"/>
              <a:t>3</a:t>
            </a:fld>
            <a:endParaRPr lang="zh-CN" altLang="en-US"/>
          </a:p>
        </p:txBody>
      </p:sp>
    </p:spTree>
    <p:extLst>
      <p:ext uri="{BB962C8B-B14F-4D97-AF65-F5344CB8AC3E}">
        <p14:creationId xmlns:p14="http://schemas.microsoft.com/office/powerpoint/2010/main" val="2902200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FBF3F-AC3C-EFEE-1DC9-8FFBD850331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8CABF02-CA09-ABCF-D73B-2273112077E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21772A7-7187-06DE-5F1E-11AC3831D63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4000" dirty="0"/>
              <a:t>Recently, researchers have </a:t>
            </a:r>
            <a:r>
              <a:rPr lang="en-US" altLang="zh-CN" sz="4000" dirty="0"/>
              <a:t>proposed various approaches</a:t>
            </a:r>
            <a:r>
              <a:rPr lang="zh-CN" altLang="en-US" sz="4000" dirty="0"/>
              <a:t> </a:t>
            </a:r>
            <a:r>
              <a:rPr kumimoji="1" lang="en-US" altLang="zh-CN" sz="4000" dirty="0"/>
              <a:t>to craft jailbreak prompts targeting text-to-image models, which can generally be classified into two categories: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5400" dirty="0"/>
              <a:t>The first is the </a:t>
            </a:r>
            <a:r>
              <a:rPr lang="en-US" altLang="zh-CN" sz="5400" b="1" dirty="0"/>
              <a:t>Token-Level Approach</a:t>
            </a:r>
            <a:r>
              <a:rPr lang="en-US" altLang="zh-CN" sz="5400" dirty="0"/>
              <a:t>, </a:t>
            </a:r>
            <a:r>
              <a:rPr lang="en-US" altLang="zh-CN" sz="5400" b="0" dirty="0"/>
              <a:t>which </a:t>
            </a:r>
            <a:r>
              <a:rPr lang="en-US" altLang="zh-CN" sz="7200" dirty="0"/>
              <a:t>works by replacing individual sensitive words within the prompt.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5400" dirty="0"/>
              <a:t>The second is the </a:t>
            </a:r>
            <a:r>
              <a:rPr lang="en-US" altLang="zh-CN" sz="5400" b="1" dirty="0"/>
              <a:t>Prompt-Level Approach, </a:t>
            </a:r>
            <a:r>
              <a:rPr lang="en-US" altLang="zh-CN" sz="5400" dirty="0"/>
              <a:t>which </a:t>
            </a:r>
            <a:r>
              <a:rPr lang="en-US" altLang="zh-CN" sz="7200" dirty="0"/>
              <a:t>works by rewriting or replacing entire sentences.</a:t>
            </a:r>
          </a:p>
        </p:txBody>
      </p:sp>
      <p:sp>
        <p:nvSpPr>
          <p:cNvPr id="4" name="灯片编号占位符 3">
            <a:extLst>
              <a:ext uri="{FF2B5EF4-FFF2-40B4-BE49-F238E27FC236}">
                <a16:creationId xmlns:a16="http://schemas.microsoft.com/office/drawing/2014/main" id="{69F6C4AE-1765-3615-B551-DF43D373EA8B}"/>
              </a:ext>
            </a:extLst>
          </p:cNvPr>
          <p:cNvSpPr>
            <a:spLocks noGrp="1"/>
          </p:cNvSpPr>
          <p:nvPr>
            <p:ph type="sldNum" sz="quarter" idx="5"/>
          </p:nvPr>
        </p:nvSpPr>
        <p:spPr/>
        <p:txBody>
          <a:bodyPr/>
          <a:lstStyle/>
          <a:p>
            <a:fld id="{E8F36C6D-7A0F-4F88-8FD0-2156B904FB80}" type="slidenum">
              <a:rPr lang="zh-CN" altLang="en-US" smtClean="0"/>
              <a:t>4</a:t>
            </a:fld>
            <a:endParaRPr lang="zh-CN" altLang="en-US"/>
          </a:p>
        </p:txBody>
      </p:sp>
    </p:spTree>
    <p:extLst>
      <p:ext uri="{BB962C8B-B14F-4D97-AF65-F5344CB8AC3E}">
        <p14:creationId xmlns:p14="http://schemas.microsoft.com/office/powerpoint/2010/main" val="4130284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9AC6D-E18E-AD9D-CFD4-4149E537084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3A93303-2163-DD39-923E-F22676E3EE0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1584C2B-4B5F-4BDF-95A6-B61BA7C4ED7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dirty="0"/>
              <a:t>However, both of them are struggling in some challenges.</a:t>
            </a:r>
          </a:p>
          <a:p>
            <a:pPr>
              <a:buNone/>
            </a:pPr>
            <a:r>
              <a:rPr lang="en-US" altLang="zh-CN" sz="2800" dirty="0"/>
              <a:t>Token-level approaches often </a:t>
            </a:r>
            <a:r>
              <a:rPr lang="en-US" altLang="zh-CN" sz="4000" dirty="0">
                <a:solidFill>
                  <a:srgbClr val="000000"/>
                </a:solidFill>
                <a:effectLst/>
                <a:latin typeface="Helvetica" pitchFamily="2" charset="0"/>
              </a:rPr>
              <a:t>introduce unnatural features into the input, making them easier for detection systems to identify.</a:t>
            </a:r>
          </a:p>
          <a:p>
            <a:pPr>
              <a:buNone/>
            </a:pPr>
            <a:r>
              <a:rPr lang="en-US" altLang="zh-CN" sz="4000" dirty="0">
                <a:solidFill>
                  <a:srgbClr val="000000"/>
                </a:solidFill>
                <a:effectLst/>
                <a:latin typeface="Helvetica" pitchFamily="2" charset="0"/>
              </a:rPr>
              <a:t>And</a:t>
            </a:r>
            <a:r>
              <a:rPr lang="zh-CN" altLang="en-US" sz="4000" dirty="0">
                <a:solidFill>
                  <a:srgbClr val="000000"/>
                </a:solidFill>
                <a:effectLst/>
                <a:latin typeface="Helvetica" pitchFamily="2" charset="0"/>
              </a:rPr>
              <a:t> </a:t>
            </a:r>
            <a:r>
              <a:rPr lang="en-US" altLang="zh-CN" sz="4000" dirty="0">
                <a:solidFill>
                  <a:srgbClr val="000000"/>
                </a:solidFill>
                <a:effectLst/>
                <a:latin typeface="Helvetica" pitchFamily="2" charset="0"/>
              </a:rPr>
              <a:t>Prompt-Level Approaches typically </a:t>
            </a:r>
            <a:r>
              <a:rPr lang="en-US" altLang="zh-CN" sz="5400" dirty="0">
                <a:solidFill>
                  <a:srgbClr val="000000"/>
                </a:solidFill>
                <a:effectLst/>
                <a:latin typeface="Helvetica" pitchFamily="2" charset="0"/>
              </a:rPr>
              <a:t>follow a fixed pattern, limiting the space it can explore and making it difficult to bypass safety filters successfully.</a:t>
            </a:r>
          </a:p>
          <a:p>
            <a:pPr>
              <a:buNone/>
            </a:pPr>
            <a:endParaRPr lang="en-US" altLang="zh-CN" sz="4000" dirty="0">
              <a:solidFill>
                <a:srgbClr val="000000"/>
              </a:solidFill>
              <a:effectLst/>
              <a:latin typeface="Helvetica" pitchFamily="2" charset="0"/>
            </a:endParaRPr>
          </a:p>
        </p:txBody>
      </p:sp>
      <p:sp>
        <p:nvSpPr>
          <p:cNvPr id="4" name="灯片编号占位符 3">
            <a:extLst>
              <a:ext uri="{FF2B5EF4-FFF2-40B4-BE49-F238E27FC236}">
                <a16:creationId xmlns:a16="http://schemas.microsoft.com/office/drawing/2014/main" id="{C2B22199-91EF-74AD-21F9-E8E5EC96A1D4}"/>
              </a:ext>
            </a:extLst>
          </p:cNvPr>
          <p:cNvSpPr>
            <a:spLocks noGrp="1"/>
          </p:cNvSpPr>
          <p:nvPr>
            <p:ph type="sldNum" sz="quarter" idx="5"/>
          </p:nvPr>
        </p:nvSpPr>
        <p:spPr/>
        <p:txBody>
          <a:bodyPr/>
          <a:lstStyle/>
          <a:p>
            <a:fld id="{E8F36C6D-7A0F-4F88-8FD0-2156B904FB80}" type="slidenum">
              <a:rPr lang="zh-CN" altLang="en-US" smtClean="0"/>
              <a:t>5</a:t>
            </a:fld>
            <a:endParaRPr lang="zh-CN" altLang="en-US"/>
          </a:p>
        </p:txBody>
      </p:sp>
    </p:spTree>
    <p:extLst>
      <p:ext uri="{BB962C8B-B14F-4D97-AF65-F5344CB8AC3E}">
        <p14:creationId xmlns:p14="http://schemas.microsoft.com/office/powerpoint/2010/main" val="2906485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A66DE-4E5C-B5D0-7B22-ED83BBA888E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588F2F0-F0DB-F49F-FDBA-F98CB57AC6A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B872EDB-C03A-7F2B-A298-41A4DD476B91}"/>
              </a:ext>
            </a:extLst>
          </p:cNvPr>
          <p:cNvSpPr>
            <a:spLocks noGrp="1"/>
          </p:cNvSpPr>
          <p:nvPr>
            <p:ph type="body" idx="1"/>
          </p:nvPr>
        </p:nvSpPr>
        <p:spPr/>
        <p:txBody>
          <a:bodyPr/>
          <a:lstStyle/>
          <a:p>
            <a:pPr>
              <a:buNone/>
            </a:pPr>
            <a:r>
              <a:rPr lang="en-US" altLang="zh-CN" sz="4000" dirty="0">
                <a:solidFill>
                  <a:srgbClr val="000000"/>
                </a:solidFill>
                <a:effectLst/>
                <a:latin typeface="Helvetica" pitchFamily="2" charset="0"/>
              </a:rPr>
              <a:t>Now, let me introduce</a:t>
            </a:r>
            <a:r>
              <a:rPr lang="zh-CN" altLang="en-US" sz="4000" dirty="0">
                <a:solidFill>
                  <a:srgbClr val="000000"/>
                </a:solidFill>
                <a:effectLst/>
                <a:latin typeface="Helvetica" pitchFamily="2" charset="0"/>
              </a:rPr>
              <a:t> </a:t>
            </a:r>
            <a:r>
              <a:rPr lang="en-US" altLang="zh-CN" sz="4000" dirty="0">
                <a:solidFill>
                  <a:srgbClr val="000000"/>
                </a:solidFill>
                <a:effectLst/>
                <a:latin typeface="Helvetica" pitchFamily="2" charset="0"/>
              </a:rPr>
              <a:t>the</a:t>
            </a:r>
            <a:r>
              <a:rPr lang="zh-CN" altLang="en-US" sz="4000" dirty="0">
                <a:solidFill>
                  <a:srgbClr val="000000"/>
                </a:solidFill>
                <a:effectLst/>
                <a:latin typeface="Helvetica" pitchFamily="2" charset="0"/>
              </a:rPr>
              <a:t> </a:t>
            </a:r>
            <a:r>
              <a:rPr lang="en-US" altLang="zh-CN" sz="4000" dirty="0" err="1">
                <a:solidFill>
                  <a:srgbClr val="000000"/>
                </a:solidFill>
                <a:effectLst/>
                <a:latin typeface="Helvetica" pitchFamily="2" charset="0"/>
              </a:rPr>
              <a:t>JailFuzzer</a:t>
            </a:r>
            <a:r>
              <a:rPr lang="zh-CN" altLang="en-US" sz="4000" dirty="0">
                <a:solidFill>
                  <a:srgbClr val="000000"/>
                </a:solidFill>
                <a:effectLst/>
                <a:latin typeface="Helvetica" pitchFamily="2" charset="0"/>
              </a:rPr>
              <a:t> </a:t>
            </a:r>
            <a:r>
              <a:rPr lang="en-US" altLang="zh-CN" sz="5400" dirty="0"/>
              <a:t>— a novel prompt-level jailbreak method powered by </a:t>
            </a:r>
            <a:r>
              <a:rPr lang="en-US" altLang="zh-CN" sz="5400" b="0" dirty="0"/>
              <a:t>fuzzing</a:t>
            </a:r>
            <a:r>
              <a:rPr lang="en-US" altLang="zh-CN" sz="5400" dirty="0"/>
              <a:t> and </a:t>
            </a:r>
            <a:r>
              <a:rPr lang="en-US" altLang="zh-CN" sz="5400" b="0" dirty="0"/>
              <a:t>LLM agents.</a:t>
            </a:r>
            <a:br>
              <a:rPr lang="en-US" altLang="zh-CN" sz="5400" b="0" dirty="0"/>
            </a:br>
            <a:endParaRPr lang="en-US" altLang="zh-CN" sz="4000" b="0" dirty="0">
              <a:solidFill>
                <a:srgbClr val="000000"/>
              </a:solidFill>
              <a:effectLst/>
              <a:latin typeface="Helvetica" pitchFamily="2" charset="0"/>
            </a:endParaRPr>
          </a:p>
          <a:p>
            <a:pPr>
              <a:buNone/>
            </a:pPr>
            <a:r>
              <a:rPr lang="en-US" altLang="zh-CN" sz="4000" dirty="0">
                <a:solidFill>
                  <a:srgbClr val="000000"/>
                </a:solidFill>
                <a:effectLst/>
                <a:latin typeface="Helvetica" pitchFamily="2" charset="0"/>
              </a:rPr>
              <a:t>This is the general pipeline of the </a:t>
            </a:r>
            <a:r>
              <a:rPr lang="en-US" altLang="zh-CN" sz="4000" dirty="0" err="1">
                <a:solidFill>
                  <a:srgbClr val="000000"/>
                </a:solidFill>
                <a:effectLst/>
                <a:latin typeface="Helvetica" pitchFamily="2" charset="0"/>
              </a:rPr>
              <a:t>JailFuzzer</a:t>
            </a:r>
            <a:r>
              <a:rPr lang="en-US" altLang="zh-CN" sz="4000" dirty="0">
                <a:solidFill>
                  <a:srgbClr val="000000"/>
                </a:solidFill>
                <a:effectLst/>
                <a:latin typeface="Helvetica" pitchFamily="2" charset="0"/>
              </a:rPr>
              <a:t>.</a:t>
            </a:r>
          </a:p>
        </p:txBody>
      </p:sp>
      <p:sp>
        <p:nvSpPr>
          <p:cNvPr id="4" name="灯片编号占位符 3">
            <a:extLst>
              <a:ext uri="{FF2B5EF4-FFF2-40B4-BE49-F238E27FC236}">
                <a16:creationId xmlns:a16="http://schemas.microsoft.com/office/drawing/2014/main" id="{9AD40E56-77FC-0482-DB06-21A1A6E886BB}"/>
              </a:ext>
            </a:extLst>
          </p:cNvPr>
          <p:cNvSpPr>
            <a:spLocks noGrp="1"/>
          </p:cNvSpPr>
          <p:nvPr>
            <p:ph type="sldNum" sz="quarter" idx="5"/>
          </p:nvPr>
        </p:nvSpPr>
        <p:spPr/>
        <p:txBody>
          <a:bodyPr/>
          <a:lstStyle/>
          <a:p>
            <a:fld id="{E8F36C6D-7A0F-4F88-8FD0-2156B904FB80}" type="slidenum">
              <a:rPr lang="zh-CN" altLang="en-US" smtClean="0"/>
              <a:t>6</a:t>
            </a:fld>
            <a:endParaRPr lang="zh-CN" altLang="en-US"/>
          </a:p>
        </p:txBody>
      </p:sp>
    </p:spTree>
    <p:extLst>
      <p:ext uri="{BB962C8B-B14F-4D97-AF65-F5344CB8AC3E}">
        <p14:creationId xmlns:p14="http://schemas.microsoft.com/office/powerpoint/2010/main" val="319220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4A47F-FCAF-E6DE-3211-3F9A238FCB0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E5536BE-3B20-F955-2424-215FA91D64A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A3A76F6-DFD4-50D3-2813-8D9BF3AA0290}"/>
              </a:ext>
            </a:extLst>
          </p:cNvPr>
          <p:cNvSpPr>
            <a:spLocks noGrp="1"/>
          </p:cNvSpPr>
          <p:nvPr>
            <p:ph type="body" idx="1"/>
          </p:nvPr>
        </p:nvSpPr>
        <p:spPr/>
        <p:txBody>
          <a:bodyPr/>
          <a:lstStyle/>
          <a:p>
            <a:r>
              <a:rPr lang="en-US" altLang="zh-CN" sz="5400" dirty="0">
                <a:solidFill>
                  <a:schemeClr val="tx1"/>
                </a:solidFill>
                <a:latin typeface="Times New Roman" panose="02020603050405020304" pitchFamily="18" charset="0"/>
                <a:cs typeface="Times New Roman" panose="02020603050405020304" pitchFamily="18" charset="0"/>
              </a:rPr>
              <a:t>The process begins</a:t>
            </a:r>
            <a:r>
              <a:rPr lang="zh-CN" altLang="en-US" sz="5400" dirty="0">
                <a:solidFill>
                  <a:schemeClr val="tx1"/>
                </a:solidFill>
                <a:latin typeface="Times New Roman" panose="02020603050405020304" pitchFamily="18" charset="0"/>
                <a:cs typeface="Times New Roman" panose="02020603050405020304" pitchFamily="18" charset="0"/>
              </a:rPr>
              <a:t> </a:t>
            </a:r>
            <a:r>
              <a:rPr lang="en-US" altLang="zh-CN" sz="5400" dirty="0">
                <a:solidFill>
                  <a:schemeClr val="tx1"/>
                </a:solidFill>
                <a:latin typeface="Times New Roman" panose="02020603050405020304" pitchFamily="18" charset="0"/>
                <a:cs typeface="Times New Roman" panose="02020603050405020304" pitchFamily="18" charset="0"/>
              </a:rPr>
              <a:t>with a pool of sensitive prompts and iteratively selects them for evaluation. </a:t>
            </a:r>
          </a:p>
          <a:p>
            <a:endParaRPr lang="en-US" altLang="zh-CN" sz="4000" dirty="0">
              <a:solidFill>
                <a:schemeClr val="tx1"/>
              </a:solidFill>
            </a:endParaRPr>
          </a:p>
        </p:txBody>
      </p:sp>
      <p:sp>
        <p:nvSpPr>
          <p:cNvPr id="4" name="灯片编号占位符 3">
            <a:extLst>
              <a:ext uri="{FF2B5EF4-FFF2-40B4-BE49-F238E27FC236}">
                <a16:creationId xmlns:a16="http://schemas.microsoft.com/office/drawing/2014/main" id="{EDEA7BF8-D86E-D0FC-253A-31E90A2988BE}"/>
              </a:ext>
            </a:extLst>
          </p:cNvPr>
          <p:cNvSpPr>
            <a:spLocks noGrp="1"/>
          </p:cNvSpPr>
          <p:nvPr>
            <p:ph type="sldNum" sz="quarter" idx="5"/>
          </p:nvPr>
        </p:nvSpPr>
        <p:spPr/>
        <p:txBody>
          <a:bodyPr/>
          <a:lstStyle/>
          <a:p>
            <a:fld id="{E8F36C6D-7A0F-4F88-8FD0-2156B904FB80}" type="slidenum">
              <a:rPr lang="zh-CN" altLang="en-US" smtClean="0"/>
              <a:t>7</a:t>
            </a:fld>
            <a:endParaRPr lang="zh-CN" altLang="en-US"/>
          </a:p>
        </p:txBody>
      </p:sp>
    </p:spTree>
    <p:extLst>
      <p:ext uri="{BB962C8B-B14F-4D97-AF65-F5344CB8AC3E}">
        <p14:creationId xmlns:p14="http://schemas.microsoft.com/office/powerpoint/2010/main" val="3228092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6AB70-40BC-8801-FA22-CB12ED65637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4B5A3EC-7A81-9C90-BF3B-30EB46459BF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F5D885A-0226-9936-F9FC-A979047D2708}"/>
              </a:ext>
            </a:extLst>
          </p:cNvPr>
          <p:cNvSpPr>
            <a:spLocks noGrp="1"/>
          </p:cNvSpPr>
          <p:nvPr>
            <p:ph type="body" idx="1"/>
          </p:nvPr>
        </p:nvSpPr>
        <p:spPr/>
        <p:txBody>
          <a:bodyPr/>
          <a:lstStyle/>
          <a:p>
            <a:pPr algn="just">
              <a:buNone/>
            </a:pPr>
            <a:r>
              <a:rPr lang="en-US" altLang="zh-CN" sz="7200" dirty="0">
                <a:solidFill>
                  <a:schemeClr val="tx1"/>
                </a:solidFill>
                <a:latin typeface="Times New Roman" panose="02020603050405020304" pitchFamily="18" charset="0"/>
                <a:cs typeface="Times New Roman" panose="02020603050405020304" pitchFamily="18" charset="0"/>
              </a:rPr>
              <a:t>For each selected prompt, the </a:t>
            </a:r>
            <a:r>
              <a:rPr lang="en-US" altLang="zh-CN" sz="7200" b="1" dirty="0">
                <a:solidFill>
                  <a:schemeClr val="tx1"/>
                </a:solidFill>
                <a:latin typeface="Times New Roman" panose="02020603050405020304" pitchFamily="18" charset="0"/>
                <a:cs typeface="Times New Roman" panose="02020603050405020304" pitchFamily="18" charset="0"/>
              </a:rPr>
              <a:t>mutation agent</a:t>
            </a:r>
            <a:r>
              <a:rPr lang="en-US" altLang="zh-CN" sz="7200" dirty="0">
                <a:solidFill>
                  <a:schemeClr val="tx1"/>
                </a:solidFill>
                <a:latin typeface="Times New Roman" panose="02020603050405020304" pitchFamily="18" charset="0"/>
                <a:cs typeface="Times New Roman" panose="02020603050405020304" pitchFamily="18" charset="0"/>
              </a:rPr>
              <a:t> first checks whether it can bypass the safety filters of the T2I model by assessing the alignment between the prompt and the generated image.</a:t>
            </a:r>
          </a:p>
        </p:txBody>
      </p:sp>
      <p:sp>
        <p:nvSpPr>
          <p:cNvPr id="4" name="灯片编号占位符 3">
            <a:extLst>
              <a:ext uri="{FF2B5EF4-FFF2-40B4-BE49-F238E27FC236}">
                <a16:creationId xmlns:a16="http://schemas.microsoft.com/office/drawing/2014/main" id="{DE14CD1A-9AA2-202C-7DDA-E95424D8BF61}"/>
              </a:ext>
            </a:extLst>
          </p:cNvPr>
          <p:cNvSpPr>
            <a:spLocks noGrp="1"/>
          </p:cNvSpPr>
          <p:nvPr>
            <p:ph type="sldNum" sz="quarter" idx="5"/>
          </p:nvPr>
        </p:nvSpPr>
        <p:spPr/>
        <p:txBody>
          <a:bodyPr/>
          <a:lstStyle/>
          <a:p>
            <a:fld id="{E8F36C6D-7A0F-4F88-8FD0-2156B904FB80}" type="slidenum">
              <a:rPr lang="zh-CN" altLang="en-US" smtClean="0"/>
              <a:t>8</a:t>
            </a:fld>
            <a:endParaRPr lang="zh-CN" altLang="en-US"/>
          </a:p>
        </p:txBody>
      </p:sp>
    </p:spTree>
    <p:extLst>
      <p:ext uri="{BB962C8B-B14F-4D97-AF65-F5344CB8AC3E}">
        <p14:creationId xmlns:p14="http://schemas.microsoft.com/office/powerpoint/2010/main" val="4056505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785DF-2883-21D0-BF33-B91DD1D9989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8A511CB-27BB-AEA4-4500-49AAB06C598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DD02B14-F63E-2932-B9CD-27CA6CB4705C}"/>
              </a:ext>
            </a:extLst>
          </p:cNvPr>
          <p:cNvSpPr>
            <a:spLocks noGrp="1"/>
          </p:cNvSpPr>
          <p:nvPr>
            <p:ph type="body" idx="1"/>
          </p:nvPr>
        </p:nvSpPr>
        <p:spPr/>
        <p:txBody>
          <a:bodyPr/>
          <a:lstStyle/>
          <a:p>
            <a:r>
              <a:rPr lang="en-US" altLang="zh-CN" sz="5400" dirty="0">
                <a:solidFill>
                  <a:schemeClr val="tx1"/>
                </a:solidFill>
              </a:rPr>
              <a:t>If the prompt is blocked, the mutation agent generates mutated variations derived from the original and current prompt to improve its bypass potential.</a:t>
            </a:r>
          </a:p>
        </p:txBody>
      </p:sp>
      <p:sp>
        <p:nvSpPr>
          <p:cNvPr id="4" name="灯片编号占位符 3">
            <a:extLst>
              <a:ext uri="{FF2B5EF4-FFF2-40B4-BE49-F238E27FC236}">
                <a16:creationId xmlns:a16="http://schemas.microsoft.com/office/drawing/2014/main" id="{98E680A9-5CB9-4726-3480-F626318123CB}"/>
              </a:ext>
            </a:extLst>
          </p:cNvPr>
          <p:cNvSpPr>
            <a:spLocks noGrp="1"/>
          </p:cNvSpPr>
          <p:nvPr>
            <p:ph type="sldNum" sz="quarter" idx="5"/>
          </p:nvPr>
        </p:nvSpPr>
        <p:spPr/>
        <p:txBody>
          <a:bodyPr/>
          <a:lstStyle/>
          <a:p>
            <a:fld id="{E8F36C6D-7A0F-4F88-8FD0-2156B904FB80}" type="slidenum">
              <a:rPr lang="zh-CN" altLang="en-US" smtClean="0"/>
              <a:t>9</a:t>
            </a:fld>
            <a:endParaRPr lang="zh-CN" altLang="en-US"/>
          </a:p>
        </p:txBody>
      </p:sp>
    </p:spTree>
    <p:extLst>
      <p:ext uri="{BB962C8B-B14F-4D97-AF65-F5344CB8AC3E}">
        <p14:creationId xmlns:p14="http://schemas.microsoft.com/office/powerpoint/2010/main" val="1869080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2081ADB2-88F0-4E36-9829-E2F5706ED34C}" type="datetimeFigureOut">
              <a:rPr lang="zh-CN" altLang="en-US" smtClean="0"/>
              <a:t>2025/5/8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3B4A17F-E259-4036-A459-A1405EB27377}" type="slidenum">
              <a:rPr lang="zh-CN" altLang="en-US" smtClean="0"/>
              <a:t>‹#›</a:t>
            </a:fld>
            <a:endParaRPr lang="zh-CN" altLang="en-US"/>
          </a:p>
        </p:txBody>
      </p:sp>
    </p:spTree>
    <p:extLst>
      <p:ext uri="{BB962C8B-B14F-4D97-AF65-F5344CB8AC3E}">
        <p14:creationId xmlns:p14="http://schemas.microsoft.com/office/powerpoint/2010/main" val="3735653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2081ADB2-88F0-4E36-9829-E2F5706ED34C}" type="datetimeFigureOut">
              <a:rPr lang="zh-CN" altLang="en-US" smtClean="0"/>
              <a:t>2025/5/8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3B4A17F-E259-4036-A459-A1405EB27377}" type="slidenum">
              <a:rPr lang="zh-CN" altLang="en-US" smtClean="0"/>
              <a:t>‹#›</a:t>
            </a:fld>
            <a:endParaRPr lang="zh-CN" altLang="en-US"/>
          </a:p>
        </p:txBody>
      </p:sp>
    </p:spTree>
    <p:extLst>
      <p:ext uri="{BB962C8B-B14F-4D97-AF65-F5344CB8AC3E}">
        <p14:creationId xmlns:p14="http://schemas.microsoft.com/office/powerpoint/2010/main" val="3780883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3"/>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3"/>
            <a:ext cx="5800725" cy="435887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2081ADB2-88F0-4E36-9829-E2F5706ED34C}" type="datetimeFigureOut">
              <a:rPr lang="zh-CN" altLang="en-US" smtClean="0"/>
              <a:t>2025/5/8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3B4A17F-E259-4036-A459-A1405EB27377}" type="slidenum">
              <a:rPr lang="zh-CN" altLang="en-US" smtClean="0"/>
              <a:t>‹#›</a:t>
            </a:fld>
            <a:endParaRPr lang="zh-CN" altLang="en-US"/>
          </a:p>
        </p:txBody>
      </p:sp>
    </p:spTree>
    <p:extLst>
      <p:ext uri="{BB962C8B-B14F-4D97-AF65-F5344CB8AC3E}">
        <p14:creationId xmlns:p14="http://schemas.microsoft.com/office/powerpoint/2010/main" val="2757129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2081ADB2-88F0-4E36-9829-E2F5706ED34C}" type="datetimeFigureOut">
              <a:rPr lang="zh-CN" altLang="en-US" smtClean="0"/>
              <a:t>2025/5/8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3B4A17F-E259-4036-A459-A1405EB27377}" type="slidenum">
              <a:rPr lang="zh-CN" altLang="en-US" smtClean="0"/>
              <a:t>‹#›</a:t>
            </a:fld>
            <a:endParaRPr lang="zh-CN" altLang="en-US"/>
          </a:p>
        </p:txBody>
      </p:sp>
    </p:spTree>
    <p:extLst>
      <p:ext uri="{BB962C8B-B14F-4D97-AF65-F5344CB8AC3E}">
        <p14:creationId xmlns:p14="http://schemas.microsoft.com/office/powerpoint/2010/main" val="3310363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7"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7"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2081ADB2-88F0-4E36-9829-E2F5706ED34C}" type="datetimeFigureOut">
              <a:rPr lang="zh-CN" altLang="en-US" smtClean="0"/>
              <a:t>2025/5/8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3B4A17F-E259-4036-A459-A1405EB27377}" type="slidenum">
              <a:rPr lang="zh-CN" altLang="en-US" smtClean="0"/>
              <a:t>‹#›</a:t>
            </a:fld>
            <a:endParaRPr lang="zh-CN" altLang="en-US"/>
          </a:p>
        </p:txBody>
      </p:sp>
    </p:spTree>
    <p:extLst>
      <p:ext uri="{BB962C8B-B14F-4D97-AF65-F5344CB8AC3E}">
        <p14:creationId xmlns:p14="http://schemas.microsoft.com/office/powerpoint/2010/main" val="3620551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8"/>
            <a:ext cx="3886200" cy="326350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9150" y="1369218"/>
            <a:ext cx="3886200" cy="326350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2081ADB2-88F0-4E36-9829-E2F5706ED34C}" type="datetimeFigureOut">
              <a:rPr lang="zh-CN" altLang="en-US" smtClean="0"/>
              <a:t>2025/5/8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3B4A17F-E259-4036-A459-A1405EB27377}" type="slidenum">
              <a:rPr lang="zh-CN" altLang="en-US" smtClean="0"/>
              <a:t>‹#›</a:t>
            </a:fld>
            <a:endParaRPr lang="zh-CN" altLang="en-US"/>
          </a:p>
        </p:txBody>
      </p:sp>
    </p:spTree>
    <p:extLst>
      <p:ext uri="{BB962C8B-B14F-4D97-AF65-F5344CB8AC3E}">
        <p14:creationId xmlns:p14="http://schemas.microsoft.com/office/powerpoint/2010/main" val="609627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2081ADB2-88F0-4E36-9829-E2F5706ED34C}" type="datetimeFigureOut">
              <a:rPr lang="zh-CN" altLang="en-US" smtClean="0"/>
              <a:t>2025/5/8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3B4A17F-E259-4036-A459-A1405EB27377}" type="slidenum">
              <a:rPr lang="zh-CN" altLang="en-US" smtClean="0"/>
              <a:t>‹#›</a:t>
            </a:fld>
            <a:endParaRPr lang="zh-CN" altLang="en-US"/>
          </a:p>
        </p:txBody>
      </p:sp>
    </p:spTree>
    <p:extLst>
      <p:ext uri="{BB962C8B-B14F-4D97-AF65-F5344CB8AC3E}">
        <p14:creationId xmlns:p14="http://schemas.microsoft.com/office/powerpoint/2010/main" val="2326477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2081ADB2-88F0-4E36-9829-E2F5706ED34C}" type="datetimeFigureOut">
              <a:rPr lang="zh-CN" altLang="en-US" smtClean="0"/>
              <a:t>2025/5/8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3B4A17F-E259-4036-A459-A1405EB27377}" type="slidenum">
              <a:rPr lang="zh-CN" altLang="en-US" smtClean="0"/>
              <a:t>‹#›</a:t>
            </a:fld>
            <a:endParaRPr lang="zh-CN" altLang="en-US"/>
          </a:p>
        </p:txBody>
      </p:sp>
    </p:spTree>
    <p:extLst>
      <p:ext uri="{BB962C8B-B14F-4D97-AF65-F5344CB8AC3E}">
        <p14:creationId xmlns:p14="http://schemas.microsoft.com/office/powerpoint/2010/main" val="4077405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81ADB2-88F0-4E36-9829-E2F5706ED34C}" type="datetimeFigureOut">
              <a:rPr lang="zh-CN" altLang="en-US" smtClean="0"/>
              <a:t>2025/5/8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3B4A17F-E259-4036-A459-A1405EB27377}" type="slidenum">
              <a:rPr lang="zh-CN" altLang="en-US" smtClean="0"/>
              <a:t>‹#›</a:t>
            </a:fld>
            <a:endParaRPr lang="zh-CN" altLang="en-US"/>
          </a:p>
        </p:txBody>
      </p:sp>
    </p:spTree>
    <p:extLst>
      <p:ext uri="{BB962C8B-B14F-4D97-AF65-F5344CB8AC3E}">
        <p14:creationId xmlns:p14="http://schemas.microsoft.com/office/powerpoint/2010/main" val="22649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2081ADB2-88F0-4E36-9829-E2F5706ED34C}" type="datetimeFigureOut">
              <a:rPr lang="zh-CN" altLang="en-US" smtClean="0"/>
              <a:t>2025/5/8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3B4A17F-E259-4036-A459-A1405EB27377}" type="slidenum">
              <a:rPr lang="zh-CN" altLang="en-US" smtClean="0"/>
              <a:t>‹#›</a:t>
            </a:fld>
            <a:endParaRPr lang="zh-CN" altLang="en-US"/>
          </a:p>
        </p:txBody>
      </p:sp>
    </p:spTree>
    <p:extLst>
      <p:ext uri="{BB962C8B-B14F-4D97-AF65-F5344CB8AC3E}">
        <p14:creationId xmlns:p14="http://schemas.microsoft.com/office/powerpoint/2010/main" val="3255547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2081ADB2-88F0-4E36-9829-E2F5706ED34C}" type="datetimeFigureOut">
              <a:rPr lang="zh-CN" altLang="en-US" smtClean="0"/>
              <a:t>2025/5/8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3B4A17F-E259-4036-A459-A1405EB27377}" type="slidenum">
              <a:rPr lang="zh-CN" altLang="en-US" smtClean="0"/>
              <a:t>‹#›</a:t>
            </a:fld>
            <a:endParaRPr lang="zh-CN" altLang="en-US"/>
          </a:p>
        </p:txBody>
      </p:sp>
    </p:spTree>
    <p:extLst>
      <p:ext uri="{BB962C8B-B14F-4D97-AF65-F5344CB8AC3E}">
        <p14:creationId xmlns:p14="http://schemas.microsoft.com/office/powerpoint/2010/main" val="3282713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081ADB2-88F0-4E36-9829-E2F5706ED34C}" type="datetimeFigureOut">
              <a:rPr lang="zh-CN" altLang="en-US" smtClean="0"/>
              <a:t>2025/5/8</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3B4A17F-E259-4036-A459-A1405EB27377}" type="slidenum">
              <a:rPr lang="zh-CN" altLang="en-US" smtClean="0"/>
              <a:t>‹#›</a:t>
            </a:fld>
            <a:endParaRPr lang="zh-CN" altLang="en-US"/>
          </a:p>
        </p:txBody>
      </p:sp>
    </p:spTree>
    <p:extLst>
      <p:ext uri="{BB962C8B-B14F-4D97-AF65-F5344CB8AC3E}">
        <p14:creationId xmlns:p14="http://schemas.microsoft.com/office/powerpoint/2010/main" val="17795292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11.png"/><Relationship Id="rId10"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emf"/><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1B22CBF0-9DD9-4AC6-84A4-47ABA3032DEB}"/>
              </a:ext>
            </a:extLst>
          </p:cNvPr>
          <p:cNvSpPr txBox="1"/>
          <p:nvPr/>
        </p:nvSpPr>
        <p:spPr>
          <a:xfrm>
            <a:off x="838199" y="2940576"/>
            <a:ext cx="7467600" cy="1379288"/>
          </a:xfrm>
          <a:prstGeom prst="rect">
            <a:avLst/>
          </a:prstGeom>
          <a:noFill/>
        </p:spPr>
        <p:txBody>
          <a:bodyPr wrap="square">
            <a:spAutoFit/>
          </a:bodyPr>
          <a:lstStyle/>
          <a:p>
            <a:pPr algn="ctr"/>
            <a:r>
              <a:rPr lang="en-US" altLang="zh-CN" sz="1500" b="1" dirty="0" err="1">
                <a:latin typeface="Times New Roman" panose="02020603050405020304" pitchFamily="18" charset="0"/>
                <a:cs typeface="Times New Roman" panose="02020603050405020304" pitchFamily="18" charset="0"/>
              </a:rPr>
              <a:t>Yingkai</a:t>
            </a:r>
            <a:r>
              <a:rPr lang="en-US" altLang="zh-CN" sz="1500" b="1" dirty="0">
                <a:latin typeface="Times New Roman" panose="02020603050405020304" pitchFamily="18" charset="0"/>
                <a:cs typeface="Times New Roman" panose="02020603050405020304" pitchFamily="18" charset="0"/>
              </a:rPr>
              <a:t> Dong</a:t>
            </a:r>
            <a:r>
              <a:rPr lang="en-US" altLang="zh-CN" sz="1500" dirty="0">
                <a:latin typeface="Times New Roman" panose="02020603050405020304" pitchFamily="18" charset="0"/>
                <a:cs typeface="Times New Roman" panose="02020603050405020304" pitchFamily="18" charset="0"/>
              </a:rPr>
              <a:t>*, </a:t>
            </a:r>
            <a:r>
              <a:rPr lang="en-US" altLang="zh-CN" sz="1500" dirty="0" err="1">
                <a:latin typeface="Times New Roman" panose="02020603050405020304" pitchFamily="18" charset="0"/>
                <a:cs typeface="Times New Roman" panose="02020603050405020304" pitchFamily="18" charset="0"/>
              </a:rPr>
              <a:t>Xiangtao</a:t>
            </a:r>
            <a:r>
              <a:rPr lang="en-US" altLang="zh-CN" sz="1500" dirty="0">
                <a:latin typeface="Times New Roman" panose="02020603050405020304" pitchFamily="18" charset="0"/>
                <a:cs typeface="Times New Roman" panose="02020603050405020304" pitchFamily="18" charset="0"/>
              </a:rPr>
              <a:t> Meng*, Ning Yu</a:t>
            </a:r>
            <a:r>
              <a:rPr lang="en-US" altLang="zh-CN" sz="1500" dirty="0">
                <a:latin typeface="Times New Roman" panose="02020603050405020304" pitchFamily="18" charset="0"/>
                <a:cs typeface="Times New Roman" panose="02020603050405020304" pitchFamily="18" charset="0"/>
                <a:sym typeface="Wingdings" panose="05000000000000000000" pitchFamily="2" charset="2"/>
              </a:rPr>
              <a:t></a:t>
            </a:r>
            <a:r>
              <a:rPr lang="en-US" altLang="zh-CN" sz="1500" dirty="0">
                <a:latin typeface="Times New Roman" panose="02020603050405020304" pitchFamily="18" charset="0"/>
                <a:cs typeface="Times New Roman" panose="02020603050405020304" pitchFamily="18" charset="0"/>
              </a:rPr>
              <a:t>, </a:t>
            </a:r>
            <a:r>
              <a:rPr lang="en-US" altLang="zh-CN" sz="1500" b="1" dirty="0">
                <a:latin typeface="Times New Roman" panose="02020603050405020304" pitchFamily="18" charset="0"/>
                <a:cs typeface="Times New Roman" panose="02020603050405020304" pitchFamily="18" charset="0"/>
              </a:rPr>
              <a:t>Zheng Li*</a:t>
            </a:r>
            <a:r>
              <a:rPr lang="en-US" altLang="zh-CN" sz="1500" dirty="0">
                <a:latin typeface="Times New Roman" panose="02020603050405020304" pitchFamily="18" charset="0"/>
                <a:cs typeface="Times New Roman" panose="02020603050405020304" pitchFamily="18" charset="0"/>
              </a:rPr>
              <a:t>†‡(   ), </a:t>
            </a:r>
            <a:r>
              <a:rPr lang="en-US" altLang="zh-CN" sz="1500" b="1" dirty="0" err="1">
                <a:latin typeface="Times New Roman" panose="02020603050405020304" pitchFamily="18" charset="0"/>
                <a:cs typeface="Times New Roman" panose="02020603050405020304" pitchFamily="18" charset="0"/>
              </a:rPr>
              <a:t>Shanqing</a:t>
            </a:r>
            <a:r>
              <a:rPr lang="en-US" altLang="zh-CN" sz="1500" b="1" dirty="0">
                <a:latin typeface="Times New Roman" panose="02020603050405020304" pitchFamily="18" charset="0"/>
                <a:cs typeface="Times New Roman" panose="02020603050405020304" pitchFamily="18" charset="0"/>
              </a:rPr>
              <a:t> Guo*</a:t>
            </a:r>
            <a:r>
              <a:rPr lang="en-US" altLang="zh-CN" sz="1500" dirty="0">
                <a:latin typeface="Times New Roman" panose="02020603050405020304" pitchFamily="18" charset="0"/>
                <a:cs typeface="Times New Roman" panose="02020603050405020304" pitchFamily="18" charset="0"/>
              </a:rPr>
              <a:t>†‡ (   )</a:t>
            </a:r>
          </a:p>
          <a:p>
            <a:pPr algn="ctr"/>
            <a:endParaRPr lang="en-US" altLang="zh-CN" sz="1013" dirty="0">
              <a:sym typeface="Wingdings" panose="05000000000000000000" pitchFamily="2" charset="2"/>
            </a:endParaRPr>
          </a:p>
          <a:p>
            <a:pPr algn="ctr"/>
            <a:r>
              <a:rPr lang="en-US" altLang="zh-CN" sz="1200" dirty="0">
                <a:latin typeface="Times New Roman" panose="02020603050405020304" pitchFamily="18" charset="0"/>
                <a:cs typeface="Times New Roman" panose="02020603050405020304" pitchFamily="18" charset="0"/>
                <a:sym typeface="Wingdings" panose="05000000000000000000" pitchFamily="2" charset="2"/>
              </a:rPr>
              <a:t>* </a:t>
            </a:r>
            <a:r>
              <a:rPr lang="en-US" altLang="zh-CN" sz="1200" dirty="0">
                <a:latin typeface="Times New Roman" panose="02020603050405020304" pitchFamily="18" charset="0"/>
                <a:cs typeface="Times New Roman" panose="02020603050405020304" pitchFamily="18" charset="0"/>
              </a:rPr>
              <a:t>School of Cyber Science and Technology, Shandong University</a:t>
            </a:r>
          </a:p>
          <a:p>
            <a:pPr algn="ctr"/>
            <a:r>
              <a:rPr lang="en-US" altLang="zh-CN" sz="1200" dirty="0">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sym typeface="Wingdings" panose="05000000000000000000" pitchFamily="2" charset="2"/>
              </a:rPr>
              <a:t> </a:t>
            </a:r>
            <a:r>
              <a:rPr lang="en-US" altLang="zh-CN" sz="1200" dirty="0">
                <a:latin typeface="Times New Roman" panose="02020603050405020304" pitchFamily="18" charset="0"/>
                <a:cs typeface="Times New Roman" panose="02020603050405020304" pitchFamily="18" charset="0"/>
              </a:rPr>
              <a:t>State Key Laboratory of Cryptography and Digital Economy Security, Shandong University</a:t>
            </a:r>
          </a:p>
          <a:p>
            <a:pPr algn="ctr"/>
            <a:r>
              <a:rPr lang="en-US" altLang="zh-CN" sz="1200" dirty="0">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sym typeface="Wingdings" panose="05000000000000000000" pitchFamily="2" charset="2"/>
              </a:rPr>
              <a:t> </a:t>
            </a:r>
            <a:r>
              <a:rPr lang="en-US" altLang="zh-CN" sz="1200" dirty="0">
                <a:latin typeface="Times New Roman" panose="02020603050405020304" pitchFamily="18" charset="0"/>
                <a:cs typeface="Times New Roman" panose="02020603050405020304" pitchFamily="18" charset="0"/>
              </a:rPr>
              <a:t>Shandong Key Laboratory of Artificial Intelligence Security, Shandong University</a:t>
            </a:r>
          </a:p>
          <a:p>
            <a:pPr algn="ctr"/>
            <a:r>
              <a:rPr lang="en-US" altLang="zh-CN" sz="1200" dirty="0">
                <a:latin typeface="Times New Roman" panose="02020603050405020304" pitchFamily="18" charset="0"/>
                <a:cs typeface="Times New Roman" panose="02020603050405020304" pitchFamily="18" charset="0"/>
                <a:sym typeface="Wingdings" panose="05000000000000000000" pitchFamily="2" charset="2"/>
              </a:rPr>
              <a:t>Netflix Eyeline Studios</a:t>
            </a:r>
            <a:endParaRPr lang="en-US" altLang="zh-CN" sz="1013" dirty="0">
              <a:latin typeface="Times New Roman" panose="02020603050405020304" pitchFamily="18" charset="0"/>
              <a:cs typeface="Times New Roman" panose="02020603050405020304" pitchFamily="18" charset="0"/>
              <a:sym typeface="Wingdings" panose="05000000000000000000" pitchFamily="2" charset="2"/>
            </a:endParaRPr>
          </a:p>
          <a:p>
            <a:pPr algn="ctr"/>
            <a:r>
              <a:rPr lang="zh-CN" altLang="en-US" sz="900" dirty="0">
                <a:latin typeface="Times New Roman" panose="02020603050405020304" pitchFamily="18" charset="0"/>
                <a:cs typeface="Times New Roman" panose="02020603050405020304" pitchFamily="18" charset="0"/>
              </a:rPr>
              <a:t> </a:t>
            </a:r>
            <a:r>
              <a:rPr lang="en-US" altLang="zh-CN" sz="1050" dirty="0">
                <a:latin typeface="Times New Roman" panose="02020603050405020304" pitchFamily="18" charset="0"/>
                <a:cs typeface="Times New Roman" panose="02020603050405020304" pitchFamily="18" charset="0"/>
              </a:rPr>
              <a:t>{</a:t>
            </a:r>
            <a:r>
              <a:rPr lang="en-US" altLang="zh-CN" sz="1050" dirty="0" err="1">
                <a:latin typeface="Times New Roman" panose="02020603050405020304" pitchFamily="18" charset="0"/>
                <a:cs typeface="Times New Roman" panose="02020603050405020304" pitchFamily="18" charset="0"/>
              </a:rPr>
              <a:t>dongyingkai</a:t>
            </a:r>
            <a:r>
              <a:rPr lang="en-US" altLang="zh-CN" sz="1050" dirty="0">
                <a:latin typeface="Times New Roman" panose="02020603050405020304" pitchFamily="18" charset="0"/>
                <a:cs typeface="Times New Roman" panose="02020603050405020304" pitchFamily="18" charset="0"/>
              </a:rPr>
              <a:t>, mengxiangtao}@mail.sdu.edu.cn, {</a:t>
            </a:r>
            <a:r>
              <a:rPr lang="en-US" altLang="zh-CN" sz="1050" dirty="0" err="1">
                <a:latin typeface="Times New Roman" panose="02020603050405020304" pitchFamily="18" charset="0"/>
                <a:cs typeface="Times New Roman" panose="02020603050405020304" pitchFamily="18" charset="0"/>
              </a:rPr>
              <a:t>zheng.li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guoshanqing</a:t>
            </a:r>
            <a:r>
              <a:rPr lang="en-US" altLang="zh-CN" sz="1050" dirty="0">
                <a:latin typeface="Times New Roman" panose="02020603050405020304" pitchFamily="18" charset="0"/>
                <a:cs typeface="Times New Roman" panose="02020603050405020304" pitchFamily="18" charset="0"/>
              </a:rPr>
              <a:t>}@</a:t>
            </a:r>
            <a:r>
              <a:rPr lang="en-US" altLang="zh-CN" sz="1050" dirty="0" err="1">
                <a:latin typeface="Times New Roman" panose="02020603050405020304" pitchFamily="18" charset="0"/>
                <a:cs typeface="Times New Roman" panose="02020603050405020304" pitchFamily="18" charset="0"/>
              </a:rPr>
              <a:t>sdu.edu.cn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sym typeface="Wingdings" panose="05000000000000000000" pitchFamily="2" charset="2"/>
              </a:rPr>
              <a:t>ningyu.hust@gmail.com</a:t>
            </a:r>
            <a:endParaRPr lang="zh-CN" altLang="en-US" sz="1050" dirty="0">
              <a:latin typeface="Times New Roman" panose="02020603050405020304" pitchFamily="18" charset="0"/>
              <a:cs typeface="Times New Roman" panose="02020603050405020304" pitchFamily="18" charset="0"/>
            </a:endParaRPr>
          </a:p>
        </p:txBody>
      </p:sp>
      <p:sp>
        <p:nvSpPr>
          <p:cNvPr id="2" name="标题 1">
            <a:extLst>
              <a:ext uri="{FF2B5EF4-FFF2-40B4-BE49-F238E27FC236}">
                <a16:creationId xmlns:a16="http://schemas.microsoft.com/office/drawing/2014/main" id="{A9799DF6-6002-4B04-9FD0-6AE021B58639}"/>
              </a:ext>
            </a:extLst>
          </p:cNvPr>
          <p:cNvSpPr>
            <a:spLocks noGrp="1"/>
          </p:cNvSpPr>
          <p:nvPr>
            <p:ph type="ctrTitle"/>
          </p:nvPr>
        </p:nvSpPr>
        <p:spPr>
          <a:xfrm>
            <a:off x="0" y="963987"/>
            <a:ext cx="9143999" cy="1790700"/>
          </a:xfrm>
        </p:spPr>
        <p:txBody>
          <a:bodyPr>
            <a:noAutofit/>
          </a:bodyPr>
          <a:lstStyle/>
          <a:p>
            <a:r>
              <a:rPr lang="en-US" altLang="zh-CN" sz="2400" dirty="0">
                <a:latin typeface="Arial Rounded MT Bold" panose="020F0704030504030204" pitchFamily="34" charset="0"/>
                <a:cs typeface="Times New Roman" panose="02020603050405020304" pitchFamily="18" charset="0"/>
              </a:rPr>
              <a:t>Fuzz-Testing Meets LLM-Based Agents: An Automated and Efficient Framework for Jailbreaking Text-To-Image Generation Models</a:t>
            </a:r>
            <a:endParaRPr lang="zh-CN" altLang="en-US" sz="2400" dirty="0">
              <a:latin typeface="Arial Rounded MT Bold" panose="020F0704030504030204" pitchFamily="34" charset="0"/>
              <a:cs typeface="Times New Roman" panose="02020603050405020304" pitchFamily="18" charset="0"/>
            </a:endParaRPr>
          </a:p>
        </p:txBody>
      </p:sp>
      <p:pic>
        <p:nvPicPr>
          <p:cNvPr id="1026" name="Picture 2" descr="Email ">
            <a:extLst>
              <a:ext uri="{FF2B5EF4-FFF2-40B4-BE49-F238E27FC236}">
                <a16:creationId xmlns:a16="http://schemas.microsoft.com/office/drawing/2014/main" id="{ABBCF968-D27F-4FFB-91DC-7FECC2C435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4005" y="3032983"/>
            <a:ext cx="151524" cy="151524"/>
          </a:xfrm>
          <a:prstGeom prst="rect">
            <a:avLst/>
          </a:prstGeom>
          <a:noFill/>
          <a:extLst>
            <a:ext uri="{909E8E84-426E-40DD-AFC4-6F175D3DCCD1}">
              <a14:hiddenFill xmlns:a14="http://schemas.microsoft.com/office/drawing/2010/main">
                <a:solidFill>
                  <a:srgbClr val="FFFFFF"/>
                </a:solidFill>
              </a14:hiddenFill>
            </a:ext>
          </a:extLst>
        </p:spPr>
      </p:pic>
      <p:sp>
        <p:nvSpPr>
          <p:cNvPr id="12" name="文本框 11">
            <a:extLst>
              <a:ext uri="{FF2B5EF4-FFF2-40B4-BE49-F238E27FC236}">
                <a16:creationId xmlns:a16="http://schemas.microsoft.com/office/drawing/2014/main" id="{E8BD5244-94F5-4DCA-916D-479BCF868B64}"/>
              </a:ext>
            </a:extLst>
          </p:cNvPr>
          <p:cNvSpPr txBox="1"/>
          <p:nvPr/>
        </p:nvSpPr>
        <p:spPr>
          <a:xfrm>
            <a:off x="2283068" y="4505753"/>
            <a:ext cx="4577861" cy="307777"/>
          </a:xfrm>
          <a:prstGeom prst="rect">
            <a:avLst/>
          </a:prstGeom>
          <a:noFill/>
        </p:spPr>
        <p:txBody>
          <a:bodyPr wrap="square">
            <a:spAutoFit/>
          </a:bodyPr>
          <a:lstStyle/>
          <a:p>
            <a:pPr algn="ctr"/>
            <a:r>
              <a:rPr lang="en-US" altLang="zh-CN" sz="1400" dirty="0">
                <a:latin typeface="Times New Roman" panose="02020603050405020304" pitchFamily="18" charset="0"/>
                <a:cs typeface="Times New Roman" panose="02020603050405020304" pitchFamily="18" charset="0"/>
              </a:rPr>
              <a:t>The </a:t>
            </a:r>
            <a:r>
              <a:rPr lang="zh-CN" altLang="en-US" sz="1400" dirty="0">
                <a:latin typeface="Times New Roman" panose="02020603050405020304" pitchFamily="18" charset="0"/>
                <a:cs typeface="Times New Roman" panose="02020603050405020304" pitchFamily="18" charset="0"/>
              </a:rPr>
              <a:t>4</a:t>
            </a:r>
            <a:r>
              <a:rPr lang="en-US" altLang="zh-CN" sz="1400" dirty="0">
                <a:latin typeface="Times New Roman" panose="02020603050405020304" pitchFamily="18" charset="0"/>
                <a:cs typeface="Times New Roman" panose="02020603050405020304" pitchFamily="18" charset="0"/>
              </a:rPr>
              <a:t>6</a:t>
            </a:r>
            <a:r>
              <a:rPr lang="zh-CN" altLang="en-US" sz="1400" dirty="0">
                <a:latin typeface="Times New Roman" panose="02020603050405020304" pitchFamily="18" charset="0"/>
                <a:cs typeface="Times New Roman" panose="02020603050405020304" pitchFamily="18" charset="0"/>
              </a:rPr>
              <a:t>th IEEE Symposium on Security and Privacy</a:t>
            </a:r>
          </a:p>
        </p:txBody>
      </p:sp>
      <p:pic>
        <p:nvPicPr>
          <p:cNvPr id="9" name="图片 8">
            <a:extLst>
              <a:ext uri="{FF2B5EF4-FFF2-40B4-BE49-F238E27FC236}">
                <a16:creationId xmlns:a16="http://schemas.microsoft.com/office/drawing/2014/main" id="{A3BEDC63-40F0-E24B-9204-D5E46DC4A818}"/>
              </a:ext>
            </a:extLst>
          </p:cNvPr>
          <p:cNvPicPr>
            <a:picLocks noChangeAspect="1"/>
          </p:cNvPicPr>
          <p:nvPr/>
        </p:nvPicPr>
        <p:blipFill>
          <a:blip r:embed="rId4"/>
          <a:stretch>
            <a:fillRect/>
          </a:stretch>
        </p:blipFill>
        <p:spPr>
          <a:xfrm>
            <a:off x="1386820" y="624391"/>
            <a:ext cx="2920952" cy="838551"/>
          </a:xfrm>
          <a:prstGeom prst="rect">
            <a:avLst/>
          </a:prstGeom>
        </p:spPr>
      </p:pic>
      <p:pic>
        <p:nvPicPr>
          <p:cNvPr id="3" name="Picture 2" descr="Email ">
            <a:extLst>
              <a:ext uri="{FF2B5EF4-FFF2-40B4-BE49-F238E27FC236}">
                <a16:creationId xmlns:a16="http://schemas.microsoft.com/office/drawing/2014/main" id="{821A949B-8916-F038-DF35-C767B6D0F4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619" y="3027525"/>
            <a:ext cx="151524" cy="151524"/>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Paul - Eyeline Studios -- Powered by Netflix is seeking applications for  summer 2025 research interns! If you are pursuing an advanced degree in  computer graphics, computer vision, and/or machine learning and">
            <a:extLst>
              <a:ext uri="{FF2B5EF4-FFF2-40B4-BE49-F238E27FC236}">
                <a16:creationId xmlns:a16="http://schemas.microsoft.com/office/drawing/2014/main" id="{918343AF-75E4-0417-D5B3-9ADF37621A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9083" y="794848"/>
            <a:ext cx="2807960" cy="566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756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DD9E1-AB2C-A1F4-5C96-124B367BB1FD}"/>
            </a:ext>
          </a:extLst>
        </p:cNvPr>
        <p:cNvGrpSpPr/>
        <p:nvPr/>
      </p:nvGrpSpPr>
      <p:grpSpPr>
        <a:xfrm>
          <a:off x="0" y="0"/>
          <a:ext cx="0" cy="0"/>
          <a:chOff x="0" y="0"/>
          <a:chExt cx="0" cy="0"/>
        </a:xfrm>
      </p:grpSpPr>
      <p:sp>
        <p:nvSpPr>
          <p:cNvPr id="12" name="文本框 11">
            <a:extLst>
              <a:ext uri="{FF2B5EF4-FFF2-40B4-BE49-F238E27FC236}">
                <a16:creationId xmlns:a16="http://schemas.microsoft.com/office/drawing/2014/main" id="{EF75CCA6-2581-1BCD-8F23-1AC27C72754F}"/>
              </a:ext>
            </a:extLst>
          </p:cNvPr>
          <p:cNvSpPr txBox="1"/>
          <p:nvPr/>
        </p:nvSpPr>
        <p:spPr>
          <a:xfrm>
            <a:off x="102809" y="123181"/>
            <a:ext cx="3553152" cy="461665"/>
          </a:xfrm>
          <a:prstGeom prst="rect">
            <a:avLst/>
          </a:prstGeom>
          <a:noFill/>
        </p:spPr>
        <p:txBody>
          <a:bodyPr wrap="none" rtlCol="0">
            <a:spAutoFit/>
          </a:bodyPr>
          <a:lstStyle/>
          <a:p>
            <a:r>
              <a:rPr lang="en-US" altLang="zh-CN" sz="2400" b="1" dirty="0">
                <a:effectLst>
                  <a:outerShdw blurRad="63500" sx="102000" sy="102000" algn="ctr" rotWithShape="0">
                    <a:prstClr val="black">
                      <a:alpha val="40000"/>
                    </a:prstClr>
                  </a:outerShdw>
                </a:effectLst>
                <a:latin typeface="Arial Rounded MT Bold" panose="020F0704030504030204" pitchFamily="34" charset="0"/>
                <a:cs typeface="Times New Roman" panose="02020603050405020304" pitchFamily="18" charset="0"/>
              </a:rPr>
              <a:t>Approach</a:t>
            </a:r>
            <a:r>
              <a:rPr lang="zh-CN" altLang="en-US" sz="2400" b="1" dirty="0">
                <a:effectLst>
                  <a:outerShdw blurRad="63500" sx="102000" sy="102000" algn="ctr" rotWithShape="0">
                    <a:prstClr val="black">
                      <a:alpha val="40000"/>
                    </a:prstClr>
                  </a:outerShdw>
                </a:effectLst>
                <a:latin typeface="Arial Rounded MT Bold" panose="020F0704030504030204" pitchFamily="34" charset="0"/>
                <a:cs typeface="Times New Roman" panose="02020603050405020304" pitchFamily="18" charset="0"/>
              </a:rPr>
              <a:t> </a:t>
            </a:r>
            <a:r>
              <a:rPr lang="en-US" altLang="zh-CN" sz="2400" b="1" dirty="0">
                <a:effectLst>
                  <a:outerShdw blurRad="63500" sx="102000" sy="102000" algn="ctr" rotWithShape="0">
                    <a:prstClr val="black">
                      <a:alpha val="40000"/>
                    </a:prstClr>
                  </a:outerShdw>
                </a:effectLst>
                <a:latin typeface="Arial Rounded MT Bold" panose="020F0704030504030204" pitchFamily="34" charset="0"/>
                <a:cs typeface="Times New Roman" panose="02020603050405020304" pitchFamily="18" charset="0"/>
              </a:rPr>
              <a:t>-</a:t>
            </a:r>
            <a:r>
              <a:rPr lang="zh-CN" altLang="en-US" sz="2400" b="1" dirty="0">
                <a:effectLst>
                  <a:outerShdw blurRad="63500" sx="102000" sy="102000" algn="ctr" rotWithShape="0">
                    <a:prstClr val="black">
                      <a:alpha val="40000"/>
                    </a:prstClr>
                  </a:outerShdw>
                </a:effectLst>
                <a:latin typeface="Arial Rounded MT Bold" panose="020F0704030504030204" pitchFamily="34" charset="0"/>
                <a:cs typeface="Times New Roman" panose="02020603050405020304" pitchFamily="18" charset="0"/>
              </a:rPr>
              <a:t> </a:t>
            </a:r>
            <a:r>
              <a:rPr lang="en-US" altLang="zh-CN" sz="2400" b="1" dirty="0" err="1">
                <a:effectLst>
                  <a:outerShdw blurRad="63500" sx="102000" sy="102000" algn="ctr" rotWithShape="0">
                    <a:prstClr val="black">
                      <a:alpha val="40000"/>
                    </a:prstClr>
                  </a:outerShdw>
                </a:effectLst>
                <a:latin typeface="Arial Rounded MT Bold" panose="020F0704030504030204" pitchFamily="34" charset="0"/>
                <a:cs typeface="Times New Roman" panose="02020603050405020304" pitchFamily="18" charset="0"/>
              </a:rPr>
              <a:t>JailFuzzer</a:t>
            </a:r>
            <a:endParaRPr lang="zh-CN" altLang="en-US" sz="2400" b="1" dirty="0">
              <a:effectLst>
                <a:outerShdw blurRad="63500" sx="102000" sy="102000" algn="ctr" rotWithShape="0">
                  <a:prstClr val="black">
                    <a:alpha val="40000"/>
                  </a:prstClr>
                </a:outerShdw>
              </a:effectLst>
              <a:latin typeface="Arial Rounded MT Bold" panose="020F0704030504030204" pitchFamily="34" charset="0"/>
              <a:cs typeface="Times New Roman" panose="02020603050405020304" pitchFamily="18" charset="0"/>
            </a:endParaRPr>
          </a:p>
        </p:txBody>
      </p:sp>
      <p:sp>
        <p:nvSpPr>
          <p:cNvPr id="33" name="灯片编号占位符 1">
            <a:extLst>
              <a:ext uri="{FF2B5EF4-FFF2-40B4-BE49-F238E27FC236}">
                <a16:creationId xmlns:a16="http://schemas.microsoft.com/office/drawing/2014/main" id="{DC449A73-03D6-A5EF-6B3D-58AB6DF733DB}"/>
              </a:ext>
            </a:extLst>
          </p:cNvPr>
          <p:cNvSpPr>
            <a:spLocks noGrp="1"/>
          </p:cNvSpPr>
          <p:nvPr>
            <p:ph type="sldNum" sz="quarter" idx="12"/>
          </p:nvPr>
        </p:nvSpPr>
        <p:spPr>
          <a:xfrm>
            <a:off x="6961238" y="4706427"/>
            <a:ext cx="2057400" cy="273844"/>
          </a:xfrm>
        </p:spPr>
        <p:txBody>
          <a:bodyPr/>
          <a:lstStyle/>
          <a:p>
            <a:fld id="{79A2A7EB-52F2-483C-BC24-30B8D2FE1565}" type="slidenum">
              <a:rPr lang="zh-CN" altLang="en-US" sz="1500"/>
              <a:t>10</a:t>
            </a:fld>
            <a:endParaRPr lang="zh-CN" altLang="en-US" sz="1500" dirty="0"/>
          </a:p>
        </p:txBody>
      </p:sp>
      <p:sp>
        <p:nvSpPr>
          <p:cNvPr id="3" name="矩形 2">
            <a:extLst>
              <a:ext uri="{FF2B5EF4-FFF2-40B4-BE49-F238E27FC236}">
                <a16:creationId xmlns:a16="http://schemas.microsoft.com/office/drawing/2014/main" id="{7CE5727D-88D4-42D4-68D1-EF7C658E45B6}"/>
              </a:ext>
            </a:extLst>
          </p:cNvPr>
          <p:cNvSpPr/>
          <p:nvPr/>
        </p:nvSpPr>
        <p:spPr>
          <a:xfrm>
            <a:off x="263471" y="2531694"/>
            <a:ext cx="1098291" cy="737470"/>
          </a:xfrm>
          <a:prstGeom prst="rect">
            <a:avLst/>
          </a:prstGeom>
          <a:solidFill>
            <a:srgbClr val="EBE7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013">
              <a:latin typeface="Times New Roman" panose="02020603050405020304" pitchFamily="18" charset="0"/>
              <a:cs typeface="Times New Roman" panose="02020603050405020304" pitchFamily="18" charset="0"/>
            </a:endParaRPr>
          </a:p>
        </p:txBody>
      </p:sp>
      <p:sp>
        <p:nvSpPr>
          <p:cNvPr id="4" name="椭圆 3">
            <a:extLst>
              <a:ext uri="{FF2B5EF4-FFF2-40B4-BE49-F238E27FC236}">
                <a16:creationId xmlns:a16="http://schemas.microsoft.com/office/drawing/2014/main" id="{C97FF68C-4929-DF9C-0261-59F3E8489C89}"/>
              </a:ext>
            </a:extLst>
          </p:cNvPr>
          <p:cNvSpPr/>
          <p:nvPr/>
        </p:nvSpPr>
        <p:spPr>
          <a:xfrm>
            <a:off x="3371342" y="1588934"/>
            <a:ext cx="106424" cy="96035"/>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525" b="1" dirty="0">
              <a:latin typeface="Times New Roman" panose="02020603050405020304" pitchFamily="18" charset="0"/>
              <a:cs typeface="Times New Roman" panose="02020603050405020304" pitchFamily="18" charset="0"/>
            </a:endParaRPr>
          </a:p>
        </p:txBody>
      </p:sp>
      <p:sp>
        <p:nvSpPr>
          <p:cNvPr id="5" name="矩形 4">
            <a:extLst>
              <a:ext uri="{FF2B5EF4-FFF2-40B4-BE49-F238E27FC236}">
                <a16:creationId xmlns:a16="http://schemas.microsoft.com/office/drawing/2014/main" id="{1C3E213D-AE26-B92D-2278-2BB6D576659C}"/>
              </a:ext>
            </a:extLst>
          </p:cNvPr>
          <p:cNvSpPr/>
          <p:nvPr/>
        </p:nvSpPr>
        <p:spPr>
          <a:xfrm>
            <a:off x="1568019" y="1397725"/>
            <a:ext cx="4323059" cy="2387621"/>
          </a:xfrm>
          <a:prstGeom prst="rect">
            <a:avLst/>
          </a:prstGeom>
          <a:noFill/>
          <a:ln>
            <a:solidFill>
              <a:schemeClr val="accent5">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C4B9C366-F6A2-4BCA-8B87-06ADDEBF55EF}"/>
              </a:ext>
            </a:extLst>
          </p:cNvPr>
          <p:cNvSpPr txBox="1"/>
          <p:nvPr/>
        </p:nvSpPr>
        <p:spPr>
          <a:xfrm>
            <a:off x="1638248" y="2326859"/>
            <a:ext cx="578390" cy="230832"/>
          </a:xfrm>
          <a:prstGeom prst="rect">
            <a:avLst/>
          </a:prstGeom>
          <a:noFill/>
        </p:spPr>
        <p:txBody>
          <a:bodyPr wrap="square" rtlCol="0">
            <a:spAutoFit/>
          </a:bodyPr>
          <a:lstStyle/>
          <a:p>
            <a:pPr algn="ctr"/>
            <a:r>
              <a:rPr kumimoji="1" lang="en-US" altLang="zh-CN" sz="900" b="1" dirty="0">
                <a:solidFill>
                  <a:srgbClr val="C00000"/>
                </a:solidFill>
                <a:latin typeface="Times New Roman" panose="02020603050405020304" pitchFamily="18" charset="0"/>
                <a:cs typeface="Times New Roman" panose="02020603050405020304" pitchFamily="18" charset="0"/>
              </a:rPr>
              <a:t>Step  </a:t>
            </a:r>
            <a:r>
              <a:rPr kumimoji="1" lang="zh-CN" altLang="en-US" sz="900" b="1" dirty="0">
                <a:latin typeface="Times New Roman" panose="02020603050405020304" pitchFamily="18" charset="0"/>
                <a:cs typeface="Times New Roman" panose="02020603050405020304" pitchFamily="18" charset="0"/>
              </a:rPr>
              <a:t>  </a:t>
            </a:r>
            <a:r>
              <a:rPr kumimoji="1" lang="en-US" altLang="zh-CN" sz="900" b="1" dirty="0">
                <a:latin typeface="Times New Roman" panose="02020603050405020304" pitchFamily="18" charset="0"/>
                <a:cs typeface="Times New Roman" panose="02020603050405020304" pitchFamily="18" charset="0"/>
              </a:rPr>
              <a:t> </a:t>
            </a:r>
            <a:r>
              <a:rPr kumimoji="1" lang="en-US" altLang="zh-CN" sz="900" b="1" dirty="0">
                <a:solidFill>
                  <a:srgbClr val="C00000"/>
                </a:solidFill>
                <a:latin typeface="Times New Roman" panose="02020603050405020304" pitchFamily="18" charset="0"/>
                <a:cs typeface="Times New Roman" panose="02020603050405020304" pitchFamily="18" charset="0"/>
              </a:rPr>
              <a:t>:</a:t>
            </a:r>
            <a:endParaRPr kumimoji="1" lang="zh-CN" altLang="en-US" sz="900" b="1" dirty="0">
              <a:latin typeface="Times New Roman" panose="02020603050405020304" pitchFamily="18" charset="0"/>
              <a:cs typeface="Times New Roman" panose="02020603050405020304" pitchFamily="18" charset="0"/>
            </a:endParaRPr>
          </a:p>
        </p:txBody>
      </p:sp>
      <p:sp>
        <p:nvSpPr>
          <p:cNvPr id="7" name="圆角矩形 6">
            <a:extLst>
              <a:ext uri="{FF2B5EF4-FFF2-40B4-BE49-F238E27FC236}">
                <a16:creationId xmlns:a16="http://schemas.microsoft.com/office/drawing/2014/main" id="{F238AC68-FAE9-7F2D-2816-92A05FF38E84}"/>
              </a:ext>
            </a:extLst>
          </p:cNvPr>
          <p:cNvSpPr/>
          <p:nvPr/>
        </p:nvSpPr>
        <p:spPr>
          <a:xfrm>
            <a:off x="3337677" y="2422773"/>
            <a:ext cx="760831" cy="444802"/>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pic>
        <p:nvPicPr>
          <p:cNvPr id="8" name="图片 7">
            <a:extLst>
              <a:ext uri="{FF2B5EF4-FFF2-40B4-BE49-F238E27FC236}">
                <a16:creationId xmlns:a16="http://schemas.microsoft.com/office/drawing/2014/main" id="{D1DBE538-9A0C-2535-CE98-AE3666B8C770}"/>
              </a:ext>
            </a:extLst>
          </p:cNvPr>
          <p:cNvPicPr>
            <a:picLocks noChangeAspect="1"/>
          </p:cNvPicPr>
          <p:nvPr/>
        </p:nvPicPr>
        <p:blipFill>
          <a:blip r:embed="rId3"/>
          <a:stretch>
            <a:fillRect/>
          </a:stretch>
        </p:blipFill>
        <p:spPr>
          <a:xfrm>
            <a:off x="3507735" y="2455855"/>
            <a:ext cx="420713" cy="383089"/>
          </a:xfrm>
          <a:prstGeom prst="rect">
            <a:avLst/>
          </a:prstGeom>
        </p:spPr>
      </p:pic>
      <p:sp>
        <p:nvSpPr>
          <p:cNvPr id="9" name="圆角矩形 8">
            <a:extLst>
              <a:ext uri="{FF2B5EF4-FFF2-40B4-BE49-F238E27FC236}">
                <a16:creationId xmlns:a16="http://schemas.microsoft.com/office/drawing/2014/main" id="{25CA747B-92AB-EFE2-03C7-12477BD03041}"/>
              </a:ext>
            </a:extLst>
          </p:cNvPr>
          <p:cNvSpPr/>
          <p:nvPr/>
        </p:nvSpPr>
        <p:spPr>
          <a:xfrm>
            <a:off x="1702016" y="2600224"/>
            <a:ext cx="1197335" cy="243308"/>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013" dirty="0">
              <a:latin typeface="Times New Roman" panose="02020603050405020304" pitchFamily="18" charset="0"/>
              <a:cs typeface="Times New Roman" panose="02020603050405020304" pitchFamily="18" charset="0"/>
            </a:endParaRPr>
          </a:p>
        </p:txBody>
      </p:sp>
      <p:sp>
        <p:nvSpPr>
          <p:cNvPr id="10" name="文本框 9">
            <a:extLst>
              <a:ext uri="{FF2B5EF4-FFF2-40B4-BE49-F238E27FC236}">
                <a16:creationId xmlns:a16="http://schemas.microsoft.com/office/drawing/2014/main" id="{0C2B729C-20D9-A60F-FE7E-699C3A952C01}"/>
              </a:ext>
            </a:extLst>
          </p:cNvPr>
          <p:cNvSpPr txBox="1"/>
          <p:nvPr/>
        </p:nvSpPr>
        <p:spPr>
          <a:xfrm>
            <a:off x="1689380" y="2618637"/>
            <a:ext cx="1197335" cy="230832"/>
          </a:xfrm>
          <a:prstGeom prst="rect">
            <a:avLst/>
          </a:prstGeom>
          <a:noFill/>
        </p:spPr>
        <p:txBody>
          <a:bodyPr wrap="square" rtlCol="0">
            <a:spAutoFit/>
          </a:bodyPr>
          <a:lstStyle/>
          <a:p>
            <a:pPr algn="ctr"/>
            <a:r>
              <a:rPr kumimoji="1" lang="en-US" altLang="zh-CN" sz="900" dirty="0">
                <a:latin typeface="Times New Roman" panose="02020603050405020304" pitchFamily="18" charset="0"/>
                <a:cs typeface="Times New Roman" panose="02020603050405020304" pitchFamily="18" charset="0"/>
              </a:rPr>
              <a:t>Check</a:t>
            </a:r>
            <a:endParaRPr kumimoji="1" lang="zh-CN" altLang="en-US" sz="900" dirty="0">
              <a:latin typeface="Times New Roman" panose="02020603050405020304" pitchFamily="18" charset="0"/>
              <a:cs typeface="Times New Roman" panose="02020603050405020304" pitchFamily="18" charset="0"/>
            </a:endParaRPr>
          </a:p>
        </p:txBody>
      </p:sp>
      <p:sp>
        <p:nvSpPr>
          <p:cNvPr id="11" name="文本框 10">
            <a:extLst>
              <a:ext uri="{FF2B5EF4-FFF2-40B4-BE49-F238E27FC236}">
                <a16:creationId xmlns:a16="http://schemas.microsoft.com/office/drawing/2014/main" id="{FB2FAD96-BC5B-1E45-1D80-747628922D43}"/>
              </a:ext>
            </a:extLst>
          </p:cNvPr>
          <p:cNvSpPr txBox="1"/>
          <p:nvPr/>
        </p:nvSpPr>
        <p:spPr>
          <a:xfrm>
            <a:off x="3471227" y="1521452"/>
            <a:ext cx="1020275" cy="230832"/>
          </a:xfrm>
          <a:prstGeom prst="rect">
            <a:avLst/>
          </a:prstGeom>
          <a:noFill/>
        </p:spPr>
        <p:txBody>
          <a:bodyPr wrap="square" rtlCol="0">
            <a:spAutoFit/>
          </a:bodyPr>
          <a:lstStyle/>
          <a:p>
            <a:pPr algn="ctr"/>
            <a:r>
              <a:rPr kumimoji="1" lang="en-US" altLang="zh-CN" sz="900" b="1" dirty="0" err="1">
                <a:latin typeface="Times New Roman" panose="02020603050405020304" pitchFamily="18" charset="0"/>
                <a:cs typeface="Times New Roman" panose="02020603050405020304" pitchFamily="18" charset="0"/>
              </a:rPr>
              <a:t>BypassMutation</a:t>
            </a:r>
            <a:endParaRPr kumimoji="1" lang="zh-CN" altLang="en-US" sz="900" b="1" dirty="0">
              <a:latin typeface="Times New Roman" panose="02020603050405020304" pitchFamily="18" charset="0"/>
              <a:cs typeface="Times New Roman" panose="02020603050405020304" pitchFamily="18" charset="0"/>
            </a:endParaRPr>
          </a:p>
        </p:txBody>
      </p:sp>
      <p:sp>
        <p:nvSpPr>
          <p:cNvPr id="13" name="圆角矩形 12">
            <a:extLst>
              <a:ext uri="{FF2B5EF4-FFF2-40B4-BE49-F238E27FC236}">
                <a16:creationId xmlns:a16="http://schemas.microsoft.com/office/drawing/2014/main" id="{13D9FDCF-44EF-74E5-35E7-26D6CC90AEAB}"/>
              </a:ext>
            </a:extLst>
          </p:cNvPr>
          <p:cNvSpPr/>
          <p:nvPr/>
        </p:nvSpPr>
        <p:spPr>
          <a:xfrm>
            <a:off x="3583571" y="1754618"/>
            <a:ext cx="711540" cy="233795"/>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013" dirty="0">
              <a:latin typeface="Times New Roman" panose="02020603050405020304" pitchFamily="18" charset="0"/>
              <a:cs typeface="Times New Roman" panose="02020603050405020304" pitchFamily="18" charset="0"/>
            </a:endParaRPr>
          </a:p>
        </p:txBody>
      </p:sp>
      <p:sp>
        <p:nvSpPr>
          <p:cNvPr id="14" name="文本框 13">
            <a:extLst>
              <a:ext uri="{FF2B5EF4-FFF2-40B4-BE49-F238E27FC236}">
                <a16:creationId xmlns:a16="http://schemas.microsoft.com/office/drawing/2014/main" id="{1218E8E4-7B6B-6AC3-E28D-BE5E345F2263}"/>
              </a:ext>
            </a:extLst>
          </p:cNvPr>
          <p:cNvSpPr txBox="1"/>
          <p:nvPr/>
        </p:nvSpPr>
        <p:spPr>
          <a:xfrm>
            <a:off x="3653529" y="1756099"/>
            <a:ext cx="600188" cy="230832"/>
          </a:xfrm>
          <a:prstGeom prst="rect">
            <a:avLst/>
          </a:prstGeom>
          <a:noFill/>
        </p:spPr>
        <p:txBody>
          <a:bodyPr wrap="square" rtlCol="0">
            <a:spAutoFit/>
          </a:bodyPr>
          <a:lstStyle/>
          <a:p>
            <a:pPr algn="ctr"/>
            <a:r>
              <a:rPr kumimoji="1" lang="en-US" altLang="zh-CN" sz="900" dirty="0">
                <a:latin typeface="Times New Roman" panose="02020603050405020304" pitchFamily="18" charset="0"/>
                <a:cs typeface="Times New Roman" panose="02020603050405020304" pitchFamily="18" charset="0"/>
              </a:rPr>
              <a:t>Strategy</a:t>
            </a:r>
            <a:endParaRPr kumimoji="1" lang="zh-CN" altLang="en-US" sz="900" dirty="0">
              <a:latin typeface="Times New Roman" panose="02020603050405020304" pitchFamily="18" charset="0"/>
              <a:cs typeface="Times New Roman" panose="02020603050405020304" pitchFamily="18" charset="0"/>
            </a:endParaRPr>
          </a:p>
        </p:txBody>
      </p:sp>
      <p:sp>
        <p:nvSpPr>
          <p:cNvPr id="15" name="文本框 14">
            <a:extLst>
              <a:ext uri="{FF2B5EF4-FFF2-40B4-BE49-F238E27FC236}">
                <a16:creationId xmlns:a16="http://schemas.microsoft.com/office/drawing/2014/main" id="{F953A328-A85E-E7D3-F5E9-5BFAC10DAFD6}"/>
              </a:ext>
            </a:extLst>
          </p:cNvPr>
          <p:cNvSpPr txBox="1"/>
          <p:nvPr/>
        </p:nvSpPr>
        <p:spPr>
          <a:xfrm>
            <a:off x="3340699" y="3073388"/>
            <a:ext cx="1078817" cy="230832"/>
          </a:xfrm>
          <a:prstGeom prst="rect">
            <a:avLst/>
          </a:prstGeom>
          <a:noFill/>
        </p:spPr>
        <p:txBody>
          <a:bodyPr wrap="square" rtlCol="0">
            <a:spAutoFit/>
          </a:bodyPr>
          <a:lstStyle/>
          <a:p>
            <a:pPr algn="ctr"/>
            <a:r>
              <a:rPr kumimoji="1" lang="en-US" altLang="zh-CN" sz="900" b="1" dirty="0" err="1">
                <a:latin typeface="Times New Roman" panose="02020603050405020304" pitchFamily="18" charset="0"/>
                <a:cs typeface="Times New Roman" panose="02020603050405020304" pitchFamily="18" charset="0"/>
              </a:rPr>
              <a:t>SemanticCheck</a:t>
            </a:r>
            <a:endParaRPr kumimoji="1" lang="zh-CN" altLang="en-US" sz="900" b="1" dirty="0">
              <a:latin typeface="Times New Roman" panose="02020603050405020304" pitchFamily="18" charset="0"/>
              <a:cs typeface="Times New Roman" panose="02020603050405020304" pitchFamily="18" charset="0"/>
            </a:endParaRPr>
          </a:p>
        </p:txBody>
      </p:sp>
      <p:cxnSp>
        <p:nvCxnSpPr>
          <p:cNvPr id="20" name="肘形连接符 19">
            <a:extLst>
              <a:ext uri="{FF2B5EF4-FFF2-40B4-BE49-F238E27FC236}">
                <a16:creationId xmlns:a16="http://schemas.microsoft.com/office/drawing/2014/main" id="{8FD38546-6925-5933-ACB3-4D70447CCB86}"/>
              </a:ext>
            </a:extLst>
          </p:cNvPr>
          <p:cNvCxnSpPr>
            <a:cxnSpLocks/>
            <a:stCxn id="79" idx="2"/>
            <a:endCxn id="80" idx="1"/>
          </p:cNvCxnSpPr>
          <p:nvPr/>
        </p:nvCxnSpPr>
        <p:spPr>
          <a:xfrm rot="16200000" flipH="1">
            <a:off x="2462348" y="2807834"/>
            <a:ext cx="397914" cy="758095"/>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肘形连接符 20">
            <a:extLst>
              <a:ext uri="{FF2B5EF4-FFF2-40B4-BE49-F238E27FC236}">
                <a16:creationId xmlns:a16="http://schemas.microsoft.com/office/drawing/2014/main" id="{5122BCFE-D63A-CDE0-8B72-D101BDC166F4}"/>
              </a:ext>
            </a:extLst>
          </p:cNvPr>
          <p:cNvCxnSpPr>
            <a:cxnSpLocks/>
            <a:stCxn id="79" idx="0"/>
            <a:endCxn id="78" idx="1"/>
          </p:cNvCxnSpPr>
          <p:nvPr/>
        </p:nvCxnSpPr>
        <p:spPr>
          <a:xfrm rot="5400000" flipH="1" flipV="1">
            <a:off x="2465738" y="1713949"/>
            <a:ext cx="395517" cy="762475"/>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D1F348FA-443C-1C1E-E427-C6F9B9C2286D}"/>
              </a:ext>
            </a:extLst>
          </p:cNvPr>
          <p:cNvSpPr txBox="1"/>
          <p:nvPr/>
        </p:nvSpPr>
        <p:spPr>
          <a:xfrm>
            <a:off x="2341854" y="1719473"/>
            <a:ext cx="655594" cy="207749"/>
          </a:xfrm>
          <a:prstGeom prst="rect">
            <a:avLst/>
          </a:prstGeom>
          <a:noFill/>
        </p:spPr>
        <p:txBody>
          <a:bodyPr wrap="square" rtlCol="0">
            <a:spAutoFit/>
          </a:bodyPr>
          <a:lstStyle/>
          <a:p>
            <a:r>
              <a:rPr kumimoji="1" lang="en-US" altLang="zh-CN" sz="750" b="1" dirty="0">
                <a:latin typeface="Times New Roman" panose="02020603050405020304" pitchFamily="18" charset="0"/>
                <a:cs typeface="Times New Roman" panose="02020603050405020304" pitchFamily="18" charset="0"/>
              </a:rPr>
              <a:t>Not Pass</a:t>
            </a:r>
            <a:endParaRPr kumimoji="1" lang="zh-CN" altLang="en-US" sz="750" b="1" dirty="0">
              <a:latin typeface="Times New Roman" panose="02020603050405020304" pitchFamily="18" charset="0"/>
              <a:cs typeface="Times New Roman" panose="02020603050405020304" pitchFamily="18" charset="0"/>
            </a:endParaRPr>
          </a:p>
        </p:txBody>
      </p:sp>
      <p:sp>
        <p:nvSpPr>
          <p:cNvPr id="23" name="文本框 22">
            <a:extLst>
              <a:ext uri="{FF2B5EF4-FFF2-40B4-BE49-F238E27FC236}">
                <a16:creationId xmlns:a16="http://schemas.microsoft.com/office/drawing/2014/main" id="{8BCBA32C-CD9E-7C27-4C5A-C6B554B3E110}"/>
              </a:ext>
            </a:extLst>
          </p:cNvPr>
          <p:cNvSpPr txBox="1"/>
          <p:nvPr/>
        </p:nvSpPr>
        <p:spPr>
          <a:xfrm>
            <a:off x="2369249" y="3352204"/>
            <a:ext cx="636773" cy="207749"/>
          </a:xfrm>
          <a:prstGeom prst="rect">
            <a:avLst/>
          </a:prstGeom>
          <a:noFill/>
        </p:spPr>
        <p:txBody>
          <a:bodyPr wrap="square" rtlCol="0">
            <a:spAutoFit/>
          </a:bodyPr>
          <a:lstStyle/>
          <a:p>
            <a:r>
              <a:rPr kumimoji="1" lang="en-US" altLang="zh-CN" sz="750" b="1" dirty="0">
                <a:latin typeface="Times New Roman" panose="02020603050405020304" pitchFamily="18" charset="0"/>
                <a:cs typeface="Times New Roman" panose="02020603050405020304" pitchFamily="18" charset="0"/>
              </a:rPr>
              <a:t>Bypass</a:t>
            </a:r>
            <a:endParaRPr kumimoji="1" lang="zh-CN" altLang="en-US" sz="750" b="1" dirty="0">
              <a:latin typeface="Times New Roman" panose="02020603050405020304" pitchFamily="18" charset="0"/>
              <a:cs typeface="Times New Roman" panose="02020603050405020304" pitchFamily="18" charset="0"/>
            </a:endParaRPr>
          </a:p>
        </p:txBody>
      </p:sp>
      <p:sp>
        <p:nvSpPr>
          <p:cNvPr id="27" name="文本框 26">
            <a:extLst>
              <a:ext uri="{FF2B5EF4-FFF2-40B4-BE49-F238E27FC236}">
                <a16:creationId xmlns:a16="http://schemas.microsoft.com/office/drawing/2014/main" id="{6A48CF43-2F44-AE9D-B189-D78246734791}"/>
              </a:ext>
            </a:extLst>
          </p:cNvPr>
          <p:cNvSpPr txBox="1"/>
          <p:nvPr/>
        </p:nvSpPr>
        <p:spPr>
          <a:xfrm>
            <a:off x="2848099" y="1146767"/>
            <a:ext cx="1585164" cy="276999"/>
          </a:xfrm>
          <a:prstGeom prst="rect">
            <a:avLst/>
          </a:prstGeom>
          <a:noFill/>
        </p:spPr>
        <p:txBody>
          <a:bodyPr wrap="square" rtlCol="0">
            <a:spAutoFit/>
          </a:bodyPr>
          <a:lstStyle/>
          <a:p>
            <a:pPr algn="ctr"/>
            <a:r>
              <a:rPr lang="en-US" altLang="zh-CN" sz="1200" b="1" dirty="0">
                <a:solidFill>
                  <a:srgbClr val="1F2328"/>
                </a:solidFill>
                <a:latin typeface="Times New Roman" panose="02020603050405020304" pitchFamily="18" charset="0"/>
                <a:cs typeface="Times New Roman" panose="02020603050405020304" pitchFamily="18" charset="0"/>
              </a:rPr>
              <a:t>Mutation</a:t>
            </a:r>
            <a:r>
              <a:rPr lang="zh-CN" altLang="en-US" sz="1200" b="1" dirty="0">
                <a:solidFill>
                  <a:srgbClr val="1F2328"/>
                </a:solidFill>
                <a:latin typeface="Times New Roman" panose="02020603050405020304" pitchFamily="18" charset="0"/>
                <a:cs typeface="Times New Roman" panose="02020603050405020304" pitchFamily="18" charset="0"/>
              </a:rPr>
              <a:t> </a:t>
            </a:r>
            <a:r>
              <a:rPr lang="en-US" altLang="zh-CN" sz="1200" b="1" dirty="0">
                <a:solidFill>
                  <a:srgbClr val="1F2328"/>
                </a:solidFill>
                <a:latin typeface="Times New Roman" panose="02020603050405020304" pitchFamily="18" charset="0"/>
                <a:cs typeface="Times New Roman" panose="02020603050405020304" pitchFamily="18" charset="0"/>
              </a:rPr>
              <a:t>Agent</a:t>
            </a:r>
            <a:endParaRPr lang="zh-CN" altLang="en-US" sz="1200" b="1" dirty="0">
              <a:solidFill>
                <a:srgbClr val="1F2328"/>
              </a:solidFill>
              <a:latin typeface="Times New Roman" panose="02020603050405020304" pitchFamily="18" charset="0"/>
              <a:cs typeface="Times New Roman" panose="02020603050405020304" pitchFamily="18" charset="0"/>
            </a:endParaRPr>
          </a:p>
        </p:txBody>
      </p:sp>
      <p:sp>
        <p:nvSpPr>
          <p:cNvPr id="28" name="圆角矩形 27">
            <a:extLst>
              <a:ext uri="{FF2B5EF4-FFF2-40B4-BE49-F238E27FC236}">
                <a16:creationId xmlns:a16="http://schemas.microsoft.com/office/drawing/2014/main" id="{431C6811-0893-A695-32C7-674AB9561FB5}"/>
              </a:ext>
            </a:extLst>
          </p:cNvPr>
          <p:cNvSpPr/>
          <p:nvPr/>
        </p:nvSpPr>
        <p:spPr>
          <a:xfrm>
            <a:off x="258857" y="2055644"/>
            <a:ext cx="1098291" cy="28345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900" dirty="0">
                <a:solidFill>
                  <a:srgbClr val="1F2328"/>
                </a:solidFill>
                <a:latin typeface="Times New Roman" panose="02020603050405020304" pitchFamily="18" charset="0"/>
                <a:cs typeface="Times New Roman" panose="02020603050405020304" pitchFamily="18" charset="0"/>
              </a:rPr>
              <a:t>Target</a:t>
            </a:r>
            <a:r>
              <a:rPr lang="zh-CN" altLang="en-US" sz="900" dirty="0">
                <a:solidFill>
                  <a:srgbClr val="1F2328"/>
                </a:solidFill>
                <a:latin typeface="Times New Roman" panose="02020603050405020304" pitchFamily="18" charset="0"/>
                <a:cs typeface="Times New Roman" panose="02020603050405020304" pitchFamily="18" charset="0"/>
              </a:rPr>
              <a:t> </a:t>
            </a:r>
            <a:r>
              <a:rPr lang="en-US" altLang="zh-CN" sz="900" dirty="0">
                <a:solidFill>
                  <a:srgbClr val="1F2328"/>
                </a:solidFill>
                <a:latin typeface="Times New Roman" panose="02020603050405020304" pitchFamily="18" charset="0"/>
                <a:cs typeface="Times New Roman" panose="02020603050405020304" pitchFamily="18" charset="0"/>
              </a:rPr>
              <a:t>Sensitive</a:t>
            </a:r>
            <a:r>
              <a:rPr lang="zh-CN" altLang="en-US" sz="900" dirty="0">
                <a:solidFill>
                  <a:srgbClr val="1F2328"/>
                </a:solidFill>
                <a:latin typeface="Times New Roman" panose="02020603050405020304" pitchFamily="18" charset="0"/>
                <a:cs typeface="Times New Roman" panose="02020603050405020304" pitchFamily="18" charset="0"/>
              </a:rPr>
              <a:t> </a:t>
            </a:r>
            <a:r>
              <a:rPr lang="en-US" altLang="zh-CN" sz="900" dirty="0">
                <a:solidFill>
                  <a:srgbClr val="1F2328"/>
                </a:solidFill>
                <a:latin typeface="Times New Roman" panose="02020603050405020304" pitchFamily="18" charset="0"/>
                <a:cs typeface="Times New Roman" panose="02020603050405020304" pitchFamily="18" charset="0"/>
              </a:rPr>
              <a:t>Prompt</a:t>
            </a:r>
            <a:endParaRPr lang="zh-CN" altLang="en-US" sz="900" dirty="0">
              <a:solidFill>
                <a:srgbClr val="1F2328"/>
              </a:solidFill>
              <a:latin typeface="Times New Roman" panose="02020603050405020304" pitchFamily="18" charset="0"/>
              <a:cs typeface="Times New Roman" panose="02020603050405020304" pitchFamily="18" charset="0"/>
            </a:endParaRPr>
          </a:p>
        </p:txBody>
      </p:sp>
      <p:pic>
        <p:nvPicPr>
          <p:cNvPr id="32" name="图片 31">
            <a:extLst>
              <a:ext uri="{FF2B5EF4-FFF2-40B4-BE49-F238E27FC236}">
                <a16:creationId xmlns:a16="http://schemas.microsoft.com/office/drawing/2014/main" id="{85AC3406-69D0-EB31-1071-13A8AB4A0DCF}"/>
              </a:ext>
            </a:extLst>
          </p:cNvPr>
          <p:cNvPicPr>
            <a:picLocks noChangeAspect="1"/>
          </p:cNvPicPr>
          <p:nvPr/>
        </p:nvPicPr>
        <p:blipFill>
          <a:blip r:embed="rId4"/>
          <a:stretch>
            <a:fillRect/>
          </a:stretch>
        </p:blipFill>
        <p:spPr>
          <a:xfrm>
            <a:off x="240509" y="3055957"/>
            <a:ext cx="219109" cy="199514"/>
          </a:xfrm>
          <a:prstGeom prst="rect">
            <a:avLst/>
          </a:prstGeom>
        </p:spPr>
      </p:pic>
      <p:pic>
        <p:nvPicPr>
          <p:cNvPr id="38" name="图片 37">
            <a:extLst>
              <a:ext uri="{FF2B5EF4-FFF2-40B4-BE49-F238E27FC236}">
                <a16:creationId xmlns:a16="http://schemas.microsoft.com/office/drawing/2014/main" id="{840C6F08-372A-62B4-6BAF-4D41BC16CD2B}"/>
              </a:ext>
            </a:extLst>
          </p:cNvPr>
          <p:cNvPicPr>
            <a:picLocks noChangeAspect="1"/>
          </p:cNvPicPr>
          <p:nvPr/>
        </p:nvPicPr>
        <p:blipFill>
          <a:blip r:embed="rId4"/>
          <a:stretch>
            <a:fillRect/>
          </a:stretch>
        </p:blipFill>
        <p:spPr>
          <a:xfrm>
            <a:off x="1164425" y="3069248"/>
            <a:ext cx="210276" cy="191471"/>
          </a:xfrm>
          <a:prstGeom prst="rect">
            <a:avLst/>
          </a:prstGeom>
        </p:spPr>
      </p:pic>
      <p:cxnSp>
        <p:nvCxnSpPr>
          <p:cNvPr id="39" name="直线箭头连接符 38">
            <a:extLst>
              <a:ext uri="{FF2B5EF4-FFF2-40B4-BE49-F238E27FC236}">
                <a16:creationId xmlns:a16="http://schemas.microsoft.com/office/drawing/2014/main" id="{1AB8262C-A2BF-8BE2-6553-B937CF000262}"/>
              </a:ext>
            </a:extLst>
          </p:cNvPr>
          <p:cNvCxnSpPr>
            <a:cxnSpLocks/>
            <a:stCxn id="3" idx="3"/>
          </p:cNvCxnSpPr>
          <p:nvPr/>
        </p:nvCxnSpPr>
        <p:spPr>
          <a:xfrm>
            <a:off x="1361761" y="2900429"/>
            <a:ext cx="20625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椭圆 46">
            <a:extLst>
              <a:ext uri="{FF2B5EF4-FFF2-40B4-BE49-F238E27FC236}">
                <a16:creationId xmlns:a16="http://schemas.microsoft.com/office/drawing/2014/main" id="{AC0C62D5-0AB8-C5D1-E106-8517F282874D}"/>
              </a:ext>
            </a:extLst>
          </p:cNvPr>
          <p:cNvSpPr/>
          <p:nvPr/>
        </p:nvSpPr>
        <p:spPr>
          <a:xfrm>
            <a:off x="1965318" y="2397497"/>
            <a:ext cx="106424" cy="96035"/>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525" b="1" dirty="0">
              <a:latin typeface="Times New Roman" panose="02020603050405020304" pitchFamily="18" charset="0"/>
              <a:cs typeface="Times New Roman" panose="02020603050405020304" pitchFamily="18" charset="0"/>
            </a:endParaRPr>
          </a:p>
        </p:txBody>
      </p:sp>
      <p:sp>
        <p:nvSpPr>
          <p:cNvPr id="48" name="文本框 47">
            <a:extLst>
              <a:ext uri="{FF2B5EF4-FFF2-40B4-BE49-F238E27FC236}">
                <a16:creationId xmlns:a16="http://schemas.microsoft.com/office/drawing/2014/main" id="{E56CB6CC-3B9E-2F0D-0A47-E2975A3C716F}"/>
              </a:ext>
            </a:extLst>
          </p:cNvPr>
          <p:cNvSpPr txBox="1"/>
          <p:nvPr/>
        </p:nvSpPr>
        <p:spPr>
          <a:xfrm>
            <a:off x="2056634" y="2333872"/>
            <a:ext cx="885903" cy="230832"/>
          </a:xfrm>
          <a:prstGeom prst="rect">
            <a:avLst/>
          </a:prstGeom>
          <a:noFill/>
        </p:spPr>
        <p:txBody>
          <a:bodyPr wrap="square" rtlCol="0">
            <a:spAutoFit/>
          </a:bodyPr>
          <a:lstStyle/>
          <a:p>
            <a:pPr algn="ctr"/>
            <a:r>
              <a:rPr kumimoji="1" lang="en-US" altLang="zh-CN" sz="900" b="1" dirty="0" err="1">
                <a:latin typeface="Times New Roman" panose="02020603050405020304" pitchFamily="18" charset="0"/>
                <a:cs typeface="Times New Roman" panose="02020603050405020304" pitchFamily="18" charset="0"/>
              </a:rPr>
              <a:t>BypassCheck</a:t>
            </a:r>
            <a:endParaRPr kumimoji="1" lang="zh-CN" altLang="en-US" sz="900" b="1" dirty="0">
              <a:latin typeface="Times New Roman" panose="02020603050405020304" pitchFamily="18" charset="0"/>
              <a:cs typeface="Times New Roman" panose="02020603050405020304" pitchFamily="18" charset="0"/>
            </a:endParaRPr>
          </a:p>
        </p:txBody>
      </p:sp>
      <p:sp>
        <p:nvSpPr>
          <p:cNvPr id="49" name="文本框 48">
            <a:extLst>
              <a:ext uri="{FF2B5EF4-FFF2-40B4-BE49-F238E27FC236}">
                <a16:creationId xmlns:a16="http://schemas.microsoft.com/office/drawing/2014/main" id="{46D90FB0-B945-C7F1-DA7C-30CD30F8A44F}"/>
              </a:ext>
            </a:extLst>
          </p:cNvPr>
          <p:cNvSpPr txBox="1"/>
          <p:nvPr/>
        </p:nvSpPr>
        <p:spPr>
          <a:xfrm>
            <a:off x="1907570" y="2353311"/>
            <a:ext cx="223646" cy="184666"/>
          </a:xfrm>
          <a:prstGeom prst="rect">
            <a:avLst/>
          </a:prstGeom>
          <a:noFill/>
        </p:spPr>
        <p:txBody>
          <a:bodyPr wrap="square" rtlCol="0">
            <a:spAutoFit/>
          </a:bodyPr>
          <a:lstStyle/>
          <a:p>
            <a:r>
              <a:rPr kumimoji="1" lang="en-US" altLang="zh-CN" sz="600" b="1" dirty="0">
                <a:solidFill>
                  <a:schemeClr val="bg1"/>
                </a:solidFill>
                <a:latin typeface="Times New Roman" panose="02020603050405020304" pitchFamily="18" charset="0"/>
                <a:cs typeface="Times New Roman" panose="02020603050405020304" pitchFamily="18" charset="0"/>
              </a:rPr>
              <a:t>1</a:t>
            </a:r>
            <a:endParaRPr kumimoji="1" lang="zh-CN" altLang="en-US" sz="600" b="1" dirty="0">
              <a:solidFill>
                <a:schemeClr val="bg1"/>
              </a:solidFill>
              <a:latin typeface="Times New Roman" panose="02020603050405020304" pitchFamily="18" charset="0"/>
              <a:cs typeface="Times New Roman" panose="02020603050405020304" pitchFamily="18" charset="0"/>
            </a:endParaRPr>
          </a:p>
        </p:txBody>
      </p:sp>
      <p:sp>
        <p:nvSpPr>
          <p:cNvPr id="50" name="文本框 49">
            <a:extLst>
              <a:ext uri="{FF2B5EF4-FFF2-40B4-BE49-F238E27FC236}">
                <a16:creationId xmlns:a16="http://schemas.microsoft.com/office/drawing/2014/main" id="{6A5E4329-875F-EB3F-7C9E-28406CD5BBB5}"/>
              </a:ext>
            </a:extLst>
          </p:cNvPr>
          <p:cNvSpPr txBox="1"/>
          <p:nvPr/>
        </p:nvSpPr>
        <p:spPr>
          <a:xfrm>
            <a:off x="3048009" y="1512992"/>
            <a:ext cx="562042" cy="230832"/>
          </a:xfrm>
          <a:prstGeom prst="rect">
            <a:avLst/>
          </a:prstGeom>
          <a:noFill/>
        </p:spPr>
        <p:txBody>
          <a:bodyPr wrap="square" rtlCol="0">
            <a:spAutoFit/>
          </a:bodyPr>
          <a:lstStyle/>
          <a:p>
            <a:pPr algn="ctr"/>
            <a:r>
              <a:rPr kumimoji="1" lang="en-US" altLang="zh-CN" sz="900" b="1" dirty="0">
                <a:solidFill>
                  <a:srgbClr val="C00000"/>
                </a:solidFill>
                <a:latin typeface="Times New Roman" panose="02020603050405020304" pitchFamily="18" charset="0"/>
                <a:cs typeface="Times New Roman" panose="02020603050405020304" pitchFamily="18" charset="0"/>
              </a:rPr>
              <a:t>Step   </a:t>
            </a:r>
            <a:r>
              <a:rPr kumimoji="1" lang="zh-CN" altLang="en-US" sz="900" b="1" dirty="0">
                <a:latin typeface="Times New Roman" panose="02020603050405020304" pitchFamily="18" charset="0"/>
                <a:cs typeface="Times New Roman" panose="02020603050405020304" pitchFamily="18" charset="0"/>
              </a:rPr>
              <a:t>  </a:t>
            </a:r>
            <a:r>
              <a:rPr kumimoji="1" lang="en-US" altLang="zh-CN" sz="900" b="1" dirty="0">
                <a:solidFill>
                  <a:srgbClr val="C00000"/>
                </a:solidFill>
                <a:latin typeface="Times New Roman" panose="02020603050405020304" pitchFamily="18" charset="0"/>
                <a:cs typeface="Times New Roman" panose="02020603050405020304" pitchFamily="18" charset="0"/>
              </a:rPr>
              <a:t>:</a:t>
            </a:r>
            <a:endParaRPr kumimoji="1" lang="zh-CN" altLang="en-US" sz="900" b="1" dirty="0">
              <a:latin typeface="Times New Roman" panose="02020603050405020304" pitchFamily="18" charset="0"/>
              <a:cs typeface="Times New Roman" panose="02020603050405020304" pitchFamily="18" charset="0"/>
            </a:endParaRPr>
          </a:p>
        </p:txBody>
      </p:sp>
      <p:sp>
        <p:nvSpPr>
          <p:cNvPr id="51" name="圆角矩形 50">
            <a:extLst>
              <a:ext uri="{FF2B5EF4-FFF2-40B4-BE49-F238E27FC236}">
                <a16:creationId xmlns:a16="http://schemas.microsoft.com/office/drawing/2014/main" id="{D03DBEBF-B6C2-361D-769A-D689C4AF2177}"/>
              </a:ext>
            </a:extLst>
          </p:cNvPr>
          <p:cNvSpPr/>
          <p:nvPr/>
        </p:nvSpPr>
        <p:spPr>
          <a:xfrm>
            <a:off x="256713" y="1403714"/>
            <a:ext cx="1109722" cy="41820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750" dirty="0">
              <a:solidFill>
                <a:schemeClr val="tx1"/>
              </a:solidFill>
              <a:latin typeface="Times New Roman" panose="02020603050405020304" pitchFamily="18" charset="0"/>
              <a:cs typeface="Times New Roman" panose="02020603050405020304" pitchFamily="18" charset="0"/>
            </a:endParaRPr>
          </a:p>
        </p:txBody>
      </p:sp>
      <p:sp>
        <p:nvSpPr>
          <p:cNvPr id="52" name="文本框 51">
            <a:extLst>
              <a:ext uri="{FF2B5EF4-FFF2-40B4-BE49-F238E27FC236}">
                <a16:creationId xmlns:a16="http://schemas.microsoft.com/office/drawing/2014/main" id="{5A39B068-5030-65EC-759D-E8D39B1B6661}"/>
              </a:ext>
            </a:extLst>
          </p:cNvPr>
          <p:cNvSpPr txBox="1"/>
          <p:nvPr/>
        </p:nvSpPr>
        <p:spPr>
          <a:xfrm>
            <a:off x="180428" y="1388486"/>
            <a:ext cx="1293520" cy="230832"/>
          </a:xfrm>
          <a:prstGeom prst="rect">
            <a:avLst/>
          </a:prstGeom>
          <a:noFill/>
        </p:spPr>
        <p:txBody>
          <a:bodyPr wrap="square" rtlCol="0">
            <a:spAutoFit/>
          </a:bodyPr>
          <a:lstStyle/>
          <a:p>
            <a:pPr algn="ctr"/>
            <a:r>
              <a:rPr lang="en-US" altLang="zh-CN" sz="900" dirty="0">
                <a:solidFill>
                  <a:srgbClr val="1F2328"/>
                </a:solidFill>
                <a:latin typeface="Times New Roman" panose="02020603050405020304" pitchFamily="18" charset="0"/>
                <a:cs typeface="Times New Roman" panose="02020603050405020304" pitchFamily="18" charset="0"/>
              </a:rPr>
              <a:t>Sensitive</a:t>
            </a:r>
            <a:r>
              <a:rPr lang="zh-CN" altLang="en-US" sz="900" dirty="0">
                <a:solidFill>
                  <a:srgbClr val="1F2328"/>
                </a:solidFill>
                <a:latin typeface="Times New Roman" panose="02020603050405020304" pitchFamily="18" charset="0"/>
                <a:cs typeface="Times New Roman" panose="02020603050405020304" pitchFamily="18" charset="0"/>
              </a:rPr>
              <a:t> </a:t>
            </a:r>
            <a:r>
              <a:rPr lang="en-US" altLang="zh-CN" sz="900" dirty="0">
                <a:solidFill>
                  <a:srgbClr val="1F2328"/>
                </a:solidFill>
                <a:latin typeface="Times New Roman" panose="02020603050405020304" pitchFamily="18" charset="0"/>
                <a:cs typeface="Times New Roman" panose="02020603050405020304" pitchFamily="18" charset="0"/>
              </a:rPr>
              <a:t>Prompt</a:t>
            </a:r>
            <a:r>
              <a:rPr lang="zh-CN" altLang="en-US" sz="900" dirty="0">
                <a:solidFill>
                  <a:srgbClr val="1F2328"/>
                </a:solidFill>
                <a:latin typeface="Times New Roman" panose="02020603050405020304" pitchFamily="18" charset="0"/>
                <a:cs typeface="Times New Roman" panose="02020603050405020304" pitchFamily="18" charset="0"/>
              </a:rPr>
              <a:t> </a:t>
            </a:r>
            <a:r>
              <a:rPr lang="en-US" altLang="zh-CN" sz="900" dirty="0">
                <a:solidFill>
                  <a:srgbClr val="1F2328"/>
                </a:solidFill>
                <a:latin typeface="Times New Roman" panose="02020603050405020304" pitchFamily="18" charset="0"/>
                <a:cs typeface="Times New Roman" panose="02020603050405020304" pitchFamily="18" charset="0"/>
              </a:rPr>
              <a:t>Pool</a:t>
            </a:r>
            <a:endParaRPr lang="zh-CN" altLang="en-US" sz="900" dirty="0">
              <a:solidFill>
                <a:srgbClr val="1F2328"/>
              </a:solidFill>
              <a:latin typeface="Times New Roman" panose="02020603050405020304" pitchFamily="18" charset="0"/>
              <a:cs typeface="Times New Roman" panose="02020603050405020304" pitchFamily="18" charset="0"/>
            </a:endParaRPr>
          </a:p>
        </p:txBody>
      </p:sp>
      <p:pic>
        <p:nvPicPr>
          <p:cNvPr id="53" name="图片 52">
            <a:extLst>
              <a:ext uri="{FF2B5EF4-FFF2-40B4-BE49-F238E27FC236}">
                <a16:creationId xmlns:a16="http://schemas.microsoft.com/office/drawing/2014/main" id="{9B035C68-F4ED-E615-C718-854BCB956F20}"/>
              </a:ext>
            </a:extLst>
          </p:cNvPr>
          <p:cNvPicPr>
            <a:picLocks noChangeAspect="1"/>
          </p:cNvPicPr>
          <p:nvPr/>
        </p:nvPicPr>
        <p:blipFill>
          <a:blip r:embed="rId5"/>
          <a:stretch>
            <a:fillRect/>
          </a:stretch>
        </p:blipFill>
        <p:spPr>
          <a:xfrm>
            <a:off x="334183" y="1612108"/>
            <a:ext cx="176822" cy="164198"/>
          </a:xfrm>
          <a:prstGeom prst="rect">
            <a:avLst/>
          </a:prstGeom>
        </p:spPr>
      </p:pic>
      <p:pic>
        <p:nvPicPr>
          <p:cNvPr id="54" name="图片 53">
            <a:extLst>
              <a:ext uri="{FF2B5EF4-FFF2-40B4-BE49-F238E27FC236}">
                <a16:creationId xmlns:a16="http://schemas.microsoft.com/office/drawing/2014/main" id="{E2902039-9F6B-DFF2-99FB-CDFE77DCA919}"/>
              </a:ext>
            </a:extLst>
          </p:cNvPr>
          <p:cNvPicPr>
            <a:picLocks noChangeAspect="1"/>
          </p:cNvPicPr>
          <p:nvPr/>
        </p:nvPicPr>
        <p:blipFill>
          <a:blip r:embed="rId5"/>
          <a:stretch>
            <a:fillRect/>
          </a:stretch>
        </p:blipFill>
        <p:spPr>
          <a:xfrm>
            <a:off x="599848" y="1609761"/>
            <a:ext cx="176822" cy="164198"/>
          </a:xfrm>
          <a:prstGeom prst="rect">
            <a:avLst/>
          </a:prstGeom>
        </p:spPr>
      </p:pic>
      <p:pic>
        <p:nvPicPr>
          <p:cNvPr id="58" name="图片 57">
            <a:extLst>
              <a:ext uri="{FF2B5EF4-FFF2-40B4-BE49-F238E27FC236}">
                <a16:creationId xmlns:a16="http://schemas.microsoft.com/office/drawing/2014/main" id="{3FDE6E2B-1EE2-D3AF-6A3C-A3379A4C221C}"/>
              </a:ext>
            </a:extLst>
          </p:cNvPr>
          <p:cNvPicPr>
            <a:picLocks noChangeAspect="1"/>
          </p:cNvPicPr>
          <p:nvPr/>
        </p:nvPicPr>
        <p:blipFill>
          <a:blip r:embed="rId5"/>
          <a:stretch>
            <a:fillRect/>
          </a:stretch>
        </p:blipFill>
        <p:spPr>
          <a:xfrm>
            <a:off x="865351" y="1609761"/>
            <a:ext cx="176822" cy="164198"/>
          </a:xfrm>
          <a:prstGeom prst="rect">
            <a:avLst/>
          </a:prstGeom>
        </p:spPr>
      </p:pic>
      <p:pic>
        <p:nvPicPr>
          <p:cNvPr id="59" name="图片 58">
            <a:extLst>
              <a:ext uri="{FF2B5EF4-FFF2-40B4-BE49-F238E27FC236}">
                <a16:creationId xmlns:a16="http://schemas.microsoft.com/office/drawing/2014/main" id="{0A4DC09F-21E4-E502-AF28-ABC7E8CE0F52}"/>
              </a:ext>
            </a:extLst>
          </p:cNvPr>
          <p:cNvPicPr>
            <a:picLocks noChangeAspect="1"/>
          </p:cNvPicPr>
          <p:nvPr/>
        </p:nvPicPr>
        <p:blipFill>
          <a:blip r:embed="rId5"/>
          <a:stretch>
            <a:fillRect/>
          </a:stretch>
        </p:blipFill>
        <p:spPr>
          <a:xfrm>
            <a:off x="1129108" y="1600317"/>
            <a:ext cx="176822" cy="164198"/>
          </a:xfrm>
          <a:prstGeom prst="rect">
            <a:avLst/>
          </a:prstGeom>
        </p:spPr>
      </p:pic>
      <p:cxnSp>
        <p:nvCxnSpPr>
          <p:cNvPr id="61" name="直线箭头连接符 60">
            <a:extLst>
              <a:ext uri="{FF2B5EF4-FFF2-40B4-BE49-F238E27FC236}">
                <a16:creationId xmlns:a16="http://schemas.microsoft.com/office/drawing/2014/main" id="{7779761D-ABCC-547B-51D2-18B4E38F9175}"/>
              </a:ext>
            </a:extLst>
          </p:cNvPr>
          <p:cNvCxnSpPr>
            <a:cxnSpLocks/>
            <a:stCxn id="51" idx="2"/>
            <a:endCxn id="28" idx="0"/>
          </p:cNvCxnSpPr>
          <p:nvPr/>
        </p:nvCxnSpPr>
        <p:spPr>
          <a:xfrm flipH="1">
            <a:off x="808003" y="1821925"/>
            <a:ext cx="3571" cy="2337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线箭头连接符 61">
            <a:extLst>
              <a:ext uri="{FF2B5EF4-FFF2-40B4-BE49-F238E27FC236}">
                <a16:creationId xmlns:a16="http://schemas.microsoft.com/office/drawing/2014/main" id="{FF2E1E22-1E78-D32F-36CC-8FEC155AA6B4}"/>
              </a:ext>
            </a:extLst>
          </p:cNvPr>
          <p:cNvCxnSpPr>
            <a:cxnSpLocks/>
          </p:cNvCxnSpPr>
          <p:nvPr/>
        </p:nvCxnSpPr>
        <p:spPr>
          <a:xfrm flipV="1">
            <a:off x="1365793" y="2256674"/>
            <a:ext cx="206258" cy="10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椭圆 67">
            <a:extLst>
              <a:ext uri="{FF2B5EF4-FFF2-40B4-BE49-F238E27FC236}">
                <a16:creationId xmlns:a16="http://schemas.microsoft.com/office/drawing/2014/main" id="{6E8BB59C-0597-1E3F-52DE-E25FB52AEE35}"/>
              </a:ext>
            </a:extLst>
          </p:cNvPr>
          <p:cNvSpPr/>
          <p:nvPr/>
        </p:nvSpPr>
        <p:spPr>
          <a:xfrm>
            <a:off x="3323896" y="3142600"/>
            <a:ext cx="106424" cy="96035"/>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525" b="1" dirty="0">
              <a:latin typeface="Times New Roman" panose="02020603050405020304" pitchFamily="18" charset="0"/>
              <a:cs typeface="Times New Roman" panose="02020603050405020304" pitchFamily="18" charset="0"/>
            </a:endParaRPr>
          </a:p>
        </p:txBody>
      </p:sp>
      <p:sp>
        <p:nvSpPr>
          <p:cNvPr id="69" name="文本框 68">
            <a:extLst>
              <a:ext uri="{FF2B5EF4-FFF2-40B4-BE49-F238E27FC236}">
                <a16:creationId xmlns:a16="http://schemas.microsoft.com/office/drawing/2014/main" id="{61D75EA0-4AB1-F55B-C3A8-7FE4E8E760F8}"/>
              </a:ext>
            </a:extLst>
          </p:cNvPr>
          <p:cNvSpPr txBox="1"/>
          <p:nvPr/>
        </p:nvSpPr>
        <p:spPr>
          <a:xfrm>
            <a:off x="2997448" y="3072939"/>
            <a:ext cx="569295" cy="230832"/>
          </a:xfrm>
          <a:prstGeom prst="rect">
            <a:avLst/>
          </a:prstGeom>
          <a:noFill/>
        </p:spPr>
        <p:txBody>
          <a:bodyPr wrap="square" rtlCol="0">
            <a:spAutoFit/>
          </a:bodyPr>
          <a:lstStyle/>
          <a:p>
            <a:pPr algn="ctr"/>
            <a:r>
              <a:rPr kumimoji="1" lang="en-US" altLang="zh-CN" sz="900" b="1" dirty="0">
                <a:solidFill>
                  <a:srgbClr val="C00000"/>
                </a:solidFill>
                <a:latin typeface="Times New Roman" panose="02020603050405020304" pitchFamily="18" charset="0"/>
                <a:cs typeface="Times New Roman" panose="02020603050405020304" pitchFamily="18" charset="0"/>
              </a:rPr>
              <a:t>Step   </a:t>
            </a:r>
            <a:r>
              <a:rPr kumimoji="1" lang="zh-CN" altLang="en-US" sz="900" b="1" dirty="0">
                <a:latin typeface="Times New Roman" panose="02020603050405020304" pitchFamily="18" charset="0"/>
                <a:cs typeface="Times New Roman" panose="02020603050405020304" pitchFamily="18" charset="0"/>
              </a:rPr>
              <a:t>  </a:t>
            </a:r>
            <a:r>
              <a:rPr kumimoji="1" lang="en-US" altLang="zh-CN" sz="900" b="1" dirty="0">
                <a:solidFill>
                  <a:srgbClr val="C00000"/>
                </a:solidFill>
                <a:latin typeface="Times New Roman" panose="02020603050405020304" pitchFamily="18" charset="0"/>
                <a:cs typeface="Times New Roman" panose="02020603050405020304" pitchFamily="18" charset="0"/>
              </a:rPr>
              <a:t>:</a:t>
            </a:r>
            <a:endParaRPr kumimoji="1" lang="zh-CN" altLang="en-US" sz="900" b="1" dirty="0">
              <a:latin typeface="Times New Roman" panose="02020603050405020304" pitchFamily="18" charset="0"/>
              <a:cs typeface="Times New Roman" panose="02020603050405020304" pitchFamily="18" charset="0"/>
            </a:endParaRPr>
          </a:p>
        </p:txBody>
      </p:sp>
      <p:sp>
        <p:nvSpPr>
          <p:cNvPr id="70" name="文本框 69">
            <a:extLst>
              <a:ext uri="{FF2B5EF4-FFF2-40B4-BE49-F238E27FC236}">
                <a16:creationId xmlns:a16="http://schemas.microsoft.com/office/drawing/2014/main" id="{62AC5289-2883-42DD-5FBA-39E729074480}"/>
              </a:ext>
            </a:extLst>
          </p:cNvPr>
          <p:cNvSpPr txBox="1"/>
          <p:nvPr/>
        </p:nvSpPr>
        <p:spPr>
          <a:xfrm>
            <a:off x="3269767" y="3093725"/>
            <a:ext cx="223646" cy="184666"/>
          </a:xfrm>
          <a:prstGeom prst="rect">
            <a:avLst/>
          </a:prstGeom>
          <a:noFill/>
        </p:spPr>
        <p:txBody>
          <a:bodyPr wrap="square" rtlCol="0">
            <a:spAutoFit/>
          </a:bodyPr>
          <a:lstStyle/>
          <a:p>
            <a:r>
              <a:rPr kumimoji="1" lang="en-US" altLang="zh-CN" sz="600" b="1" dirty="0">
                <a:solidFill>
                  <a:schemeClr val="bg1"/>
                </a:solidFill>
                <a:latin typeface="Times New Roman" panose="02020603050405020304" pitchFamily="18" charset="0"/>
                <a:cs typeface="Times New Roman" panose="02020603050405020304" pitchFamily="18" charset="0"/>
              </a:rPr>
              <a:t>3</a:t>
            </a:r>
            <a:endParaRPr kumimoji="1" lang="zh-CN" altLang="en-US" sz="600" b="1" dirty="0">
              <a:solidFill>
                <a:schemeClr val="bg1"/>
              </a:solidFill>
              <a:latin typeface="Times New Roman" panose="02020603050405020304" pitchFamily="18" charset="0"/>
              <a:cs typeface="Times New Roman" panose="02020603050405020304" pitchFamily="18" charset="0"/>
            </a:endParaRPr>
          </a:p>
        </p:txBody>
      </p:sp>
      <p:cxnSp>
        <p:nvCxnSpPr>
          <p:cNvPr id="71" name="直线箭头连接符 70">
            <a:extLst>
              <a:ext uri="{FF2B5EF4-FFF2-40B4-BE49-F238E27FC236}">
                <a16:creationId xmlns:a16="http://schemas.microsoft.com/office/drawing/2014/main" id="{2BD19294-D343-EF61-49A4-2D877FFD0630}"/>
              </a:ext>
            </a:extLst>
          </p:cNvPr>
          <p:cNvCxnSpPr>
            <a:cxnSpLocks/>
            <a:endCxn id="3" idx="0"/>
          </p:cNvCxnSpPr>
          <p:nvPr/>
        </p:nvCxnSpPr>
        <p:spPr>
          <a:xfrm>
            <a:off x="808002" y="2343947"/>
            <a:ext cx="4614" cy="18774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文本框 71">
            <a:extLst>
              <a:ext uri="{FF2B5EF4-FFF2-40B4-BE49-F238E27FC236}">
                <a16:creationId xmlns:a16="http://schemas.microsoft.com/office/drawing/2014/main" id="{E09FFED6-A64E-46AF-141D-A411BB17C54B}"/>
              </a:ext>
            </a:extLst>
          </p:cNvPr>
          <p:cNvSpPr txBox="1"/>
          <p:nvPr/>
        </p:nvSpPr>
        <p:spPr>
          <a:xfrm>
            <a:off x="262588" y="2758400"/>
            <a:ext cx="1102904" cy="276999"/>
          </a:xfrm>
          <a:prstGeom prst="rect">
            <a:avLst/>
          </a:prstGeom>
          <a:noFill/>
        </p:spPr>
        <p:txBody>
          <a:bodyPr wrap="square" rtlCol="0">
            <a:spAutoFit/>
          </a:bodyPr>
          <a:lstStyle/>
          <a:p>
            <a:pPr algn="ctr"/>
            <a:r>
              <a:rPr lang="en-US" altLang="zh-CN" sz="1200" b="1" dirty="0">
                <a:solidFill>
                  <a:srgbClr val="1F2328"/>
                </a:solidFill>
                <a:latin typeface="Times New Roman" panose="02020603050405020304" pitchFamily="18" charset="0"/>
                <a:cs typeface="Times New Roman" panose="02020603050405020304" pitchFamily="18" charset="0"/>
              </a:rPr>
              <a:t>T2I Model</a:t>
            </a:r>
            <a:endParaRPr lang="zh-CN" altLang="en-US" sz="1200" b="1" dirty="0">
              <a:solidFill>
                <a:srgbClr val="1F2328"/>
              </a:solidFill>
              <a:latin typeface="Times New Roman" panose="02020603050405020304" pitchFamily="18" charset="0"/>
              <a:cs typeface="Times New Roman" panose="02020603050405020304" pitchFamily="18" charset="0"/>
            </a:endParaRPr>
          </a:p>
        </p:txBody>
      </p:sp>
      <p:sp>
        <p:nvSpPr>
          <p:cNvPr id="73" name="圆角矩形 72">
            <a:extLst>
              <a:ext uri="{FF2B5EF4-FFF2-40B4-BE49-F238E27FC236}">
                <a16:creationId xmlns:a16="http://schemas.microsoft.com/office/drawing/2014/main" id="{74E53BD6-3F2B-5D55-EE5A-AEFE6BEC4CDD}"/>
              </a:ext>
            </a:extLst>
          </p:cNvPr>
          <p:cNvSpPr/>
          <p:nvPr/>
        </p:nvSpPr>
        <p:spPr>
          <a:xfrm>
            <a:off x="3180653" y="1754222"/>
            <a:ext cx="345251" cy="234191"/>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pic>
        <p:nvPicPr>
          <p:cNvPr id="74" name="图片 73">
            <a:extLst>
              <a:ext uri="{FF2B5EF4-FFF2-40B4-BE49-F238E27FC236}">
                <a16:creationId xmlns:a16="http://schemas.microsoft.com/office/drawing/2014/main" id="{6CE72357-A83D-7163-34E9-9C385E005FFD}"/>
              </a:ext>
            </a:extLst>
          </p:cNvPr>
          <p:cNvPicPr>
            <a:picLocks noChangeAspect="1"/>
          </p:cNvPicPr>
          <p:nvPr/>
        </p:nvPicPr>
        <p:blipFill>
          <a:blip r:embed="rId6"/>
          <a:stretch>
            <a:fillRect/>
          </a:stretch>
        </p:blipFill>
        <p:spPr>
          <a:xfrm>
            <a:off x="3244433" y="1778685"/>
            <a:ext cx="203895" cy="185662"/>
          </a:xfrm>
          <a:prstGeom prst="rect">
            <a:avLst/>
          </a:prstGeom>
        </p:spPr>
      </p:pic>
      <p:sp>
        <p:nvSpPr>
          <p:cNvPr id="75" name="文本框 74">
            <a:extLst>
              <a:ext uri="{FF2B5EF4-FFF2-40B4-BE49-F238E27FC236}">
                <a16:creationId xmlns:a16="http://schemas.microsoft.com/office/drawing/2014/main" id="{08B5E534-C7E9-199B-015C-5DB7B527BAF9}"/>
              </a:ext>
            </a:extLst>
          </p:cNvPr>
          <p:cNvSpPr txBox="1"/>
          <p:nvPr/>
        </p:nvSpPr>
        <p:spPr>
          <a:xfrm>
            <a:off x="3315906" y="1543627"/>
            <a:ext cx="223646" cy="184666"/>
          </a:xfrm>
          <a:prstGeom prst="rect">
            <a:avLst/>
          </a:prstGeom>
          <a:noFill/>
        </p:spPr>
        <p:txBody>
          <a:bodyPr wrap="square" rtlCol="0">
            <a:spAutoFit/>
          </a:bodyPr>
          <a:lstStyle/>
          <a:p>
            <a:r>
              <a:rPr kumimoji="1" lang="en-US" altLang="zh-CN" sz="600" b="1" dirty="0">
                <a:solidFill>
                  <a:schemeClr val="bg1"/>
                </a:solidFill>
                <a:latin typeface="Times New Roman" panose="02020603050405020304" pitchFamily="18" charset="0"/>
                <a:cs typeface="Times New Roman" panose="02020603050405020304" pitchFamily="18" charset="0"/>
              </a:rPr>
              <a:t>2</a:t>
            </a:r>
            <a:endParaRPr kumimoji="1" lang="zh-CN" altLang="en-US" sz="600" b="1" dirty="0">
              <a:solidFill>
                <a:schemeClr val="bg1"/>
              </a:solidFill>
              <a:latin typeface="Times New Roman" panose="02020603050405020304" pitchFamily="18" charset="0"/>
              <a:cs typeface="Times New Roman" panose="02020603050405020304" pitchFamily="18" charset="0"/>
            </a:endParaRPr>
          </a:p>
        </p:txBody>
      </p:sp>
      <p:sp>
        <p:nvSpPr>
          <p:cNvPr id="76" name="圆角矩形 75">
            <a:extLst>
              <a:ext uri="{FF2B5EF4-FFF2-40B4-BE49-F238E27FC236}">
                <a16:creationId xmlns:a16="http://schemas.microsoft.com/office/drawing/2014/main" id="{7FDF25A3-F5FD-3F55-27F6-C57DB107CC6A}"/>
              </a:ext>
            </a:extLst>
          </p:cNvPr>
          <p:cNvSpPr/>
          <p:nvPr/>
        </p:nvSpPr>
        <p:spPr>
          <a:xfrm>
            <a:off x="3583571" y="2015442"/>
            <a:ext cx="737945" cy="233795"/>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013" dirty="0">
              <a:latin typeface="Times New Roman" panose="02020603050405020304" pitchFamily="18" charset="0"/>
              <a:cs typeface="Times New Roman" panose="02020603050405020304" pitchFamily="18" charset="0"/>
            </a:endParaRPr>
          </a:p>
        </p:txBody>
      </p:sp>
      <p:sp>
        <p:nvSpPr>
          <p:cNvPr id="77" name="文本框 76">
            <a:extLst>
              <a:ext uri="{FF2B5EF4-FFF2-40B4-BE49-F238E27FC236}">
                <a16:creationId xmlns:a16="http://schemas.microsoft.com/office/drawing/2014/main" id="{A80C35B9-5E86-B0EC-9B10-D91CC04996D4}"/>
              </a:ext>
            </a:extLst>
          </p:cNvPr>
          <p:cNvSpPr txBox="1"/>
          <p:nvPr/>
        </p:nvSpPr>
        <p:spPr>
          <a:xfrm>
            <a:off x="3682471" y="2015215"/>
            <a:ext cx="539559" cy="230832"/>
          </a:xfrm>
          <a:prstGeom prst="rect">
            <a:avLst/>
          </a:prstGeom>
          <a:noFill/>
        </p:spPr>
        <p:txBody>
          <a:bodyPr wrap="square" rtlCol="0">
            <a:spAutoFit/>
          </a:bodyPr>
          <a:lstStyle/>
          <a:p>
            <a:pPr algn="ctr"/>
            <a:r>
              <a:rPr kumimoji="1" lang="en-US" altLang="zh-CN" sz="900" dirty="0">
                <a:latin typeface="Times New Roman" panose="02020603050405020304" pitchFamily="18" charset="0"/>
                <a:cs typeface="Times New Roman" panose="02020603050405020304" pitchFamily="18" charset="0"/>
              </a:rPr>
              <a:t>Modify</a:t>
            </a:r>
            <a:endParaRPr kumimoji="1" lang="zh-CN" altLang="en-US" sz="900" dirty="0">
              <a:latin typeface="Times New Roman" panose="02020603050405020304" pitchFamily="18" charset="0"/>
              <a:cs typeface="Times New Roman" panose="02020603050405020304" pitchFamily="18" charset="0"/>
            </a:endParaRPr>
          </a:p>
        </p:txBody>
      </p:sp>
      <p:sp>
        <p:nvSpPr>
          <p:cNvPr id="78" name="圆角矩形 77">
            <a:extLst>
              <a:ext uri="{FF2B5EF4-FFF2-40B4-BE49-F238E27FC236}">
                <a16:creationId xmlns:a16="http://schemas.microsoft.com/office/drawing/2014/main" id="{7EB745DA-5DB1-AFE0-A780-F311BBBDCD1F}"/>
              </a:ext>
            </a:extLst>
          </p:cNvPr>
          <p:cNvSpPr/>
          <p:nvPr/>
        </p:nvSpPr>
        <p:spPr>
          <a:xfrm>
            <a:off x="3044734" y="1506607"/>
            <a:ext cx="1388529" cy="781640"/>
          </a:xfrm>
          <a:prstGeom prst="roundRect">
            <a:avLst>
              <a:gd name="adj" fmla="val 10312"/>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sp>
        <p:nvSpPr>
          <p:cNvPr id="79" name="圆角矩形 78">
            <a:extLst>
              <a:ext uri="{FF2B5EF4-FFF2-40B4-BE49-F238E27FC236}">
                <a16:creationId xmlns:a16="http://schemas.microsoft.com/office/drawing/2014/main" id="{2219E847-004D-B343-ED6E-E4CC02BBA0F8}"/>
              </a:ext>
            </a:extLst>
          </p:cNvPr>
          <p:cNvSpPr/>
          <p:nvPr/>
        </p:nvSpPr>
        <p:spPr>
          <a:xfrm>
            <a:off x="1620056" y="2292944"/>
            <a:ext cx="1324405" cy="694981"/>
          </a:xfrm>
          <a:prstGeom prst="roundRect">
            <a:avLst>
              <a:gd name="adj" fmla="val 10312"/>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sp>
        <p:nvSpPr>
          <p:cNvPr id="80" name="圆角矩形 79">
            <a:extLst>
              <a:ext uri="{FF2B5EF4-FFF2-40B4-BE49-F238E27FC236}">
                <a16:creationId xmlns:a16="http://schemas.microsoft.com/office/drawing/2014/main" id="{978F2F35-AECE-C581-11D1-31A89F1C23F0}"/>
              </a:ext>
            </a:extLst>
          </p:cNvPr>
          <p:cNvSpPr/>
          <p:nvPr/>
        </p:nvSpPr>
        <p:spPr>
          <a:xfrm>
            <a:off x="3040354" y="3038348"/>
            <a:ext cx="1324405" cy="694981"/>
          </a:xfrm>
          <a:prstGeom prst="roundRect">
            <a:avLst>
              <a:gd name="adj" fmla="val 10312"/>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sp>
        <p:nvSpPr>
          <p:cNvPr id="81" name="圆角矩形 80">
            <a:extLst>
              <a:ext uri="{FF2B5EF4-FFF2-40B4-BE49-F238E27FC236}">
                <a16:creationId xmlns:a16="http://schemas.microsoft.com/office/drawing/2014/main" id="{7F933D6D-8C13-F938-0F0F-40D6AD749692}"/>
              </a:ext>
            </a:extLst>
          </p:cNvPr>
          <p:cNvSpPr/>
          <p:nvPr/>
        </p:nvSpPr>
        <p:spPr>
          <a:xfrm>
            <a:off x="3180230" y="2015024"/>
            <a:ext cx="345251" cy="234191"/>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pic>
        <p:nvPicPr>
          <p:cNvPr id="82" name="图片 81">
            <a:extLst>
              <a:ext uri="{FF2B5EF4-FFF2-40B4-BE49-F238E27FC236}">
                <a16:creationId xmlns:a16="http://schemas.microsoft.com/office/drawing/2014/main" id="{61A8949A-FAC5-EE7F-85BC-EA119ECA4195}"/>
              </a:ext>
            </a:extLst>
          </p:cNvPr>
          <p:cNvPicPr>
            <a:picLocks noChangeAspect="1"/>
          </p:cNvPicPr>
          <p:nvPr/>
        </p:nvPicPr>
        <p:blipFill>
          <a:blip r:embed="rId7"/>
          <a:stretch>
            <a:fillRect/>
          </a:stretch>
        </p:blipFill>
        <p:spPr>
          <a:xfrm>
            <a:off x="3256570" y="2046419"/>
            <a:ext cx="182186" cy="165894"/>
          </a:xfrm>
          <a:prstGeom prst="rect">
            <a:avLst/>
          </a:prstGeom>
        </p:spPr>
      </p:pic>
      <p:sp>
        <p:nvSpPr>
          <p:cNvPr id="84" name="圆角矩形 83">
            <a:extLst>
              <a:ext uri="{FF2B5EF4-FFF2-40B4-BE49-F238E27FC236}">
                <a16:creationId xmlns:a16="http://schemas.microsoft.com/office/drawing/2014/main" id="{E25EEEAE-7DDB-A7D1-B3DB-A11189381527}"/>
              </a:ext>
            </a:extLst>
          </p:cNvPr>
          <p:cNvSpPr/>
          <p:nvPr/>
        </p:nvSpPr>
        <p:spPr>
          <a:xfrm>
            <a:off x="3439102" y="3327748"/>
            <a:ext cx="562015" cy="293864"/>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pic>
        <p:nvPicPr>
          <p:cNvPr id="85" name="图片 84">
            <a:extLst>
              <a:ext uri="{FF2B5EF4-FFF2-40B4-BE49-F238E27FC236}">
                <a16:creationId xmlns:a16="http://schemas.microsoft.com/office/drawing/2014/main" id="{F247A2A9-DD20-AD38-9CFC-7966BB59E011}"/>
              </a:ext>
            </a:extLst>
          </p:cNvPr>
          <p:cNvPicPr>
            <a:picLocks noChangeAspect="1"/>
          </p:cNvPicPr>
          <p:nvPr/>
        </p:nvPicPr>
        <p:blipFill>
          <a:blip r:embed="rId6"/>
          <a:stretch>
            <a:fillRect/>
          </a:stretch>
        </p:blipFill>
        <p:spPr>
          <a:xfrm>
            <a:off x="3620968" y="3384720"/>
            <a:ext cx="203895" cy="185662"/>
          </a:xfrm>
          <a:prstGeom prst="rect">
            <a:avLst/>
          </a:prstGeom>
        </p:spPr>
      </p:pic>
      <p:sp>
        <p:nvSpPr>
          <p:cNvPr id="2" name="矩形 1">
            <a:extLst>
              <a:ext uri="{FF2B5EF4-FFF2-40B4-BE49-F238E27FC236}">
                <a16:creationId xmlns:a16="http://schemas.microsoft.com/office/drawing/2014/main" id="{04AE7DC9-E717-A341-3EBC-658EB8E0B08D}"/>
              </a:ext>
            </a:extLst>
          </p:cNvPr>
          <p:cNvSpPr/>
          <p:nvPr/>
        </p:nvSpPr>
        <p:spPr>
          <a:xfrm>
            <a:off x="4478357" y="2493533"/>
            <a:ext cx="4480448" cy="119924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altLang="zh-CN" sz="1400" dirty="0">
                <a:solidFill>
                  <a:schemeClr val="tx1"/>
                </a:solidFill>
                <a:latin typeface="Times New Roman" panose="02020603050405020304" pitchFamily="18" charset="0"/>
                <a:cs typeface="Times New Roman" panose="02020603050405020304" pitchFamily="18" charset="0"/>
              </a:rPr>
              <a:t>Conversely, if the prompt </a:t>
            </a:r>
            <a:r>
              <a:rPr lang="en-US" altLang="zh-CN" sz="1400" b="1" dirty="0">
                <a:solidFill>
                  <a:schemeClr val="tx1"/>
                </a:solidFill>
                <a:latin typeface="Times New Roman" panose="02020603050405020304" pitchFamily="18" charset="0"/>
                <a:cs typeface="Times New Roman" panose="02020603050405020304" pitchFamily="18" charset="0"/>
              </a:rPr>
              <a:t>succeeds </a:t>
            </a:r>
            <a:r>
              <a:rPr lang="en-US" altLang="zh-CN" sz="1400" dirty="0">
                <a:solidFill>
                  <a:schemeClr val="tx1"/>
                </a:solidFill>
                <a:latin typeface="Times New Roman" panose="02020603050405020304" pitchFamily="18" charset="0"/>
                <a:cs typeface="Times New Roman" panose="02020603050405020304" pitchFamily="18" charset="0"/>
              </a:rPr>
              <a:t>in bypassing the filters, the agent further evaluates the </a:t>
            </a:r>
            <a:r>
              <a:rPr lang="en-US" altLang="zh-CN" sz="1400" b="1" dirty="0">
                <a:solidFill>
                  <a:schemeClr val="tx1"/>
                </a:solidFill>
                <a:latin typeface="Times New Roman" panose="02020603050405020304" pitchFamily="18" charset="0"/>
                <a:cs typeface="Times New Roman" panose="02020603050405020304" pitchFamily="18" charset="0"/>
              </a:rPr>
              <a:t>semantic alignment</a:t>
            </a:r>
            <a:r>
              <a:rPr lang="en-US" altLang="zh-CN" sz="1400" dirty="0">
                <a:solidFill>
                  <a:schemeClr val="tx1"/>
                </a:solidFill>
                <a:latin typeface="Times New Roman" panose="02020603050405020304" pitchFamily="18" charset="0"/>
                <a:cs typeface="Times New Roman" panose="02020603050405020304" pitchFamily="18" charset="0"/>
              </a:rPr>
              <a:t> between the image and the intended sensitive prompt.</a:t>
            </a:r>
          </a:p>
        </p:txBody>
      </p:sp>
      <p:sp>
        <p:nvSpPr>
          <p:cNvPr id="87" name="文本框 86">
            <a:extLst>
              <a:ext uri="{FF2B5EF4-FFF2-40B4-BE49-F238E27FC236}">
                <a16:creationId xmlns:a16="http://schemas.microsoft.com/office/drawing/2014/main" id="{3ACD053C-F4E7-E230-21C0-F05F12E96688}"/>
              </a:ext>
            </a:extLst>
          </p:cNvPr>
          <p:cNvSpPr txBox="1"/>
          <p:nvPr/>
        </p:nvSpPr>
        <p:spPr>
          <a:xfrm>
            <a:off x="5852451" y="4141604"/>
            <a:ext cx="896070" cy="230832"/>
          </a:xfrm>
          <a:prstGeom prst="rect">
            <a:avLst/>
          </a:prstGeom>
          <a:noFill/>
        </p:spPr>
        <p:txBody>
          <a:bodyPr wrap="square" rtlCol="0">
            <a:spAutoFit/>
          </a:bodyPr>
          <a:lstStyle/>
          <a:p>
            <a:pPr algn="ctr"/>
            <a:r>
              <a:rPr lang="en-US" altLang="zh-CN" sz="900" dirty="0">
                <a:solidFill>
                  <a:srgbClr val="1F2328"/>
                </a:solidFill>
                <a:latin typeface="Times New Roman" panose="02020603050405020304" pitchFamily="18" charset="0"/>
                <a:cs typeface="Times New Roman" panose="02020603050405020304" pitchFamily="18" charset="0"/>
              </a:rPr>
              <a:t>Tools</a:t>
            </a:r>
            <a:endParaRPr lang="zh-CN" altLang="en-US" sz="900" dirty="0">
              <a:solidFill>
                <a:srgbClr val="1F2328"/>
              </a:solidFill>
              <a:latin typeface="Times New Roman" panose="02020603050405020304" pitchFamily="18" charset="0"/>
              <a:cs typeface="Times New Roman" panose="02020603050405020304" pitchFamily="18" charset="0"/>
            </a:endParaRPr>
          </a:p>
        </p:txBody>
      </p:sp>
      <p:sp>
        <p:nvSpPr>
          <p:cNvPr id="88" name="圆角矩形 87">
            <a:extLst>
              <a:ext uri="{FF2B5EF4-FFF2-40B4-BE49-F238E27FC236}">
                <a16:creationId xmlns:a16="http://schemas.microsoft.com/office/drawing/2014/main" id="{3F0F91FE-15D2-0D0C-FE8D-FFE6600DCDD3}"/>
              </a:ext>
            </a:extLst>
          </p:cNvPr>
          <p:cNvSpPr/>
          <p:nvPr/>
        </p:nvSpPr>
        <p:spPr>
          <a:xfrm>
            <a:off x="6873362" y="4148807"/>
            <a:ext cx="536754" cy="196411"/>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013" dirty="0">
              <a:latin typeface="Times New Roman" panose="02020603050405020304" pitchFamily="18" charset="0"/>
              <a:cs typeface="Times New Roman" panose="02020603050405020304" pitchFamily="18" charset="0"/>
            </a:endParaRPr>
          </a:p>
        </p:txBody>
      </p:sp>
      <p:sp>
        <p:nvSpPr>
          <p:cNvPr id="89" name="文本框 88">
            <a:extLst>
              <a:ext uri="{FF2B5EF4-FFF2-40B4-BE49-F238E27FC236}">
                <a16:creationId xmlns:a16="http://schemas.microsoft.com/office/drawing/2014/main" id="{9E861025-6C0C-DA39-A055-F6891E225AA4}"/>
              </a:ext>
            </a:extLst>
          </p:cNvPr>
          <p:cNvSpPr txBox="1"/>
          <p:nvPr/>
        </p:nvSpPr>
        <p:spPr>
          <a:xfrm>
            <a:off x="6868243" y="4157344"/>
            <a:ext cx="503990" cy="207749"/>
          </a:xfrm>
          <a:prstGeom prst="rect">
            <a:avLst/>
          </a:prstGeom>
          <a:noFill/>
        </p:spPr>
        <p:txBody>
          <a:bodyPr wrap="square" rtlCol="0">
            <a:spAutoFit/>
          </a:bodyPr>
          <a:lstStyle/>
          <a:p>
            <a:pPr algn="ctr"/>
            <a:r>
              <a:rPr kumimoji="1" lang="en-US" altLang="zh-CN" sz="750" dirty="0">
                <a:latin typeface="Times New Roman" panose="02020603050405020304" pitchFamily="18" charset="0"/>
                <a:cs typeface="Times New Roman" panose="02020603050405020304" pitchFamily="18" charset="0"/>
              </a:rPr>
              <a:t>xxx</a:t>
            </a:r>
            <a:endParaRPr kumimoji="1" lang="zh-CN" altLang="en-US" sz="750" dirty="0">
              <a:latin typeface="Times New Roman" panose="02020603050405020304" pitchFamily="18" charset="0"/>
              <a:cs typeface="Times New Roman" panose="02020603050405020304" pitchFamily="18" charset="0"/>
            </a:endParaRPr>
          </a:p>
        </p:txBody>
      </p:sp>
      <p:sp>
        <p:nvSpPr>
          <p:cNvPr id="92" name="文本框 91">
            <a:extLst>
              <a:ext uri="{FF2B5EF4-FFF2-40B4-BE49-F238E27FC236}">
                <a16:creationId xmlns:a16="http://schemas.microsoft.com/office/drawing/2014/main" id="{38C87C3E-B80F-4594-B73D-5EDA1825AB02}"/>
              </a:ext>
            </a:extLst>
          </p:cNvPr>
          <p:cNvSpPr txBox="1"/>
          <p:nvPr/>
        </p:nvSpPr>
        <p:spPr>
          <a:xfrm>
            <a:off x="7369940" y="4137468"/>
            <a:ext cx="1648698" cy="230832"/>
          </a:xfrm>
          <a:prstGeom prst="rect">
            <a:avLst/>
          </a:prstGeom>
          <a:noFill/>
        </p:spPr>
        <p:txBody>
          <a:bodyPr wrap="square" rtlCol="0">
            <a:spAutoFit/>
          </a:bodyPr>
          <a:lstStyle/>
          <a:p>
            <a:r>
              <a:rPr lang="en-US" altLang="zh-CN" sz="900" dirty="0">
                <a:solidFill>
                  <a:srgbClr val="1F2328"/>
                </a:solidFill>
                <a:latin typeface="Times New Roman" panose="02020603050405020304" pitchFamily="18" charset="0"/>
                <a:cs typeface="Times New Roman" panose="02020603050405020304" pitchFamily="18" charset="0"/>
              </a:rPr>
              <a:t>Prompt for driving LLM/VLM</a:t>
            </a:r>
            <a:endParaRPr lang="zh-CN" altLang="en-US" sz="900" dirty="0">
              <a:solidFill>
                <a:srgbClr val="1F2328"/>
              </a:solidFill>
              <a:latin typeface="Times New Roman" panose="02020603050405020304" pitchFamily="18" charset="0"/>
              <a:cs typeface="Times New Roman" panose="02020603050405020304" pitchFamily="18" charset="0"/>
            </a:endParaRPr>
          </a:p>
        </p:txBody>
      </p:sp>
      <p:sp>
        <p:nvSpPr>
          <p:cNvPr id="97" name="圆角矩形 96">
            <a:extLst>
              <a:ext uri="{FF2B5EF4-FFF2-40B4-BE49-F238E27FC236}">
                <a16:creationId xmlns:a16="http://schemas.microsoft.com/office/drawing/2014/main" id="{37BBACF9-3C5F-3CE9-FD67-989E1F0AFFBC}"/>
              </a:ext>
            </a:extLst>
          </p:cNvPr>
          <p:cNvSpPr/>
          <p:nvPr/>
        </p:nvSpPr>
        <p:spPr>
          <a:xfrm>
            <a:off x="410249" y="4115715"/>
            <a:ext cx="304762" cy="26231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sp>
        <p:nvSpPr>
          <p:cNvPr id="98" name="文本框 97">
            <a:extLst>
              <a:ext uri="{FF2B5EF4-FFF2-40B4-BE49-F238E27FC236}">
                <a16:creationId xmlns:a16="http://schemas.microsoft.com/office/drawing/2014/main" id="{DA4BBDD6-5D07-9D3C-7B98-7C6F4EC9C369}"/>
              </a:ext>
            </a:extLst>
          </p:cNvPr>
          <p:cNvSpPr txBox="1"/>
          <p:nvPr/>
        </p:nvSpPr>
        <p:spPr>
          <a:xfrm>
            <a:off x="639376" y="4145856"/>
            <a:ext cx="1076534" cy="230832"/>
          </a:xfrm>
          <a:prstGeom prst="rect">
            <a:avLst/>
          </a:prstGeom>
          <a:noFill/>
        </p:spPr>
        <p:txBody>
          <a:bodyPr wrap="square" rtlCol="0">
            <a:spAutoFit/>
          </a:bodyPr>
          <a:lstStyle/>
          <a:p>
            <a:pPr algn="ctr"/>
            <a:r>
              <a:rPr lang="en-US" altLang="zh-CN" sz="900" dirty="0">
                <a:solidFill>
                  <a:srgbClr val="1F2328"/>
                </a:solidFill>
                <a:latin typeface="Times New Roman" panose="02020603050405020304" pitchFamily="18" charset="0"/>
                <a:cs typeface="Times New Roman" panose="02020603050405020304" pitchFamily="18" charset="0"/>
              </a:rPr>
              <a:t>VLM-based</a:t>
            </a:r>
            <a:r>
              <a:rPr lang="zh-CN" altLang="en-US" sz="900" dirty="0">
                <a:solidFill>
                  <a:srgbClr val="1F2328"/>
                </a:solidFill>
                <a:latin typeface="Times New Roman" panose="02020603050405020304" pitchFamily="18" charset="0"/>
                <a:cs typeface="Times New Roman" panose="02020603050405020304" pitchFamily="18" charset="0"/>
              </a:rPr>
              <a:t> </a:t>
            </a:r>
            <a:r>
              <a:rPr lang="en-US" altLang="zh-CN" sz="900" dirty="0">
                <a:solidFill>
                  <a:srgbClr val="1F2328"/>
                </a:solidFill>
                <a:latin typeface="Times New Roman" panose="02020603050405020304" pitchFamily="18" charset="0"/>
                <a:cs typeface="Times New Roman" panose="02020603050405020304" pitchFamily="18" charset="0"/>
              </a:rPr>
              <a:t>Brain</a:t>
            </a:r>
            <a:endParaRPr lang="zh-CN" altLang="en-US" sz="900" dirty="0">
              <a:solidFill>
                <a:srgbClr val="1F2328"/>
              </a:solidFill>
              <a:latin typeface="Times New Roman" panose="02020603050405020304" pitchFamily="18" charset="0"/>
              <a:cs typeface="Times New Roman" panose="02020603050405020304" pitchFamily="18" charset="0"/>
            </a:endParaRPr>
          </a:p>
        </p:txBody>
      </p:sp>
      <p:pic>
        <p:nvPicPr>
          <p:cNvPr id="99" name="图片 98">
            <a:extLst>
              <a:ext uri="{FF2B5EF4-FFF2-40B4-BE49-F238E27FC236}">
                <a16:creationId xmlns:a16="http://schemas.microsoft.com/office/drawing/2014/main" id="{2492578D-70BE-9A8B-2B64-E5DFC5823241}"/>
              </a:ext>
            </a:extLst>
          </p:cNvPr>
          <p:cNvPicPr>
            <a:picLocks noChangeAspect="1"/>
          </p:cNvPicPr>
          <p:nvPr/>
        </p:nvPicPr>
        <p:blipFill>
          <a:blip r:embed="rId3"/>
          <a:stretch>
            <a:fillRect/>
          </a:stretch>
        </p:blipFill>
        <p:spPr>
          <a:xfrm>
            <a:off x="445309" y="4138913"/>
            <a:ext cx="236619" cy="215459"/>
          </a:xfrm>
          <a:prstGeom prst="rect">
            <a:avLst/>
          </a:prstGeom>
        </p:spPr>
      </p:pic>
      <p:sp>
        <p:nvSpPr>
          <p:cNvPr id="100" name="文本框 99">
            <a:extLst>
              <a:ext uri="{FF2B5EF4-FFF2-40B4-BE49-F238E27FC236}">
                <a16:creationId xmlns:a16="http://schemas.microsoft.com/office/drawing/2014/main" id="{0375B2DD-3D8C-99EC-C7A2-C713DE2B17D5}"/>
              </a:ext>
            </a:extLst>
          </p:cNvPr>
          <p:cNvSpPr txBox="1"/>
          <p:nvPr/>
        </p:nvSpPr>
        <p:spPr>
          <a:xfrm>
            <a:off x="4029332" y="4141802"/>
            <a:ext cx="1443193" cy="230832"/>
          </a:xfrm>
          <a:prstGeom prst="rect">
            <a:avLst/>
          </a:prstGeom>
          <a:noFill/>
        </p:spPr>
        <p:txBody>
          <a:bodyPr wrap="square" rtlCol="0">
            <a:spAutoFit/>
          </a:bodyPr>
          <a:lstStyle/>
          <a:p>
            <a:pPr algn="ctr"/>
            <a:r>
              <a:rPr lang="en-US" altLang="zh-CN" sz="900" dirty="0">
                <a:solidFill>
                  <a:srgbClr val="1F2328"/>
                </a:solidFill>
                <a:latin typeface="Times New Roman" panose="02020603050405020304" pitchFamily="18" charset="0"/>
                <a:cs typeface="Times New Roman" panose="02020603050405020304" pitchFamily="18" charset="0"/>
              </a:rPr>
              <a:t>ICL-based</a:t>
            </a:r>
            <a:r>
              <a:rPr lang="zh-CN" altLang="en-US" sz="900" dirty="0">
                <a:solidFill>
                  <a:srgbClr val="1F2328"/>
                </a:solidFill>
                <a:latin typeface="Times New Roman" panose="02020603050405020304" pitchFamily="18" charset="0"/>
                <a:cs typeface="Times New Roman" panose="02020603050405020304" pitchFamily="18" charset="0"/>
              </a:rPr>
              <a:t> </a:t>
            </a:r>
            <a:r>
              <a:rPr lang="en-US" altLang="zh-CN" sz="900" dirty="0">
                <a:solidFill>
                  <a:srgbClr val="1F2328"/>
                </a:solidFill>
                <a:latin typeface="Times New Roman" panose="02020603050405020304" pitchFamily="18" charset="0"/>
                <a:cs typeface="Times New Roman" panose="02020603050405020304" pitchFamily="18" charset="0"/>
              </a:rPr>
              <a:t>Memory</a:t>
            </a:r>
            <a:endParaRPr lang="zh-CN" altLang="en-US" sz="900" dirty="0">
              <a:solidFill>
                <a:srgbClr val="1F2328"/>
              </a:solidFill>
              <a:latin typeface="Times New Roman" panose="02020603050405020304" pitchFamily="18" charset="0"/>
              <a:cs typeface="Times New Roman" panose="02020603050405020304" pitchFamily="18" charset="0"/>
            </a:endParaRPr>
          </a:p>
        </p:txBody>
      </p:sp>
      <p:sp>
        <p:nvSpPr>
          <p:cNvPr id="101" name="文本框 100">
            <a:extLst>
              <a:ext uri="{FF2B5EF4-FFF2-40B4-BE49-F238E27FC236}">
                <a16:creationId xmlns:a16="http://schemas.microsoft.com/office/drawing/2014/main" id="{800C68ED-E971-5DA4-43C1-C12D21E9B891}"/>
              </a:ext>
            </a:extLst>
          </p:cNvPr>
          <p:cNvSpPr txBox="1"/>
          <p:nvPr/>
        </p:nvSpPr>
        <p:spPr>
          <a:xfrm>
            <a:off x="2477674" y="4145856"/>
            <a:ext cx="1076534" cy="230832"/>
          </a:xfrm>
          <a:prstGeom prst="rect">
            <a:avLst/>
          </a:prstGeom>
          <a:noFill/>
        </p:spPr>
        <p:txBody>
          <a:bodyPr wrap="square" rtlCol="0">
            <a:spAutoFit/>
          </a:bodyPr>
          <a:lstStyle/>
          <a:p>
            <a:pPr algn="ctr"/>
            <a:r>
              <a:rPr lang="en-US" altLang="zh-CN" sz="900" dirty="0">
                <a:solidFill>
                  <a:srgbClr val="1F2328"/>
                </a:solidFill>
                <a:latin typeface="Times New Roman" panose="02020603050405020304" pitchFamily="18" charset="0"/>
                <a:cs typeface="Times New Roman" panose="02020603050405020304" pitchFamily="18" charset="0"/>
              </a:rPr>
              <a:t>LLM-based</a:t>
            </a:r>
            <a:r>
              <a:rPr lang="zh-CN" altLang="en-US" sz="900" dirty="0">
                <a:solidFill>
                  <a:srgbClr val="1F2328"/>
                </a:solidFill>
                <a:latin typeface="Times New Roman" panose="02020603050405020304" pitchFamily="18" charset="0"/>
                <a:cs typeface="Times New Roman" panose="02020603050405020304" pitchFamily="18" charset="0"/>
              </a:rPr>
              <a:t> </a:t>
            </a:r>
            <a:r>
              <a:rPr lang="en-US" altLang="zh-CN" sz="900" dirty="0">
                <a:solidFill>
                  <a:srgbClr val="1F2328"/>
                </a:solidFill>
                <a:latin typeface="Times New Roman" panose="02020603050405020304" pitchFamily="18" charset="0"/>
                <a:cs typeface="Times New Roman" panose="02020603050405020304" pitchFamily="18" charset="0"/>
              </a:rPr>
              <a:t>Brain</a:t>
            </a:r>
            <a:endParaRPr lang="zh-CN" altLang="en-US" sz="900" dirty="0">
              <a:solidFill>
                <a:srgbClr val="1F2328"/>
              </a:solidFill>
              <a:latin typeface="Times New Roman" panose="02020603050405020304" pitchFamily="18" charset="0"/>
              <a:cs typeface="Times New Roman" panose="02020603050405020304" pitchFamily="18" charset="0"/>
            </a:endParaRPr>
          </a:p>
        </p:txBody>
      </p:sp>
      <p:sp>
        <p:nvSpPr>
          <p:cNvPr id="102" name="圆角矩形 101">
            <a:extLst>
              <a:ext uri="{FF2B5EF4-FFF2-40B4-BE49-F238E27FC236}">
                <a16:creationId xmlns:a16="http://schemas.microsoft.com/office/drawing/2014/main" id="{F6463FD6-E5C3-77D1-0A0F-29E93DCD75F8}"/>
              </a:ext>
            </a:extLst>
          </p:cNvPr>
          <p:cNvSpPr/>
          <p:nvPr/>
        </p:nvSpPr>
        <p:spPr>
          <a:xfrm>
            <a:off x="2250291" y="4117641"/>
            <a:ext cx="304762" cy="26231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pic>
        <p:nvPicPr>
          <p:cNvPr id="118" name="图片 117">
            <a:extLst>
              <a:ext uri="{FF2B5EF4-FFF2-40B4-BE49-F238E27FC236}">
                <a16:creationId xmlns:a16="http://schemas.microsoft.com/office/drawing/2014/main" id="{0C4066CF-993B-A176-6C4B-0F7DE46D60B9}"/>
              </a:ext>
            </a:extLst>
          </p:cNvPr>
          <p:cNvPicPr>
            <a:picLocks noChangeAspect="1"/>
          </p:cNvPicPr>
          <p:nvPr/>
        </p:nvPicPr>
        <p:blipFill>
          <a:blip r:embed="rId8"/>
          <a:stretch>
            <a:fillRect/>
          </a:stretch>
        </p:blipFill>
        <p:spPr>
          <a:xfrm>
            <a:off x="2299484" y="4158293"/>
            <a:ext cx="208407" cy="193528"/>
          </a:xfrm>
          <a:prstGeom prst="rect">
            <a:avLst/>
          </a:prstGeom>
        </p:spPr>
      </p:pic>
      <p:sp>
        <p:nvSpPr>
          <p:cNvPr id="119" name="圆角矩形 118">
            <a:extLst>
              <a:ext uri="{FF2B5EF4-FFF2-40B4-BE49-F238E27FC236}">
                <a16:creationId xmlns:a16="http://schemas.microsoft.com/office/drawing/2014/main" id="{3A07F464-8D8A-AD81-988C-99DCC2524097}"/>
              </a:ext>
            </a:extLst>
          </p:cNvPr>
          <p:cNvSpPr/>
          <p:nvPr/>
        </p:nvSpPr>
        <p:spPr>
          <a:xfrm>
            <a:off x="3931452" y="4119138"/>
            <a:ext cx="304762" cy="26231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pic>
        <p:nvPicPr>
          <p:cNvPr id="120" name="图片 119">
            <a:extLst>
              <a:ext uri="{FF2B5EF4-FFF2-40B4-BE49-F238E27FC236}">
                <a16:creationId xmlns:a16="http://schemas.microsoft.com/office/drawing/2014/main" id="{35026332-3C9D-53F1-DD73-1CBE02A7F644}"/>
              </a:ext>
            </a:extLst>
          </p:cNvPr>
          <p:cNvPicPr>
            <a:picLocks noChangeAspect="1"/>
          </p:cNvPicPr>
          <p:nvPr/>
        </p:nvPicPr>
        <p:blipFill>
          <a:blip r:embed="rId7"/>
          <a:stretch>
            <a:fillRect/>
          </a:stretch>
        </p:blipFill>
        <p:spPr>
          <a:xfrm>
            <a:off x="3975869" y="4155017"/>
            <a:ext cx="197351" cy="179703"/>
          </a:xfrm>
          <a:prstGeom prst="rect">
            <a:avLst/>
          </a:prstGeom>
        </p:spPr>
      </p:pic>
      <p:sp>
        <p:nvSpPr>
          <p:cNvPr id="121" name="圆角矩形 120">
            <a:extLst>
              <a:ext uri="{FF2B5EF4-FFF2-40B4-BE49-F238E27FC236}">
                <a16:creationId xmlns:a16="http://schemas.microsoft.com/office/drawing/2014/main" id="{32F1E7D2-C69F-CF8F-8CB9-8D262F1242C0}"/>
              </a:ext>
            </a:extLst>
          </p:cNvPr>
          <p:cNvSpPr/>
          <p:nvPr/>
        </p:nvSpPr>
        <p:spPr>
          <a:xfrm>
            <a:off x="5819814" y="4117967"/>
            <a:ext cx="304762" cy="26231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pic>
        <p:nvPicPr>
          <p:cNvPr id="122" name="图片 121">
            <a:extLst>
              <a:ext uri="{FF2B5EF4-FFF2-40B4-BE49-F238E27FC236}">
                <a16:creationId xmlns:a16="http://schemas.microsoft.com/office/drawing/2014/main" id="{D9AB02B4-E35D-1568-463D-E80F862ACD26}"/>
              </a:ext>
            </a:extLst>
          </p:cNvPr>
          <p:cNvPicPr>
            <a:picLocks noChangeAspect="1"/>
          </p:cNvPicPr>
          <p:nvPr/>
        </p:nvPicPr>
        <p:blipFill>
          <a:blip r:embed="rId6"/>
          <a:stretch>
            <a:fillRect/>
          </a:stretch>
        </p:blipFill>
        <p:spPr>
          <a:xfrm>
            <a:off x="5870297" y="4154013"/>
            <a:ext cx="206802" cy="188308"/>
          </a:xfrm>
          <a:prstGeom prst="rect">
            <a:avLst/>
          </a:prstGeom>
        </p:spPr>
      </p:pic>
      <p:sp>
        <p:nvSpPr>
          <p:cNvPr id="138" name="矩形 137">
            <a:extLst>
              <a:ext uri="{FF2B5EF4-FFF2-40B4-BE49-F238E27FC236}">
                <a16:creationId xmlns:a16="http://schemas.microsoft.com/office/drawing/2014/main" id="{9D495AD3-AB22-53E5-112E-B5FFD5EE1A4D}"/>
              </a:ext>
            </a:extLst>
          </p:cNvPr>
          <p:cNvSpPr/>
          <p:nvPr/>
        </p:nvSpPr>
        <p:spPr>
          <a:xfrm>
            <a:off x="263472" y="4080262"/>
            <a:ext cx="8634851" cy="337484"/>
          </a:xfrm>
          <a:prstGeom prst="rect">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013">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289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865EE-C3C7-9EC4-0A0B-63BD5FCAECEE}"/>
            </a:ext>
          </a:extLst>
        </p:cNvPr>
        <p:cNvGrpSpPr/>
        <p:nvPr/>
      </p:nvGrpSpPr>
      <p:grpSpPr>
        <a:xfrm>
          <a:off x="0" y="0"/>
          <a:ext cx="0" cy="0"/>
          <a:chOff x="0" y="0"/>
          <a:chExt cx="0" cy="0"/>
        </a:xfrm>
      </p:grpSpPr>
      <p:sp>
        <p:nvSpPr>
          <p:cNvPr id="12" name="文本框 11">
            <a:extLst>
              <a:ext uri="{FF2B5EF4-FFF2-40B4-BE49-F238E27FC236}">
                <a16:creationId xmlns:a16="http://schemas.microsoft.com/office/drawing/2014/main" id="{27C28599-E2F0-8438-2B54-AD08AC6B012E}"/>
              </a:ext>
            </a:extLst>
          </p:cNvPr>
          <p:cNvSpPr txBox="1"/>
          <p:nvPr/>
        </p:nvSpPr>
        <p:spPr>
          <a:xfrm>
            <a:off x="102809" y="123181"/>
            <a:ext cx="3553152" cy="461665"/>
          </a:xfrm>
          <a:prstGeom prst="rect">
            <a:avLst/>
          </a:prstGeom>
          <a:noFill/>
        </p:spPr>
        <p:txBody>
          <a:bodyPr wrap="none" rtlCol="0">
            <a:spAutoFit/>
          </a:bodyPr>
          <a:lstStyle/>
          <a:p>
            <a:r>
              <a:rPr lang="en-US" altLang="zh-CN" sz="2400" b="1" dirty="0">
                <a:effectLst>
                  <a:outerShdw blurRad="63500" sx="102000" sy="102000" algn="ctr" rotWithShape="0">
                    <a:prstClr val="black">
                      <a:alpha val="40000"/>
                    </a:prstClr>
                  </a:outerShdw>
                </a:effectLst>
                <a:latin typeface="Arial Rounded MT Bold" panose="020F0704030504030204" pitchFamily="34" charset="0"/>
                <a:cs typeface="Times New Roman" panose="02020603050405020304" pitchFamily="18" charset="0"/>
              </a:rPr>
              <a:t>Approach</a:t>
            </a:r>
            <a:r>
              <a:rPr lang="zh-CN" altLang="en-US" sz="2400" b="1" dirty="0">
                <a:effectLst>
                  <a:outerShdw blurRad="63500" sx="102000" sy="102000" algn="ctr" rotWithShape="0">
                    <a:prstClr val="black">
                      <a:alpha val="40000"/>
                    </a:prstClr>
                  </a:outerShdw>
                </a:effectLst>
                <a:latin typeface="Arial Rounded MT Bold" panose="020F0704030504030204" pitchFamily="34" charset="0"/>
                <a:cs typeface="Times New Roman" panose="02020603050405020304" pitchFamily="18" charset="0"/>
              </a:rPr>
              <a:t> </a:t>
            </a:r>
            <a:r>
              <a:rPr lang="en-US" altLang="zh-CN" sz="2400" b="1" dirty="0">
                <a:effectLst>
                  <a:outerShdw blurRad="63500" sx="102000" sy="102000" algn="ctr" rotWithShape="0">
                    <a:prstClr val="black">
                      <a:alpha val="40000"/>
                    </a:prstClr>
                  </a:outerShdw>
                </a:effectLst>
                <a:latin typeface="Arial Rounded MT Bold" panose="020F0704030504030204" pitchFamily="34" charset="0"/>
                <a:cs typeface="Times New Roman" panose="02020603050405020304" pitchFamily="18" charset="0"/>
              </a:rPr>
              <a:t>-</a:t>
            </a:r>
            <a:r>
              <a:rPr lang="zh-CN" altLang="en-US" sz="2400" b="1" dirty="0">
                <a:effectLst>
                  <a:outerShdw blurRad="63500" sx="102000" sy="102000" algn="ctr" rotWithShape="0">
                    <a:prstClr val="black">
                      <a:alpha val="40000"/>
                    </a:prstClr>
                  </a:outerShdw>
                </a:effectLst>
                <a:latin typeface="Arial Rounded MT Bold" panose="020F0704030504030204" pitchFamily="34" charset="0"/>
                <a:cs typeface="Times New Roman" panose="02020603050405020304" pitchFamily="18" charset="0"/>
              </a:rPr>
              <a:t> </a:t>
            </a:r>
            <a:r>
              <a:rPr lang="en-US" altLang="zh-CN" sz="2400" b="1" dirty="0" err="1">
                <a:effectLst>
                  <a:outerShdw blurRad="63500" sx="102000" sy="102000" algn="ctr" rotWithShape="0">
                    <a:prstClr val="black">
                      <a:alpha val="40000"/>
                    </a:prstClr>
                  </a:outerShdw>
                </a:effectLst>
                <a:latin typeface="Arial Rounded MT Bold" panose="020F0704030504030204" pitchFamily="34" charset="0"/>
                <a:cs typeface="Times New Roman" panose="02020603050405020304" pitchFamily="18" charset="0"/>
              </a:rPr>
              <a:t>JailFuzzer</a:t>
            </a:r>
            <a:endParaRPr lang="zh-CN" altLang="en-US" sz="2400" b="1" dirty="0">
              <a:effectLst>
                <a:outerShdw blurRad="63500" sx="102000" sy="102000" algn="ctr" rotWithShape="0">
                  <a:prstClr val="black">
                    <a:alpha val="40000"/>
                  </a:prstClr>
                </a:outerShdw>
              </a:effectLst>
              <a:latin typeface="Arial Rounded MT Bold" panose="020F0704030504030204" pitchFamily="34" charset="0"/>
              <a:cs typeface="Times New Roman" panose="02020603050405020304" pitchFamily="18" charset="0"/>
            </a:endParaRPr>
          </a:p>
        </p:txBody>
      </p:sp>
      <p:sp>
        <p:nvSpPr>
          <p:cNvPr id="33" name="灯片编号占位符 1">
            <a:extLst>
              <a:ext uri="{FF2B5EF4-FFF2-40B4-BE49-F238E27FC236}">
                <a16:creationId xmlns:a16="http://schemas.microsoft.com/office/drawing/2014/main" id="{B5C1DDAE-870E-034E-F654-4FCE507CB028}"/>
              </a:ext>
            </a:extLst>
          </p:cNvPr>
          <p:cNvSpPr>
            <a:spLocks noGrp="1"/>
          </p:cNvSpPr>
          <p:nvPr>
            <p:ph type="sldNum" sz="quarter" idx="12"/>
          </p:nvPr>
        </p:nvSpPr>
        <p:spPr>
          <a:xfrm>
            <a:off x="6961238" y="4706427"/>
            <a:ext cx="2057400" cy="273844"/>
          </a:xfrm>
        </p:spPr>
        <p:txBody>
          <a:bodyPr/>
          <a:lstStyle/>
          <a:p>
            <a:fld id="{79A2A7EB-52F2-483C-BC24-30B8D2FE1565}" type="slidenum">
              <a:rPr lang="zh-CN" altLang="en-US" sz="1500"/>
              <a:t>11</a:t>
            </a:fld>
            <a:endParaRPr lang="zh-CN" altLang="en-US" sz="1500" dirty="0"/>
          </a:p>
        </p:txBody>
      </p:sp>
      <p:sp>
        <p:nvSpPr>
          <p:cNvPr id="6" name="矩形 5">
            <a:extLst>
              <a:ext uri="{FF2B5EF4-FFF2-40B4-BE49-F238E27FC236}">
                <a16:creationId xmlns:a16="http://schemas.microsoft.com/office/drawing/2014/main" id="{274762FF-EB95-497E-BB7F-C20724C94C73}"/>
              </a:ext>
            </a:extLst>
          </p:cNvPr>
          <p:cNvSpPr/>
          <p:nvPr/>
        </p:nvSpPr>
        <p:spPr>
          <a:xfrm>
            <a:off x="263471" y="2531694"/>
            <a:ext cx="1098291" cy="737470"/>
          </a:xfrm>
          <a:prstGeom prst="rect">
            <a:avLst/>
          </a:prstGeom>
          <a:solidFill>
            <a:srgbClr val="EBE7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013">
              <a:latin typeface="Times New Roman" panose="02020603050405020304" pitchFamily="18" charset="0"/>
              <a:cs typeface="Times New Roman" panose="02020603050405020304" pitchFamily="18" charset="0"/>
            </a:endParaRPr>
          </a:p>
        </p:txBody>
      </p:sp>
      <p:sp>
        <p:nvSpPr>
          <p:cNvPr id="7" name="椭圆 6">
            <a:extLst>
              <a:ext uri="{FF2B5EF4-FFF2-40B4-BE49-F238E27FC236}">
                <a16:creationId xmlns:a16="http://schemas.microsoft.com/office/drawing/2014/main" id="{8813918D-9B69-8447-9182-F764F779001D}"/>
              </a:ext>
            </a:extLst>
          </p:cNvPr>
          <p:cNvSpPr/>
          <p:nvPr/>
        </p:nvSpPr>
        <p:spPr>
          <a:xfrm>
            <a:off x="3371342" y="1588934"/>
            <a:ext cx="106424" cy="96035"/>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525" b="1" dirty="0">
              <a:latin typeface="Times New Roman" panose="02020603050405020304" pitchFamily="18" charset="0"/>
              <a:cs typeface="Times New Roman" panose="02020603050405020304" pitchFamily="18" charset="0"/>
            </a:endParaRPr>
          </a:p>
        </p:txBody>
      </p:sp>
      <p:sp>
        <p:nvSpPr>
          <p:cNvPr id="8" name="矩形 7">
            <a:extLst>
              <a:ext uri="{FF2B5EF4-FFF2-40B4-BE49-F238E27FC236}">
                <a16:creationId xmlns:a16="http://schemas.microsoft.com/office/drawing/2014/main" id="{215003E4-7AE1-8885-14C7-FC09C69CEC52}"/>
              </a:ext>
            </a:extLst>
          </p:cNvPr>
          <p:cNvSpPr/>
          <p:nvPr/>
        </p:nvSpPr>
        <p:spPr>
          <a:xfrm>
            <a:off x="1568019" y="1397725"/>
            <a:ext cx="4323059" cy="2387621"/>
          </a:xfrm>
          <a:prstGeom prst="rect">
            <a:avLst/>
          </a:prstGeom>
          <a:noFill/>
          <a:ln>
            <a:solidFill>
              <a:schemeClr val="accent5">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BAC6754B-2F49-5901-943E-F660B295998F}"/>
              </a:ext>
            </a:extLst>
          </p:cNvPr>
          <p:cNvSpPr txBox="1"/>
          <p:nvPr/>
        </p:nvSpPr>
        <p:spPr>
          <a:xfrm>
            <a:off x="1638248" y="2326859"/>
            <a:ext cx="578390" cy="230832"/>
          </a:xfrm>
          <a:prstGeom prst="rect">
            <a:avLst/>
          </a:prstGeom>
          <a:noFill/>
        </p:spPr>
        <p:txBody>
          <a:bodyPr wrap="square" rtlCol="0">
            <a:spAutoFit/>
          </a:bodyPr>
          <a:lstStyle/>
          <a:p>
            <a:pPr algn="ctr"/>
            <a:r>
              <a:rPr kumimoji="1" lang="en-US" altLang="zh-CN" sz="900" b="1" dirty="0">
                <a:solidFill>
                  <a:srgbClr val="C00000"/>
                </a:solidFill>
                <a:latin typeface="Times New Roman" panose="02020603050405020304" pitchFamily="18" charset="0"/>
                <a:cs typeface="Times New Roman" panose="02020603050405020304" pitchFamily="18" charset="0"/>
              </a:rPr>
              <a:t>Step  </a:t>
            </a:r>
            <a:r>
              <a:rPr kumimoji="1" lang="zh-CN" altLang="en-US" sz="900" b="1" dirty="0">
                <a:latin typeface="Times New Roman" panose="02020603050405020304" pitchFamily="18" charset="0"/>
                <a:cs typeface="Times New Roman" panose="02020603050405020304" pitchFamily="18" charset="0"/>
              </a:rPr>
              <a:t>  </a:t>
            </a:r>
            <a:r>
              <a:rPr kumimoji="1" lang="en-US" altLang="zh-CN" sz="900" b="1" dirty="0">
                <a:latin typeface="Times New Roman" panose="02020603050405020304" pitchFamily="18" charset="0"/>
                <a:cs typeface="Times New Roman" panose="02020603050405020304" pitchFamily="18" charset="0"/>
              </a:rPr>
              <a:t> </a:t>
            </a:r>
            <a:r>
              <a:rPr kumimoji="1" lang="en-US" altLang="zh-CN" sz="900" b="1" dirty="0">
                <a:solidFill>
                  <a:srgbClr val="C00000"/>
                </a:solidFill>
                <a:latin typeface="Times New Roman" panose="02020603050405020304" pitchFamily="18" charset="0"/>
                <a:cs typeface="Times New Roman" panose="02020603050405020304" pitchFamily="18" charset="0"/>
              </a:rPr>
              <a:t>:</a:t>
            </a:r>
            <a:endParaRPr kumimoji="1" lang="zh-CN" altLang="en-US" sz="900" b="1" dirty="0">
              <a:latin typeface="Times New Roman" panose="02020603050405020304" pitchFamily="18" charset="0"/>
              <a:cs typeface="Times New Roman" panose="02020603050405020304" pitchFamily="18" charset="0"/>
            </a:endParaRPr>
          </a:p>
        </p:txBody>
      </p:sp>
      <p:sp>
        <p:nvSpPr>
          <p:cNvPr id="10" name="圆角矩形 9">
            <a:extLst>
              <a:ext uri="{FF2B5EF4-FFF2-40B4-BE49-F238E27FC236}">
                <a16:creationId xmlns:a16="http://schemas.microsoft.com/office/drawing/2014/main" id="{E929E936-1DA7-CD34-1196-C1079D223B55}"/>
              </a:ext>
            </a:extLst>
          </p:cNvPr>
          <p:cNvSpPr/>
          <p:nvPr/>
        </p:nvSpPr>
        <p:spPr>
          <a:xfrm>
            <a:off x="3337677" y="2422773"/>
            <a:ext cx="760831" cy="444802"/>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pic>
        <p:nvPicPr>
          <p:cNvPr id="11" name="图片 10">
            <a:extLst>
              <a:ext uri="{FF2B5EF4-FFF2-40B4-BE49-F238E27FC236}">
                <a16:creationId xmlns:a16="http://schemas.microsoft.com/office/drawing/2014/main" id="{869FCBCD-E392-A62C-BCD6-C7487EE7A56B}"/>
              </a:ext>
            </a:extLst>
          </p:cNvPr>
          <p:cNvPicPr>
            <a:picLocks noChangeAspect="1"/>
          </p:cNvPicPr>
          <p:nvPr/>
        </p:nvPicPr>
        <p:blipFill>
          <a:blip r:embed="rId3"/>
          <a:stretch>
            <a:fillRect/>
          </a:stretch>
        </p:blipFill>
        <p:spPr>
          <a:xfrm>
            <a:off x="3507735" y="2455855"/>
            <a:ext cx="420713" cy="383089"/>
          </a:xfrm>
          <a:prstGeom prst="rect">
            <a:avLst/>
          </a:prstGeom>
        </p:spPr>
      </p:pic>
      <p:sp>
        <p:nvSpPr>
          <p:cNvPr id="13" name="圆角矩形 12">
            <a:extLst>
              <a:ext uri="{FF2B5EF4-FFF2-40B4-BE49-F238E27FC236}">
                <a16:creationId xmlns:a16="http://schemas.microsoft.com/office/drawing/2014/main" id="{6896FAF5-5BD8-A86E-A8EF-4026C9C35081}"/>
              </a:ext>
            </a:extLst>
          </p:cNvPr>
          <p:cNvSpPr/>
          <p:nvPr/>
        </p:nvSpPr>
        <p:spPr>
          <a:xfrm>
            <a:off x="1702016" y="2600224"/>
            <a:ext cx="1197335" cy="243308"/>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013" dirty="0">
              <a:latin typeface="Times New Roman" panose="02020603050405020304" pitchFamily="18" charset="0"/>
              <a:cs typeface="Times New Roman" panose="02020603050405020304" pitchFamily="18" charset="0"/>
            </a:endParaRPr>
          </a:p>
        </p:txBody>
      </p:sp>
      <p:sp>
        <p:nvSpPr>
          <p:cNvPr id="14" name="文本框 13">
            <a:extLst>
              <a:ext uri="{FF2B5EF4-FFF2-40B4-BE49-F238E27FC236}">
                <a16:creationId xmlns:a16="http://schemas.microsoft.com/office/drawing/2014/main" id="{CC0D6DB9-D240-B0A9-173C-15E9F9BE89B7}"/>
              </a:ext>
            </a:extLst>
          </p:cNvPr>
          <p:cNvSpPr txBox="1"/>
          <p:nvPr/>
        </p:nvSpPr>
        <p:spPr>
          <a:xfrm>
            <a:off x="1689380" y="2618637"/>
            <a:ext cx="1197335" cy="230832"/>
          </a:xfrm>
          <a:prstGeom prst="rect">
            <a:avLst/>
          </a:prstGeom>
          <a:noFill/>
        </p:spPr>
        <p:txBody>
          <a:bodyPr wrap="square" rtlCol="0">
            <a:spAutoFit/>
          </a:bodyPr>
          <a:lstStyle/>
          <a:p>
            <a:pPr algn="ctr"/>
            <a:r>
              <a:rPr kumimoji="1" lang="en-US" altLang="zh-CN" sz="900" dirty="0">
                <a:latin typeface="Times New Roman" panose="02020603050405020304" pitchFamily="18" charset="0"/>
                <a:cs typeface="Times New Roman" panose="02020603050405020304" pitchFamily="18" charset="0"/>
              </a:rPr>
              <a:t>Check</a:t>
            </a:r>
            <a:endParaRPr kumimoji="1" lang="zh-CN" altLang="en-US" sz="900" dirty="0">
              <a:latin typeface="Times New Roman" panose="02020603050405020304" pitchFamily="18" charset="0"/>
              <a:cs typeface="Times New Roman" panose="02020603050405020304" pitchFamily="18" charset="0"/>
            </a:endParaRPr>
          </a:p>
        </p:txBody>
      </p:sp>
      <p:sp>
        <p:nvSpPr>
          <p:cNvPr id="15" name="文本框 14">
            <a:extLst>
              <a:ext uri="{FF2B5EF4-FFF2-40B4-BE49-F238E27FC236}">
                <a16:creationId xmlns:a16="http://schemas.microsoft.com/office/drawing/2014/main" id="{1B65644F-6A7F-D965-169D-896C6C15D5B7}"/>
              </a:ext>
            </a:extLst>
          </p:cNvPr>
          <p:cNvSpPr txBox="1"/>
          <p:nvPr/>
        </p:nvSpPr>
        <p:spPr>
          <a:xfrm>
            <a:off x="3471227" y="1521452"/>
            <a:ext cx="1020275" cy="230832"/>
          </a:xfrm>
          <a:prstGeom prst="rect">
            <a:avLst/>
          </a:prstGeom>
          <a:noFill/>
        </p:spPr>
        <p:txBody>
          <a:bodyPr wrap="square" rtlCol="0">
            <a:spAutoFit/>
          </a:bodyPr>
          <a:lstStyle/>
          <a:p>
            <a:pPr algn="ctr"/>
            <a:r>
              <a:rPr kumimoji="1" lang="en-US" altLang="zh-CN" sz="900" b="1" dirty="0" err="1">
                <a:latin typeface="Times New Roman" panose="02020603050405020304" pitchFamily="18" charset="0"/>
                <a:cs typeface="Times New Roman" panose="02020603050405020304" pitchFamily="18" charset="0"/>
              </a:rPr>
              <a:t>BypassMutation</a:t>
            </a:r>
            <a:endParaRPr kumimoji="1" lang="zh-CN" altLang="en-US" sz="900" b="1" dirty="0">
              <a:latin typeface="Times New Roman" panose="02020603050405020304" pitchFamily="18" charset="0"/>
              <a:cs typeface="Times New Roman" panose="02020603050405020304" pitchFamily="18" charset="0"/>
            </a:endParaRPr>
          </a:p>
        </p:txBody>
      </p:sp>
      <p:sp>
        <p:nvSpPr>
          <p:cNvPr id="16" name="圆角矩形 15">
            <a:extLst>
              <a:ext uri="{FF2B5EF4-FFF2-40B4-BE49-F238E27FC236}">
                <a16:creationId xmlns:a16="http://schemas.microsoft.com/office/drawing/2014/main" id="{9E92737F-8B4B-AEF2-A8AC-D9C3FEFF91A1}"/>
              </a:ext>
            </a:extLst>
          </p:cNvPr>
          <p:cNvSpPr/>
          <p:nvPr/>
        </p:nvSpPr>
        <p:spPr>
          <a:xfrm>
            <a:off x="3583571" y="1754618"/>
            <a:ext cx="711540" cy="233795"/>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013" dirty="0">
              <a:latin typeface="Times New Roman" panose="02020603050405020304" pitchFamily="18" charset="0"/>
              <a:cs typeface="Times New Roman" panose="02020603050405020304" pitchFamily="18" charset="0"/>
            </a:endParaRPr>
          </a:p>
        </p:txBody>
      </p:sp>
      <p:sp>
        <p:nvSpPr>
          <p:cNvPr id="17" name="文本框 16">
            <a:extLst>
              <a:ext uri="{FF2B5EF4-FFF2-40B4-BE49-F238E27FC236}">
                <a16:creationId xmlns:a16="http://schemas.microsoft.com/office/drawing/2014/main" id="{84DE8B97-7EB7-56D0-6281-F9466D396B57}"/>
              </a:ext>
            </a:extLst>
          </p:cNvPr>
          <p:cNvSpPr txBox="1"/>
          <p:nvPr/>
        </p:nvSpPr>
        <p:spPr>
          <a:xfrm>
            <a:off x="3653529" y="1756099"/>
            <a:ext cx="600188" cy="230832"/>
          </a:xfrm>
          <a:prstGeom prst="rect">
            <a:avLst/>
          </a:prstGeom>
          <a:noFill/>
        </p:spPr>
        <p:txBody>
          <a:bodyPr wrap="square" rtlCol="0">
            <a:spAutoFit/>
          </a:bodyPr>
          <a:lstStyle/>
          <a:p>
            <a:pPr algn="ctr"/>
            <a:r>
              <a:rPr kumimoji="1" lang="en-US" altLang="zh-CN" sz="900" dirty="0">
                <a:latin typeface="Times New Roman" panose="02020603050405020304" pitchFamily="18" charset="0"/>
                <a:cs typeface="Times New Roman" panose="02020603050405020304" pitchFamily="18" charset="0"/>
              </a:rPr>
              <a:t>Strategy</a:t>
            </a:r>
            <a:endParaRPr kumimoji="1" lang="zh-CN" altLang="en-US" sz="900" dirty="0">
              <a:latin typeface="Times New Roman" panose="02020603050405020304" pitchFamily="18" charset="0"/>
              <a:cs typeface="Times New Roman" panose="02020603050405020304" pitchFamily="18" charset="0"/>
            </a:endParaRPr>
          </a:p>
        </p:txBody>
      </p:sp>
      <p:sp>
        <p:nvSpPr>
          <p:cNvPr id="18" name="文本框 17">
            <a:extLst>
              <a:ext uri="{FF2B5EF4-FFF2-40B4-BE49-F238E27FC236}">
                <a16:creationId xmlns:a16="http://schemas.microsoft.com/office/drawing/2014/main" id="{57466BEC-4890-A1E1-2E57-536789CA35ED}"/>
              </a:ext>
            </a:extLst>
          </p:cNvPr>
          <p:cNvSpPr txBox="1"/>
          <p:nvPr/>
        </p:nvSpPr>
        <p:spPr>
          <a:xfrm>
            <a:off x="3340699" y="3073388"/>
            <a:ext cx="1078817" cy="230832"/>
          </a:xfrm>
          <a:prstGeom prst="rect">
            <a:avLst/>
          </a:prstGeom>
          <a:noFill/>
        </p:spPr>
        <p:txBody>
          <a:bodyPr wrap="square" rtlCol="0">
            <a:spAutoFit/>
          </a:bodyPr>
          <a:lstStyle/>
          <a:p>
            <a:pPr algn="ctr"/>
            <a:r>
              <a:rPr kumimoji="1" lang="en-US" altLang="zh-CN" sz="900" b="1" dirty="0" err="1">
                <a:latin typeface="Times New Roman" panose="02020603050405020304" pitchFamily="18" charset="0"/>
                <a:cs typeface="Times New Roman" panose="02020603050405020304" pitchFamily="18" charset="0"/>
              </a:rPr>
              <a:t>SemanticCheck</a:t>
            </a:r>
            <a:endParaRPr kumimoji="1" lang="zh-CN" altLang="en-US" sz="900" b="1" dirty="0">
              <a:latin typeface="Times New Roman" panose="02020603050405020304" pitchFamily="18" charset="0"/>
              <a:cs typeface="Times New Roman" panose="02020603050405020304" pitchFamily="18" charset="0"/>
            </a:endParaRPr>
          </a:p>
        </p:txBody>
      </p:sp>
      <p:sp>
        <p:nvSpPr>
          <p:cNvPr id="19" name="圆角矩形 18">
            <a:extLst>
              <a:ext uri="{FF2B5EF4-FFF2-40B4-BE49-F238E27FC236}">
                <a16:creationId xmlns:a16="http://schemas.microsoft.com/office/drawing/2014/main" id="{D8C05325-8E76-EE1D-940A-436F5B12947E}"/>
              </a:ext>
            </a:extLst>
          </p:cNvPr>
          <p:cNvSpPr/>
          <p:nvPr/>
        </p:nvSpPr>
        <p:spPr>
          <a:xfrm>
            <a:off x="4433263" y="2299171"/>
            <a:ext cx="1364926" cy="694981"/>
          </a:xfrm>
          <a:prstGeom prst="roundRect">
            <a:avLst>
              <a:gd name="adj" fmla="val 10312"/>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sp>
        <p:nvSpPr>
          <p:cNvPr id="20" name="圆角矩形 19">
            <a:extLst>
              <a:ext uri="{FF2B5EF4-FFF2-40B4-BE49-F238E27FC236}">
                <a16:creationId xmlns:a16="http://schemas.microsoft.com/office/drawing/2014/main" id="{EAF62ED5-F425-BCC9-2782-2503AB7B7B53}"/>
              </a:ext>
            </a:extLst>
          </p:cNvPr>
          <p:cNvSpPr/>
          <p:nvPr/>
        </p:nvSpPr>
        <p:spPr>
          <a:xfrm>
            <a:off x="4513698" y="2600254"/>
            <a:ext cx="567138" cy="238508"/>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013" dirty="0">
              <a:latin typeface="Times New Roman" panose="02020603050405020304" pitchFamily="18" charset="0"/>
              <a:cs typeface="Times New Roman" panose="02020603050405020304" pitchFamily="18" charset="0"/>
            </a:endParaRPr>
          </a:p>
        </p:txBody>
      </p:sp>
      <p:sp>
        <p:nvSpPr>
          <p:cNvPr id="21" name="文本框 20">
            <a:extLst>
              <a:ext uri="{FF2B5EF4-FFF2-40B4-BE49-F238E27FC236}">
                <a16:creationId xmlns:a16="http://schemas.microsoft.com/office/drawing/2014/main" id="{CE495B89-5706-F795-20BC-E94C0699B662}"/>
              </a:ext>
            </a:extLst>
          </p:cNvPr>
          <p:cNvSpPr txBox="1"/>
          <p:nvPr/>
        </p:nvSpPr>
        <p:spPr>
          <a:xfrm>
            <a:off x="4504801" y="2607895"/>
            <a:ext cx="567138" cy="230832"/>
          </a:xfrm>
          <a:prstGeom prst="rect">
            <a:avLst/>
          </a:prstGeom>
          <a:noFill/>
        </p:spPr>
        <p:txBody>
          <a:bodyPr wrap="square" rtlCol="0">
            <a:spAutoFit/>
          </a:bodyPr>
          <a:lstStyle/>
          <a:p>
            <a:pPr algn="ctr"/>
            <a:r>
              <a:rPr kumimoji="1" lang="en-US" altLang="zh-CN" sz="900" dirty="0">
                <a:latin typeface="Times New Roman" panose="02020603050405020304" pitchFamily="18" charset="0"/>
                <a:cs typeface="Times New Roman" panose="02020603050405020304" pitchFamily="18" charset="0"/>
              </a:rPr>
              <a:t>Guide</a:t>
            </a:r>
            <a:endParaRPr kumimoji="1" lang="zh-CN" altLang="en-US" sz="900" dirty="0">
              <a:latin typeface="Times New Roman" panose="02020603050405020304" pitchFamily="18" charset="0"/>
              <a:cs typeface="Times New Roman" panose="02020603050405020304" pitchFamily="18" charset="0"/>
            </a:endParaRPr>
          </a:p>
        </p:txBody>
      </p:sp>
      <p:sp>
        <p:nvSpPr>
          <p:cNvPr id="22" name="圆角矩形 21">
            <a:extLst>
              <a:ext uri="{FF2B5EF4-FFF2-40B4-BE49-F238E27FC236}">
                <a16:creationId xmlns:a16="http://schemas.microsoft.com/office/drawing/2014/main" id="{2D4253C8-E052-7B6A-7458-1E4605D36076}"/>
              </a:ext>
            </a:extLst>
          </p:cNvPr>
          <p:cNvSpPr/>
          <p:nvPr/>
        </p:nvSpPr>
        <p:spPr>
          <a:xfrm>
            <a:off x="5112572" y="2599733"/>
            <a:ext cx="603569" cy="234312"/>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013" dirty="0">
              <a:latin typeface="Times New Roman" panose="02020603050405020304" pitchFamily="18" charset="0"/>
              <a:cs typeface="Times New Roman" panose="02020603050405020304" pitchFamily="18" charset="0"/>
            </a:endParaRPr>
          </a:p>
        </p:txBody>
      </p:sp>
      <p:cxnSp>
        <p:nvCxnSpPr>
          <p:cNvPr id="23" name="肘形连接符 22">
            <a:extLst>
              <a:ext uri="{FF2B5EF4-FFF2-40B4-BE49-F238E27FC236}">
                <a16:creationId xmlns:a16="http://schemas.microsoft.com/office/drawing/2014/main" id="{E4122966-8474-EE2B-AAE7-8C3DC909328E}"/>
              </a:ext>
            </a:extLst>
          </p:cNvPr>
          <p:cNvCxnSpPr>
            <a:cxnSpLocks/>
            <a:stCxn id="178" idx="2"/>
            <a:endCxn id="179" idx="1"/>
          </p:cNvCxnSpPr>
          <p:nvPr/>
        </p:nvCxnSpPr>
        <p:spPr>
          <a:xfrm rot="16200000" flipH="1">
            <a:off x="2462348" y="2807834"/>
            <a:ext cx="397914" cy="758095"/>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肘形连接符 23">
            <a:extLst>
              <a:ext uri="{FF2B5EF4-FFF2-40B4-BE49-F238E27FC236}">
                <a16:creationId xmlns:a16="http://schemas.microsoft.com/office/drawing/2014/main" id="{CC90663A-BA1A-324B-12A1-0DA0F3BFA79E}"/>
              </a:ext>
            </a:extLst>
          </p:cNvPr>
          <p:cNvCxnSpPr>
            <a:cxnSpLocks/>
            <a:stCxn id="178" idx="0"/>
            <a:endCxn id="177" idx="1"/>
          </p:cNvCxnSpPr>
          <p:nvPr/>
        </p:nvCxnSpPr>
        <p:spPr>
          <a:xfrm rot="5400000" flipH="1" flipV="1">
            <a:off x="2465738" y="1713949"/>
            <a:ext cx="395517" cy="762475"/>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id="{D795936C-E1BD-5B19-CA0C-48B060262B22}"/>
              </a:ext>
            </a:extLst>
          </p:cNvPr>
          <p:cNvSpPr txBox="1"/>
          <p:nvPr/>
        </p:nvSpPr>
        <p:spPr>
          <a:xfrm>
            <a:off x="2341854" y="1719473"/>
            <a:ext cx="655594" cy="207749"/>
          </a:xfrm>
          <a:prstGeom prst="rect">
            <a:avLst/>
          </a:prstGeom>
          <a:noFill/>
        </p:spPr>
        <p:txBody>
          <a:bodyPr wrap="square" rtlCol="0">
            <a:spAutoFit/>
          </a:bodyPr>
          <a:lstStyle/>
          <a:p>
            <a:r>
              <a:rPr kumimoji="1" lang="en-US" altLang="zh-CN" sz="750" b="1" dirty="0">
                <a:latin typeface="Times New Roman" panose="02020603050405020304" pitchFamily="18" charset="0"/>
                <a:cs typeface="Times New Roman" panose="02020603050405020304" pitchFamily="18" charset="0"/>
              </a:rPr>
              <a:t>Not Pass</a:t>
            </a:r>
            <a:endParaRPr kumimoji="1" lang="zh-CN" altLang="en-US" sz="750" b="1" dirty="0">
              <a:latin typeface="Times New Roman" panose="02020603050405020304" pitchFamily="18" charset="0"/>
              <a:cs typeface="Times New Roman" panose="02020603050405020304" pitchFamily="18" charset="0"/>
            </a:endParaRPr>
          </a:p>
        </p:txBody>
      </p:sp>
      <p:sp>
        <p:nvSpPr>
          <p:cNvPr id="26" name="文本框 25">
            <a:extLst>
              <a:ext uri="{FF2B5EF4-FFF2-40B4-BE49-F238E27FC236}">
                <a16:creationId xmlns:a16="http://schemas.microsoft.com/office/drawing/2014/main" id="{6B159A0A-F842-7B56-1293-8EC1851E3161}"/>
              </a:ext>
            </a:extLst>
          </p:cNvPr>
          <p:cNvSpPr txBox="1"/>
          <p:nvPr/>
        </p:nvSpPr>
        <p:spPr>
          <a:xfrm>
            <a:off x="2369249" y="3352204"/>
            <a:ext cx="636773" cy="207749"/>
          </a:xfrm>
          <a:prstGeom prst="rect">
            <a:avLst/>
          </a:prstGeom>
          <a:noFill/>
        </p:spPr>
        <p:txBody>
          <a:bodyPr wrap="square" rtlCol="0">
            <a:spAutoFit/>
          </a:bodyPr>
          <a:lstStyle/>
          <a:p>
            <a:r>
              <a:rPr kumimoji="1" lang="en-US" altLang="zh-CN" sz="750" b="1" dirty="0">
                <a:latin typeface="Times New Roman" panose="02020603050405020304" pitchFamily="18" charset="0"/>
                <a:cs typeface="Times New Roman" panose="02020603050405020304" pitchFamily="18" charset="0"/>
              </a:rPr>
              <a:t>Bypass</a:t>
            </a:r>
            <a:endParaRPr kumimoji="1" lang="zh-CN" altLang="en-US" sz="75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2EEC0D0A-3C82-5FDE-782C-0A90010BADF5}"/>
                  </a:ext>
                </a:extLst>
              </p:cNvPr>
              <p:cNvSpPr txBox="1"/>
              <p:nvPr/>
            </p:nvSpPr>
            <p:spPr>
              <a:xfrm>
                <a:off x="5014466" y="3409810"/>
                <a:ext cx="892457" cy="11541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750" b="1" i="1">
                          <a:latin typeface="Cambria Math" panose="02040503050406030204" pitchFamily="18" charset="0"/>
                        </a:rPr>
                        <m:t>𝑪𝑳𝑰𝑷𝑺𝒄𝒐𝒓𝒆</m:t>
                      </m:r>
                      <m:r>
                        <a:rPr kumimoji="1" lang="en-US" altLang="zh-CN" sz="750" b="1" i="1">
                          <a:latin typeface="Cambria Math" panose="02040503050406030204" pitchFamily="18" charset="0"/>
                          <a:ea typeface="Cambria Math" panose="02040503050406030204" pitchFamily="18" charset="0"/>
                        </a:rPr>
                        <m:t>≥</m:t>
                      </m:r>
                      <m:r>
                        <a:rPr kumimoji="1" lang="en-US" altLang="zh-CN" sz="750" b="1" i="1">
                          <a:latin typeface="Cambria Math" panose="02040503050406030204" pitchFamily="18" charset="0"/>
                          <a:ea typeface="Cambria Math" panose="02040503050406030204" pitchFamily="18" charset="0"/>
                        </a:rPr>
                        <m:t>𝜹</m:t>
                      </m:r>
                    </m:oMath>
                  </m:oMathPara>
                </a14:m>
                <a:endParaRPr kumimoji="1" lang="zh-CN" altLang="en-US" sz="750" b="1" dirty="0">
                  <a:latin typeface="Times New Roman" panose="02020603050405020304" pitchFamily="18" charset="0"/>
                  <a:cs typeface="Times New Roman" panose="02020603050405020304" pitchFamily="18" charset="0"/>
                </a:endParaRPr>
              </a:p>
            </p:txBody>
          </p:sp>
        </mc:Choice>
        <mc:Fallback xmlns="">
          <p:sp>
            <p:nvSpPr>
              <p:cNvPr id="27" name="文本框 26">
                <a:extLst>
                  <a:ext uri="{FF2B5EF4-FFF2-40B4-BE49-F238E27FC236}">
                    <a16:creationId xmlns:a16="http://schemas.microsoft.com/office/drawing/2014/main" id="{2EEC0D0A-3C82-5FDE-782C-0A90010BADF5}"/>
                  </a:ext>
                </a:extLst>
              </p:cNvPr>
              <p:cNvSpPr txBox="1">
                <a:spLocks noRot="1" noChangeAspect="1" noMove="1" noResize="1" noEditPoints="1" noAdjustHandles="1" noChangeArrowheads="1" noChangeShapeType="1" noTextEdit="1"/>
              </p:cNvSpPr>
              <p:nvPr/>
            </p:nvSpPr>
            <p:spPr>
              <a:xfrm>
                <a:off x="5014466" y="3409810"/>
                <a:ext cx="892457" cy="115416"/>
              </a:xfrm>
              <a:prstGeom prst="rect">
                <a:avLst/>
              </a:prstGeom>
              <a:blipFill>
                <a:blip r:embed="rId4"/>
                <a:stretch>
                  <a:fillRect b="-10000"/>
                </a:stretch>
              </a:blipFill>
            </p:spPr>
            <p:txBody>
              <a:bodyPr/>
              <a:lstStyle/>
              <a:p>
                <a:r>
                  <a:rPr lang="zh-CN" altLang="en-US">
                    <a:noFill/>
                  </a:rPr>
                  <a:t> </a:t>
                </a:r>
              </a:p>
            </p:txBody>
          </p:sp>
        </mc:Fallback>
      </mc:AlternateContent>
      <p:sp>
        <p:nvSpPr>
          <p:cNvPr id="28" name="圆角矩形 27">
            <a:extLst>
              <a:ext uri="{FF2B5EF4-FFF2-40B4-BE49-F238E27FC236}">
                <a16:creationId xmlns:a16="http://schemas.microsoft.com/office/drawing/2014/main" id="{F341DBE9-0D6D-6D85-BED2-91B56C4976CD}"/>
              </a:ext>
            </a:extLst>
          </p:cNvPr>
          <p:cNvSpPr/>
          <p:nvPr/>
        </p:nvSpPr>
        <p:spPr>
          <a:xfrm>
            <a:off x="6041289" y="3199809"/>
            <a:ext cx="485094" cy="354018"/>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sp>
        <p:nvSpPr>
          <p:cNvPr id="32" name="文本框 31">
            <a:extLst>
              <a:ext uri="{FF2B5EF4-FFF2-40B4-BE49-F238E27FC236}">
                <a16:creationId xmlns:a16="http://schemas.microsoft.com/office/drawing/2014/main" id="{9D6E4ED4-0A92-1A4A-22FB-B8466628BF63}"/>
              </a:ext>
            </a:extLst>
          </p:cNvPr>
          <p:cNvSpPr txBox="1"/>
          <p:nvPr/>
        </p:nvSpPr>
        <p:spPr>
          <a:xfrm>
            <a:off x="6021926" y="3213423"/>
            <a:ext cx="519883" cy="346249"/>
          </a:xfrm>
          <a:prstGeom prst="rect">
            <a:avLst/>
          </a:prstGeom>
          <a:noFill/>
        </p:spPr>
        <p:txBody>
          <a:bodyPr wrap="square" rtlCol="0">
            <a:spAutoFit/>
          </a:bodyPr>
          <a:lstStyle/>
          <a:p>
            <a:pPr algn="ctr"/>
            <a:r>
              <a:rPr kumimoji="1" lang="en-US" altLang="zh-CN" sz="825" b="1" dirty="0">
                <a:latin typeface="Times New Roman" panose="02020603050405020304" pitchFamily="18" charset="0"/>
                <a:cs typeface="Times New Roman" panose="02020603050405020304" pitchFamily="18" charset="0"/>
              </a:rPr>
              <a:t>TERMINATE</a:t>
            </a:r>
            <a:endParaRPr kumimoji="1" lang="zh-CN" altLang="en-US" sz="750" b="1" dirty="0">
              <a:latin typeface="Times New Roman" panose="02020603050405020304" pitchFamily="18" charset="0"/>
              <a:cs typeface="Times New Roman" panose="02020603050405020304" pitchFamily="18" charset="0"/>
            </a:endParaRPr>
          </a:p>
        </p:txBody>
      </p:sp>
      <p:sp>
        <p:nvSpPr>
          <p:cNvPr id="38" name="文本框 37">
            <a:extLst>
              <a:ext uri="{FF2B5EF4-FFF2-40B4-BE49-F238E27FC236}">
                <a16:creationId xmlns:a16="http://schemas.microsoft.com/office/drawing/2014/main" id="{1572FC7C-EFDB-9C27-DFE4-4D33EDB93F1A}"/>
              </a:ext>
            </a:extLst>
          </p:cNvPr>
          <p:cNvSpPr txBox="1"/>
          <p:nvPr/>
        </p:nvSpPr>
        <p:spPr>
          <a:xfrm>
            <a:off x="4566486" y="1703238"/>
            <a:ext cx="1211339" cy="219291"/>
          </a:xfrm>
          <a:prstGeom prst="rect">
            <a:avLst/>
          </a:prstGeom>
          <a:noFill/>
        </p:spPr>
        <p:txBody>
          <a:bodyPr wrap="square" rtlCol="0">
            <a:spAutoFit/>
          </a:bodyPr>
          <a:lstStyle/>
          <a:p>
            <a:pPr algn="ctr"/>
            <a:r>
              <a:rPr kumimoji="1" lang="en-US" altLang="zh-CN" sz="825" b="1" dirty="0">
                <a:latin typeface="Times New Roman" panose="02020603050405020304" pitchFamily="18" charset="0"/>
                <a:cs typeface="Times New Roman" panose="02020603050405020304" pitchFamily="18" charset="0"/>
              </a:rPr>
              <a:t>Candidate</a:t>
            </a:r>
            <a:r>
              <a:rPr kumimoji="1" lang="zh-CN" altLang="en-US" sz="825" b="1" dirty="0">
                <a:latin typeface="Times New Roman" panose="02020603050405020304" pitchFamily="18" charset="0"/>
                <a:cs typeface="Times New Roman" panose="02020603050405020304" pitchFamily="18" charset="0"/>
              </a:rPr>
              <a:t> </a:t>
            </a:r>
            <a:r>
              <a:rPr kumimoji="1" lang="en-US" altLang="zh-CN" sz="825" b="1" dirty="0">
                <a:latin typeface="Times New Roman" panose="02020603050405020304" pitchFamily="18" charset="0"/>
                <a:cs typeface="Times New Roman" panose="02020603050405020304" pitchFamily="18" charset="0"/>
              </a:rPr>
              <a:t>Prompts</a:t>
            </a:r>
            <a:endParaRPr kumimoji="1" lang="zh-CN" altLang="en-US" sz="825" b="1" dirty="0">
              <a:latin typeface="Times New Roman" panose="02020603050405020304" pitchFamily="18" charset="0"/>
              <a:cs typeface="Times New Roman" panose="02020603050405020304" pitchFamily="18" charset="0"/>
            </a:endParaRPr>
          </a:p>
        </p:txBody>
      </p:sp>
      <p:cxnSp>
        <p:nvCxnSpPr>
          <p:cNvPr id="39" name="直线箭头连接符 38">
            <a:extLst>
              <a:ext uri="{FF2B5EF4-FFF2-40B4-BE49-F238E27FC236}">
                <a16:creationId xmlns:a16="http://schemas.microsoft.com/office/drawing/2014/main" id="{9C649677-F425-C377-0A72-A1DA3B901F6D}"/>
              </a:ext>
            </a:extLst>
          </p:cNvPr>
          <p:cNvCxnSpPr>
            <a:cxnSpLocks/>
            <a:endCxn id="32" idx="1"/>
          </p:cNvCxnSpPr>
          <p:nvPr/>
        </p:nvCxnSpPr>
        <p:spPr>
          <a:xfrm flipV="1">
            <a:off x="4356627" y="3386548"/>
            <a:ext cx="1665299" cy="242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4327E4AC-2F3A-B9DA-1994-DF9D6EA1B0DA}"/>
                  </a:ext>
                </a:extLst>
              </p:cNvPr>
              <p:cNvSpPr txBox="1"/>
              <p:nvPr/>
            </p:nvSpPr>
            <p:spPr>
              <a:xfrm>
                <a:off x="5008916" y="3098006"/>
                <a:ext cx="892457" cy="11541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750" b="1" i="1">
                          <a:latin typeface="Cambria Math" panose="02040503050406030204" pitchFamily="18" charset="0"/>
                        </a:rPr>
                        <m:t>𝑪𝑳𝑰𝑷𝑺𝒄𝒐𝒓𝒆</m:t>
                      </m:r>
                      <m:r>
                        <a:rPr kumimoji="1" lang="en-US" altLang="zh-CN" sz="750" b="1" i="1">
                          <a:latin typeface="Cambria Math" panose="02040503050406030204" pitchFamily="18" charset="0"/>
                          <a:ea typeface="Cambria Math" panose="02040503050406030204" pitchFamily="18" charset="0"/>
                        </a:rPr>
                        <m:t>&lt;</m:t>
                      </m:r>
                      <m:r>
                        <a:rPr kumimoji="1" lang="en-US" altLang="zh-CN" sz="750" b="1" i="1">
                          <a:latin typeface="Cambria Math" panose="02040503050406030204" pitchFamily="18" charset="0"/>
                          <a:ea typeface="Cambria Math" panose="02040503050406030204" pitchFamily="18" charset="0"/>
                        </a:rPr>
                        <m:t>𝜹</m:t>
                      </m:r>
                    </m:oMath>
                  </m:oMathPara>
                </a14:m>
                <a:endParaRPr kumimoji="1" lang="zh-CN" altLang="en-US" sz="750" b="1" dirty="0">
                  <a:latin typeface="Times New Roman" panose="02020603050405020304" pitchFamily="18" charset="0"/>
                  <a:cs typeface="Times New Roman" panose="02020603050405020304" pitchFamily="18" charset="0"/>
                </a:endParaRPr>
              </a:p>
            </p:txBody>
          </p:sp>
        </mc:Choice>
        <mc:Fallback xmlns="">
          <p:sp>
            <p:nvSpPr>
              <p:cNvPr id="45" name="文本框 44">
                <a:extLst>
                  <a:ext uri="{FF2B5EF4-FFF2-40B4-BE49-F238E27FC236}">
                    <a16:creationId xmlns:a16="http://schemas.microsoft.com/office/drawing/2014/main" id="{4327E4AC-2F3A-B9DA-1994-DF9D6EA1B0DA}"/>
                  </a:ext>
                </a:extLst>
              </p:cNvPr>
              <p:cNvSpPr txBox="1">
                <a:spLocks noRot="1" noChangeAspect="1" noMove="1" noResize="1" noEditPoints="1" noAdjustHandles="1" noChangeArrowheads="1" noChangeShapeType="1" noTextEdit="1"/>
              </p:cNvSpPr>
              <p:nvPr/>
            </p:nvSpPr>
            <p:spPr>
              <a:xfrm>
                <a:off x="5008916" y="3098006"/>
                <a:ext cx="892457" cy="115416"/>
              </a:xfrm>
              <a:prstGeom prst="rect">
                <a:avLst/>
              </a:prstGeom>
              <a:blipFill>
                <a:blip r:embed="rId5"/>
                <a:stretch>
                  <a:fillRect b="-10000"/>
                </a:stretch>
              </a:blipFill>
            </p:spPr>
            <p:txBody>
              <a:bodyPr/>
              <a:lstStyle/>
              <a:p>
                <a:r>
                  <a:rPr lang="zh-CN" altLang="en-US">
                    <a:noFill/>
                  </a:rPr>
                  <a:t> </a:t>
                </a:r>
              </a:p>
            </p:txBody>
          </p:sp>
        </mc:Fallback>
      </mc:AlternateContent>
      <p:cxnSp>
        <p:nvCxnSpPr>
          <p:cNvPr id="46" name="直线箭头连接符 45">
            <a:extLst>
              <a:ext uri="{FF2B5EF4-FFF2-40B4-BE49-F238E27FC236}">
                <a16:creationId xmlns:a16="http://schemas.microsoft.com/office/drawing/2014/main" id="{5C315108-448D-0E4A-B2EE-6387AB21351F}"/>
              </a:ext>
            </a:extLst>
          </p:cNvPr>
          <p:cNvCxnSpPr>
            <a:cxnSpLocks/>
            <a:stCxn id="177" idx="3"/>
          </p:cNvCxnSpPr>
          <p:nvPr/>
        </p:nvCxnSpPr>
        <p:spPr>
          <a:xfrm>
            <a:off x="4433263" y="1897427"/>
            <a:ext cx="2232450" cy="1021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文本框 75">
            <a:extLst>
              <a:ext uri="{FF2B5EF4-FFF2-40B4-BE49-F238E27FC236}">
                <a16:creationId xmlns:a16="http://schemas.microsoft.com/office/drawing/2014/main" id="{0F90C640-0158-05E0-3C97-DF9DF8184FFE}"/>
              </a:ext>
            </a:extLst>
          </p:cNvPr>
          <p:cNvSpPr txBox="1"/>
          <p:nvPr/>
        </p:nvSpPr>
        <p:spPr>
          <a:xfrm>
            <a:off x="2848099" y="1146767"/>
            <a:ext cx="1585164" cy="276999"/>
          </a:xfrm>
          <a:prstGeom prst="rect">
            <a:avLst/>
          </a:prstGeom>
          <a:noFill/>
        </p:spPr>
        <p:txBody>
          <a:bodyPr wrap="square" rtlCol="0">
            <a:spAutoFit/>
          </a:bodyPr>
          <a:lstStyle/>
          <a:p>
            <a:pPr algn="ctr"/>
            <a:r>
              <a:rPr lang="en-US" altLang="zh-CN" sz="1200" b="1" dirty="0">
                <a:solidFill>
                  <a:srgbClr val="1F2328"/>
                </a:solidFill>
                <a:latin typeface="Times New Roman" panose="02020603050405020304" pitchFamily="18" charset="0"/>
                <a:cs typeface="Times New Roman" panose="02020603050405020304" pitchFamily="18" charset="0"/>
              </a:rPr>
              <a:t>Mutation</a:t>
            </a:r>
            <a:r>
              <a:rPr lang="zh-CN" altLang="en-US" sz="1200" b="1" dirty="0">
                <a:solidFill>
                  <a:srgbClr val="1F2328"/>
                </a:solidFill>
                <a:latin typeface="Times New Roman" panose="02020603050405020304" pitchFamily="18" charset="0"/>
                <a:cs typeface="Times New Roman" panose="02020603050405020304" pitchFamily="18" charset="0"/>
              </a:rPr>
              <a:t> </a:t>
            </a:r>
            <a:r>
              <a:rPr lang="en-US" altLang="zh-CN" sz="1200" b="1" dirty="0">
                <a:solidFill>
                  <a:srgbClr val="1F2328"/>
                </a:solidFill>
                <a:latin typeface="Times New Roman" panose="02020603050405020304" pitchFamily="18" charset="0"/>
                <a:cs typeface="Times New Roman" panose="02020603050405020304" pitchFamily="18" charset="0"/>
              </a:rPr>
              <a:t>Agent</a:t>
            </a:r>
            <a:endParaRPr lang="zh-CN" altLang="en-US" sz="1200" b="1" dirty="0">
              <a:solidFill>
                <a:srgbClr val="1F2328"/>
              </a:solidFill>
              <a:latin typeface="Times New Roman" panose="02020603050405020304" pitchFamily="18" charset="0"/>
              <a:cs typeface="Times New Roman" panose="02020603050405020304" pitchFamily="18" charset="0"/>
            </a:endParaRPr>
          </a:p>
        </p:txBody>
      </p:sp>
      <p:sp>
        <p:nvSpPr>
          <p:cNvPr id="77" name="文本框 76">
            <a:extLst>
              <a:ext uri="{FF2B5EF4-FFF2-40B4-BE49-F238E27FC236}">
                <a16:creationId xmlns:a16="http://schemas.microsoft.com/office/drawing/2014/main" id="{A944955F-DD67-9513-BF47-A7FF6B21E5BF}"/>
              </a:ext>
            </a:extLst>
          </p:cNvPr>
          <p:cNvSpPr txBox="1"/>
          <p:nvPr/>
        </p:nvSpPr>
        <p:spPr>
          <a:xfrm>
            <a:off x="5852451" y="4141604"/>
            <a:ext cx="896070" cy="230832"/>
          </a:xfrm>
          <a:prstGeom prst="rect">
            <a:avLst/>
          </a:prstGeom>
          <a:noFill/>
        </p:spPr>
        <p:txBody>
          <a:bodyPr wrap="square" rtlCol="0">
            <a:spAutoFit/>
          </a:bodyPr>
          <a:lstStyle/>
          <a:p>
            <a:pPr algn="ctr"/>
            <a:r>
              <a:rPr lang="en-US" altLang="zh-CN" sz="900" dirty="0">
                <a:solidFill>
                  <a:srgbClr val="1F2328"/>
                </a:solidFill>
                <a:latin typeface="Times New Roman" panose="02020603050405020304" pitchFamily="18" charset="0"/>
                <a:cs typeface="Times New Roman" panose="02020603050405020304" pitchFamily="18" charset="0"/>
              </a:rPr>
              <a:t>Tools</a:t>
            </a:r>
            <a:endParaRPr lang="zh-CN" altLang="en-US" sz="900" dirty="0">
              <a:solidFill>
                <a:srgbClr val="1F2328"/>
              </a:solidFill>
              <a:latin typeface="Times New Roman" panose="02020603050405020304" pitchFamily="18" charset="0"/>
              <a:cs typeface="Times New Roman" panose="02020603050405020304" pitchFamily="18" charset="0"/>
            </a:endParaRPr>
          </a:p>
        </p:txBody>
      </p:sp>
      <p:sp>
        <p:nvSpPr>
          <p:cNvPr id="79" name="圆角矩形 78">
            <a:extLst>
              <a:ext uri="{FF2B5EF4-FFF2-40B4-BE49-F238E27FC236}">
                <a16:creationId xmlns:a16="http://schemas.microsoft.com/office/drawing/2014/main" id="{F1D9576F-D20C-D046-2D5D-164693E32582}"/>
              </a:ext>
            </a:extLst>
          </p:cNvPr>
          <p:cNvSpPr/>
          <p:nvPr/>
        </p:nvSpPr>
        <p:spPr>
          <a:xfrm>
            <a:off x="258857" y="2055644"/>
            <a:ext cx="1098291" cy="28345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900" dirty="0">
                <a:solidFill>
                  <a:srgbClr val="1F2328"/>
                </a:solidFill>
                <a:latin typeface="Times New Roman" panose="02020603050405020304" pitchFamily="18" charset="0"/>
                <a:cs typeface="Times New Roman" panose="02020603050405020304" pitchFamily="18" charset="0"/>
              </a:rPr>
              <a:t>Target</a:t>
            </a:r>
            <a:r>
              <a:rPr lang="zh-CN" altLang="en-US" sz="900" dirty="0">
                <a:solidFill>
                  <a:srgbClr val="1F2328"/>
                </a:solidFill>
                <a:latin typeface="Times New Roman" panose="02020603050405020304" pitchFamily="18" charset="0"/>
                <a:cs typeface="Times New Roman" panose="02020603050405020304" pitchFamily="18" charset="0"/>
              </a:rPr>
              <a:t> </a:t>
            </a:r>
            <a:r>
              <a:rPr lang="en-US" altLang="zh-CN" sz="900" dirty="0">
                <a:solidFill>
                  <a:srgbClr val="1F2328"/>
                </a:solidFill>
                <a:latin typeface="Times New Roman" panose="02020603050405020304" pitchFamily="18" charset="0"/>
                <a:cs typeface="Times New Roman" panose="02020603050405020304" pitchFamily="18" charset="0"/>
              </a:rPr>
              <a:t>Sensitive</a:t>
            </a:r>
            <a:r>
              <a:rPr lang="zh-CN" altLang="en-US" sz="900" dirty="0">
                <a:solidFill>
                  <a:srgbClr val="1F2328"/>
                </a:solidFill>
                <a:latin typeface="Times New Roman" panose="02020603050405020304" pitchFamily="18" charset="0"/>
                <a:cs typeface="Times New Roman" panose="02020603050405020304" pitchFamily="18" charset="0"/>
              </a:rPr>
              <a:t> </a:t>
            </a:r>
            <a:r>
              <a:rPr lang="en-US" altLang="zh-CN" sz="900" dirty="0">
                <a:solidFill>
                  <a:srgbClr val="1F2328"/>
                </a:solidFill>
                <a:latin typeface="Times New Roman" panose="02020603050405020304" pitchFamily="18" charset="0"/>
                <a:cs typeface="Times New Roman" panose="02020603050405020304" pitchFamily="18" charset="0"/>
              </a:rPr>
              <a:t>Prompt</a:t>
            </a:r>
            <a:endParaRPr lang="zh-CN" altLang="en-US" sz="900" dirty="0">
              <a:solidFill>
                <a:srgbClr val="1F2328"/>
              </a:solidFill>
              <a:latin typeface="Times New Roman" panose="02020603050405020304" pitchFamily="18" charset="0"/>
              <a:cs typeface="Times New Roman" panose="02020603050405020304" pitchFamily="18" charset="0"/>
            </a:endParaRPr>
          </a:p>
        </p:txBody>
      </p:sp>
      <p:pic>
        <p:nvPicPr>
          <p:cNvPr id="80" name="图片 79">
            <a:extLst>
              <a:ext uri="{FF2B5EF4-FFF2-40B4-BE49-F238E27FC236}">
                <a16:creationId xmlns:a16="http://schemas.microsoft.com/office/drawing/2014/main" id="{69BA559E-CC9D-A009-8E2A-C9BC27F30053}"/>
              </a:ext>
            </a:extLst>
          </p:cNvPr>
          <p:cNvPicPr>
            <a:picLocks noChangeAspect="1"/>
          </p:cNvPicPr>
          <p:nvPr/>
        </p:nvPicPr>
        <p:blipFill>
          <a:blip r:embed="rId6"/>
          <a:stretch>
            <a:fillRect/>
          </a:stretch>
        </p:blipFill>
        <p:spPr>
          <a:xfrm>
            <a:off x="240509" y="3055957"/>
            <a:ext cx="219109" cy="199514"/>
          </a:xfrm>
          <a:prstGeom prst="rect">
            <a:avLst/>
          </a:prstGeom>
        </p:spPr>
      </p:pic>
      <p:pic>
        <p:nvPicPr>
          <p:cNvPr id="81" name="图片 80">
            <a:extLst>
              <a:ext uri="{FF2B5EF4-FFF2-40B4-BE49-F238E27FC236}">
                <a16:creationId xmlns:a16="http://schemas.microsoft.com/office/drawing/2014/main" id="{BBFC9603-0E08-058D-6308-6E297D3CB1AD}"/>
              </a:ext>
            </a:extLst>
          </p:cNvPr>
          <p:cNvPicPr>
            <a:picLocks noChangeAspect="1"/>
          </p:cNvPicPr>
          <p:nvPr/>
        </p:nvPicPr>
        <p:blipFill>
          <a:blip r:embed="rId6"/>
          <a:stretch>
            <a:fillRect/>
          </a:stretch>
        </p:blipFill>
        <p:spPr>
          <a:xfrm>
            <a:off x="1164425" y="3069248"/>
            <a:ext cx="210276" cy="191471"/>
          </a:xfrm>
          <a:prstGeom prst="rect">
            <a:avLst/>
          </a:prstGeom>
        </p:spPr>
      </p:pic>
      <p:cxnSp>
        <p:nvCxnSpPr>
          <p:cNvPr id="82" name="直线箭头连接符 81">
            <a:extLst>
              <a:ext uri="{FF2B5EF4-FFF2-40B4-BE49-F238E27FC236}">
                <a16:creationId xmlns:a16="http://schemas.microsoft.com/office/drawing/2014/main" id="{6B01A423-5F55-C05F-0360-EB39CF00B762}"/>
              </a:ext>
            </a:extLst>
          </p:cNvPr>
          <p:cNvCxnSpPr>
            <a:cxnSpLocks/>
            <a:stCxn id="6" idx="3"/>
          </p:cNvCxnSpPr>
          <p:nvPr/>
        </p:nvCxnSpPr>
        <p:spPr>
          <a:xfrm>
            <a:off x="1361761" y="2900429"/>
            <a:ext cx="20625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椭圆 88">
            <a:extLst>
              <a:ext uri="{FF2B5EF4-FFF2-40B4-BE49-F238E27FC236}">
                <a16:creationId xmlns:a16="http://schemas.microsoft.com/office/drawing/2014/main" id="{4522A1D8-54B1-CFDA-1F9F-0FA37C806620}"/>
              </a:ext>
            </a:extLst>
          </p:cNvPr>
          <p:cNvSpPr/>
          <p:nvPr/>
        </p:nvSpPr>
        <p:spPr>
          <a:xfrm>
            <a:off x="1965318" y="2397497"/>
            <a:ext cx="106424" cy="96035"/>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525" b="1" dirty="0">
              <a:latin typeface="Times New Roman" panose="02020603050405020304" pitchFamily="18" charset="0"/>
              <a:cs typeface="Times New Roman" panose="02020603050405020304" pitchFamily="18" charset="0"/>
            </a:endParaRPr>
          </a:p>
        </p:txBody>
      </p:sp>
      <p:sp>
        <p:nvSpPr>
          <p:cNvPr id="92" name="文本框 91">
            <a:extLst>
              <a:ext uri="{FF2B5EF4-FFF2-40B4-BE49-F238E27FC236}">
                <a16:creationId xmlns:a16="http://schemas.microsoft.com/office/drawing/2014/main" id="{1742B70C-CACC-57D8-7730-C8C8B26DCA08}"/>
              </a:ext>
            </a:extLst>
          </p:cNvPr>
          <p:cNvSpPr txBox="1"/>
          <p:nvPr/>
        </p:nvSpPr>
        <p:spPr>
          <a:xfrm>
            <a:off x="2056634" y="2333872"/>
            <a:ext cx="885903" cy="230832"/>
          </a:xfrm>
          <a:prstGeom prst="rect">
            <a:avLst/>
          </a:prstGeom>
          <a:noFill/>
        </p:spPr>
        <p:txBody>
          <a:bodyPr wrap="square" rtlCol="0">
            <a:spAutoFit/>
          </a:bodyPr>
          <a:lstStyle/>
          <a:p>
            <a:pPr algn="ctr"/>
            <a:r>
              <a:rPr kumimoji="1" lang="en-US" altLang="zh-CN" sz="900" b="1" dirty="0" err="1">
                <a:latin typeface="Times New Roman" panose="02020603050405020304" pitchFamily="18" charset="0"/>
                <a:cs typeface="Times New Roman" panose="02020603050405020304" pitchFamily="18" charset="0"/>
              </a:rPr>
              <a:t>BypassCheck</a:t>
            </a:r>
            <a:endParaRPr kumimoji="1" lang="zh-CN" altLang="en-US" sz="900" b="1" dirty="0">
              <a:latin typeface="Times New Roman" panose="02020603050405020304" pitchFamily="18" charset="0"/>
              <a:cs typeface="Times New Roman" panose="02020603050405020304" pitchFamily="18" charset="0"/>
            </a:endParaRPr>
          </a:p>
        </p:txBody>
      </p:sp>
      <p:sp>
        <p:nvSpPr>
          <p:cNvPr id="99" name="文本框 98">
            <a:extLst>
              <a:ext uri="{FF2B5EF4-FFF2-40B4-BE49-F238E27FC236}">
                <a16:creationId xmlns:a16="http://schemas.microsoft.com/office/drawing/2014/main" id="{05A23B8A-6E6A-F9EE-1014-51C830215663}"/>
              </a:ext>
            </a:extLst>
          </p:cNvPr>
          <p:cNvSpPr txBox="1"/>
          <p:nvPr/>
        </p:nvSpPr>
        <p:spPr>
          <a:xfrm>
            <a:off x="1907570" y="2353311"/>
            <a:ext cx="223646" cy="184666"/>
          </a:xfrm>
          <a:prstGeom prst="rect">
            <a:avLst/>
          </a:prstGeom>
          <a:noFill/>
        </p:spPr>
        <p:txBody>
          <a:bodyPr wrap="square" rtlCol="0">
            <a:spAutoFit/>
          </a:bodyPr>
          <a:lstStyle/>
          <a:p>
            <a:r>
              <a:rPr kumimoji="1" lang="en-US" altLang="zh-CN" sz="600" b="1" dirty="0">
                <a:solidFill>
                  <a:schemeClr val="bg1"/>
                </a:solidFill>
                <a:latin typeface="Times New Roman" panose="02020603050405020304" pitchFamily="18" charset="0"/>
                <a:cs typeface="Times New Roman" panose="02020603050405020304" pitchFamily="18" charset="0"/>
              </a:rPr>
              <a:t>1</a:t>
            </a:r>
            <a:endParaRPr kumimoji="1" lang="zh-CN" altLang="en-US" sz="600" b="1" dirty="0">
              <a:solidFill>
                <a:schemeClr val="bg1"/>
              </a:solidFill>
              <a:latin typeface="Times New Roman" panose="02020603050405020304" pitchFamily="18" charset="0"/>
              <a:cs typeface="Times New Roman" panose="02020603050405020304" pitchFamily="18" charset="0"/>
            </a:endParaRPr>
          </a:p>
        </p:txBody>
      </p:sp>
      <p:sp>
        <p:nvSpPr>
          <p:cNvPr id="100" name="文本框 99">
            <a:extLst>
              <a:ext uri="{FF2B5EF4-FFF2-40B4-BE49-F238E27FC236}">
                <a16:creationId xmlns:a16="http://schemas.microsoft.com/office/drawing/2014/main" id="{850E00F6-9FA8-ABF9-5DEE-D1AF49244629}"/>
              </a:ext>
            </a:extLst>
          </p:cNvPr>
          <p:cNvSpPr txBox="1"/>
          <p:nvPr/>
        </p:nvSpPr>
        <p:spPr>
          <a:xfrm>
            <a:off x="3048009" y="1512992"/>
            <a:ext cx="562042" cy="230832"/>
          </a:xfrm>
          <a:prstGeom prst="rect">
            <a:avLst/>
          </a:prstGeom>
          <a:noFill/>
        </p:spPr>
        <p:txBody>
          <a:bodyPr wrap="square" rtlCol="0">
            <a:spAutoFit/>
          </a:bodyPr>
          <a:lstStyle/>
          <a:p>
            <a:pPr algn="ctr"/>
            <a:r>
              <a:rPr kumimoji="1" lang="en-US" altLang="zh-CN" sz="900" b="1" dirty="0">
                <a:solidFill>
                  <a:srgbClr val="C00000"/>
                </a:solidFill>
                <a:latin typeface="Times New Roman" panose="02020603050405020304" pitchFamily="18" charset="0"/>
                <a:cs typeface="Times New Roman" panose="02020603050405020304" pitchFamily="18" charset="0"/>
              </a:rPr>
              <a:t>Step   </a:t>
            </a:r>
            <a:r>
              <a:rPr kumimoji="1" lang="zh-CN" altLang="en-US" sz="900" b="1" dirty="0">
                <a:latin typeface="Times New Roman" panose="02020603050405020304" pitchFamily="18" charset="0"/>
                <a:cs typeface="Times New Roman" panose="02020603050405020304" pitchFamily="18" charset="0"/>
              </a:rPr>
              <a:t>  </a:t>
            </a:r>
            <a:r>
              <a:rPr kumimoji="1" lang="en-US" altLang="zh-CN" sz="900" b="1" dirty="0">
                <a:solidFill>
                  <a:srgbClr val="C00000"/>
                </a:solidFill>
                <a:latin typeface="Times New Roman" panose="02020603050405020304" pitchFamily="18" charset="0"/>
                <a:cs typeface="Times New Roman" panose="02020603050405020304" pitchFamily="18" charset="0"/>
              </a:rPr>
              <a:t>:</a:t>
            </a:r>
            <a:endParaRPr kumimoji="1" lang="zh-CN" altLang="en-US" sz="900" b="1" dirty="0">
              <a:latin typeface="Times New Roman" panose="02020603050405020304" pitchFamily="18" charset="0"/>
              <a:cs typeface="Times New Roman" panose="02020603050405020304" pitchFamily="18" charset="0"/>
            </a:endParaRPr>
          </a:p>
        </p:txBody>
      </p:sp>
      <p:sp>
        <p:nvSpPr>
          <p:cNvPr id="101" name="圆角矩形 100">
            <a:extLst>
              <a:ext uri="{FF2B5EF4-FFF2-40B4-BE49-F238E27FC236}">
                <a16:creationId xmlns:a16="http://schemas.microsoft.com/office/drawing/2014/main" id="{6D72BBFF-0C58-55F9-ACC6-79860669D5EE}"/>
              </a:ext>
            </a:extLst>
          </p:cNvPr>
          <p:cNvSpPr/>
          <p:nvPr/>
        </p:nvSpPr>
        <p:spPr>
          <a:xfrm>
            <a:off x="256713" y="1403714"/>
            <a:ext cx="1109722" cy="41820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750" dirty="0">
              <a:solidFill>
                <a:schemeClr val="tx1"/>
              </a:solidFill>
              <a:latin typeface="Times New Roman" panose="02020603050405020304" pitchFamily="18" charset="0"/>
              <a:cs typeface="Times New Roman" panose="02020603050405020304" pitchFamily="18" charset="0"/>
            </a:endParaRPr>
          </a:p>
        </p:txBody>
      </p:sp>
      <p:sp>
        <p:nvSpPr>
          <p:cNvPr id="102" name="文本框 101">
            <a:extLst>
              <a:ext uri="{FF2B5EF4-FFF2-40B4-BE49-F238E27FC236}">
                <a16:creationId xmlns:a16="http://schemas.microsoft.com/office/drawing/2014/main" id="{3D38CD88-75BC-3B11-B237-A6DF24497A68}"/>
              </a:ext>
            </a:extLst>
          </p:cNvPr>
          <p:cNvSpPr txBox="1"/>
          <p:nvPr/>
        </p:nvSpPr>
        <p:spPr>
          <a:xfrm>
            <a:off x="180428" y="1388486"/>
            <a:ext cx="1293520" cy="230832"/>
          </a:xfrm>
          <a:prstGeom prst="rect">
            <a:avLst/>
          </a:prstGeom>
          <a:noFill/>
        </p:spPr>
        <p:txBody>
          <a:bodyPr wrap="square" rtlCol="0">
            <a:spAutoFit/>
          </a:bodyPr>
          <a:lstStyle/>
          <a:p>
            <a:pPr algn="ctr"/>
            <a:r>
              <a:rPr lang="en-US" altLang="zh-CN" sz="900" dirty="0">
                <a:solidFill>
                  <a:srgbClr val="1F2328"/>
                </a:solidFill>
                <a:latin typeface="Times New Roman" panose="02020603050405020304" pitchFamily="18" charset="0"/>
                <a:cs typeface="Times New Roman" panose="02020603050405020304" pitchFamily="18" charset="0"/>
              </a:rPr>
              <a:t>Sensitive</a:t>
            </a:r>
            <a:r>
              <a:rPr lang="zh-CN" altLang="en-US" sz="900" dirty="0">
                <a:solidFill>
                  <a:srgbClr val="1F2328"/>
                </a:solidFill>
                <a:latin typeface="Times New Roman" panose="02020603050405020304" pitchFamily="18" charset="0"/>
                <a:cs typeface="Times New Roman" panose="02020603050405020304" pitchFamily="18" charset="0"/>
              </a:rPr>
              <a:t> </a:t>
            </a:r>
            <a:r>
              <a:rPr lang="en-US" altLang="zh-CN" sz="900" dirty="0">
                <a:solidFill>
                  <a:srgbClr val="1F2328"/>
                </a:solidFill>
                <a:latin typeface="Times New Roman" panose="02020603050405020304" pitchFamily="18" charset="0"/>
                <a:cs typeface="Times New Roman" panose="02020603050405020304" pitchFamily="18" charset="0"/>
              </a:rPr>
              <a:t>Prompt</a:t>
            </a:r>
            <a:r>
              <a:rPr lang="zh-CN" altLang="en-US" sz="900" dirty="0">
                <a:solidFill>
                  <a:srgbClr val="1F2328"/>
                </a:solidFill>
                <a:latin typeface="Times New Roman" panose="02020603050405020304" pitchFamily="18" charset="0"/>
                <a:cs typeface="Times New Roman" panose="02020603050405020304" pitchFamily="18" charset="0"/>
              </a:rPr>
              <a:t> </a:t>
            </a:r>
            <a:r>
              <a:rPr lang="en-US" altLang="zh-CN" sz="900" dirty="0">
                <a:solidFill>
                  <a:srgbClr val="1F2328"/>
                </a:solidFill>
                <a:latin typeface="Times New Roman" panose="02020603050405020304" pitchFamily="18" charset="0"/>
                <a:cs typeface="Times New Roman" panose="02020603050405020304" pitchFamily="18" charset="0"/>
              </a:rPr>
              <a:t>Pool</a:t>
            </a:r>
            <a:endParaRPr lang="zh-CN" altLang="en-US" sz="900" dirty="0">
              <a:solidFill>
                <a:srgbClr val="1F2328"/>
              </a:solidFill>
              <a:latin typeface="Times New Roman" panose="02020603050405020304" pitchFamily="18" charset="0"/>
              <a:cs typeface="Times New Roman" panose="02020603050405020304" pitchFamily="18" charset="0"/>
            </a:endParaRPr>
          </a:p>
        </p:txBody>
      </p:sp>
      <p:pic>
        <p:nvPicPr>
          <p:cNvPr id="153" name="图片 152">
            <a:extLst>
              <a:ext uri="{FF2B5EF4-FFF2-40B4-BE49-F238E27FC236}">
                <a16:creationId xmlns:a16="http://schemas.microsoft.com/office/drawing/2014/main" id="{17B656CF-F2FF-C9B5-5088-49C83B5B5DD7}"/>
              </a:ext>
            </a:extLst>
          </p:cNvPr>
          <p:cNvPicPr>
            <a:picLocks noChangeAspect="1"/>
          </p:cNvPicPr>
          <p:nvPr/>
        </p:nvPicPr>
        <p:blipFill>
          <a:blip r:embed="rId7"/>
          <a:stretch>
            <a:fillRect/>
          </a:stretch>
        </p:blipFill>
        <p:spPr>
          <a:xfrm>
            <a:off x="334183" y="1612108"/>
            <a:ext cx="176822" cy="164198"/>
          </a:xfrm>
          <a:prstGeom prst="rect">
            <a:avLst/>
          </a:prstGeom>
        </p:spPr>
      </p:pic>
      <p:pic>
        <p:nvPicPr>
          <p:cNvPr id="154" name="图片 153">
            <a:extLst>
              <a:ext uri="{FF2B5EF4-FFF2-40B4-BE49-F238E27FC236}">
                <a16:creationId xmlns:a16="http://schemas.microsoft.com/office/drawing/2014/main" id="{85DC2585-5380-DA60-46D4-9B9EE843EC80}"/>
              </a:ext>
            </a:extLst>
          </p:cNvPr>
          <p:cNvPicPr>
            <a:picLocks noChangeAspect="1"/>
          </p:cNvPicPr>
          <p:nvPr/>
        </p:nvPicPr>
        <p:blipFill>
          <a:blip r:embed="rId7"/>
          <a:stretch>
            <a:fillRect/>
          </a:stretch>
        </p:blipFill>
        <p:spPr>
          <a:xfrm>
            <a:off x="599848" y="1609761"/>
            <a:ext cx="176822" cy="164198"/>
          </a:xfrm>
          <a:prstGeom prst="rect">
            <a:avLst/>
          </a:prstGeom>
        </p:spPr>
      </p:pic>
      <p:pic>
        <p:nvPicPr>
          <p:cNvPr id="155" name="图片 154">
            <a:extLst>
              <a:ext uri="{FF2B5EF4-FFF2-40B4-BE49-F238E27FC236}">
                <a16:creationId xmlns:a16="http://schemas.microsoft.com/office/drawing/2014/main" id="{1A7EACFA-C242-4C20-9E9F-F677396A8FEB}"/>
              </a:ext>
            </a:extLst>
          </p:cNvPr>
          <p:cNvPicPr>
            <a:picLocks noChangeAspect="1"/>
          </p:cNvPicPr>
          <p:nvPr/>
        </p:nvPicPr>
        <p:blipFill>
          <a:blip r:embed="rId7"/>
          <a:stretch>
            <a:fillRect/>
          </a:stretch>
        </p:blipFill>
        <p:spPr>
          <a:xfrm>
            <a:off x="865351" y="1609761"/>
            <a:ext cx="176822" cy="164198"/>
          </a:xfrm>
          <a:prstGeom prst="rect">
            <a:avLst/>
          </a:prstGeom>
        </p:spPr>
      </p:pic>
      <p:pic>
        <p:nvPicPr>
          <p:cNvPr id="156" name="图片 155">
            <a:extLst>
              <a:ext uri="{FF2B5EF4-FFF2-40B4-BE49-F238E27FC236}">
                <a16:creationId xmlns:a16="http://schemas.microsoft.com/office/drawing/2014/main" id="{307BFA31-1EDE-EA74-91DB-377CC9422486}"/>
              </a:ext>
            </a:extLst>
          </p:cNvPr>
          <p:cNvPicPr>
            <a:picLocks noChangeAspect="1"/>
          </p:cNvPicPr>
          <p:nvPr/>
        </p:nvPicPr>
        <p:blipFill>
          <a:blip r:embed="rId7"/>
          <a:stretch>
            <a:fillRect/>
          </a:stretch>
        </p:blipFill>
        <p:spPr>
          <a:xfrm>
            <a:off x="1129108" y="1600317"/>
            <a:ext cx="176822" cy="164198"/>
          </a:xfrm>
          <a:prstGeom prst="rect">
            <a:avLst/>
          </a:prstGeom>
        </p:spPr>
      </p:pic>
      <p:cxnSp>
        <p:nvCxnSpPr>
          <p:cNvPr id="157" name="直线箭头连接符 156">
            <a:extLst>
              <a:ext uri="{FF2B5EF4-FFF2-40B4-BE49-F238E27FC236}">
                <a16:creationId xmlns:a16="http://schemas.microsoft.com/office/drawing/2014/main" id="{14174C14-0700-8410-CBC6-8314C19E8B11}"/>
              </a:ext>
            </a:extLst>
          </p:cNvPr>
          <p:cNvCxnSpPr>
            <a:cxnSpLocks/>
            <a:stCxn id="101" idx="2"/>
            <a:endCxn id="79" idx="0"/>
          </p:cNvCxnSpPr>
          <p:nvPr/>
        </p:nvCxnSpPr>
        <p:spPr>
          <a:xfrm flipH="1">
            <a:off x="808003" y="1821925"/>
            <a:ext cx="3571" cy="2337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8" name="圆角矩形 157">
            <a:extLst>
              <a:ext uri="{FF2B5EF4-FFF2-40B4-BE49-F238E27FC236}">
                <a16:creationId xmlns:a16="http://schemas.microsoft.com/office/drawing/2014/main" id="{3C70FB01-26FA-8A8E-FBF2-A49F14F71531}"/>
              </a:ext>
            </a:extLst>
          </p:cNvPr>
          <p:cNvSpPr/>
          <p:nvPr/>
        </p:nvSpPr>
        <p:spPr>
          <a:xfrm>
            <a:off x="6873362" y="4148807"/>
            <a:ext cx="536754" cy="196411"/>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013" dirty="0">
              <a:latin typeface="Times New Roman" panose="02020603050405020304" pitchFamily="18" charset="0"/>
              <a:cs typeface="Times New Roman" panose="02020603050405020304" pitchFamily="18" charset="0"/>
            </a:endParaRPr>
          </a:p>
        </p:txBody>
      </p:sp>
      <p:sp>
        <p:nvSpPr>
          <p:cNvPr id="159" name="文本框 158">
            <a:extLst>
              <a:ext uri="{FF2B5EF4-FFF2-40B4-BE49-F238E27FC236}">
                <a16:creationId xmlns:a16="http://schemas.microsoft.com/office/drawing/2014/main" id="{1B3F0CC0-730C-85C5-C955-DD8AA4A5C97D}"/>
              </a:ext>
            </a:extLst>
          </p:cNvPr>
          <p:cNvSpPr txBox="1"/>
          <p:nvPr/>
        </p:nvSpPr>
        <p:spPr>
          <a:xfrm>
            <a:off x="6868243" y="4157344"/>
            <a:ext cx="503990" cy="207749"/>
          </a:xfrm>
          <a:prstGeom prst="rect">
            <a:avLst/>
          </a:prstGeom>
          <a:noFill/>
        </p:spPr>
        <p:txBody>
          <a:bodyPr wrap="square" rtlCol="0">
            <a:spAutoFit/>
          </a:bodyPr>
          <a:lstStyle/>
          <a:p>
            <a:pPr algn="ctr"/>
            <a:r>
              <a:rPr kumimoji="1" lang="en-US" altLang="zh-CN" sz="750" dirty="0">
                <a:latin typeface="Times New Roman" panose="02020603050405020304" pitchFamily="18" charset="0"/>
                <a:cs typeface="Times New Roman" panose="02020603050405020304" pitchFamily="18" charset="0"/>
              </a:rPr>
              <a:t>xxx</a:t>
            </a:r>
            <a:endParaRPr kumimoji="1" lang="zh-CN" altLang="en-US" sz="750" dirty="0">
              <a:latin typeface="Times New Roman" panose="02020603050405020304" pitchFamily="18" charset="0"/>
              <a:cs typeface="Times New Roman" panose="02020603050405020304" pitchFamily="18" charset="0"/>
            </a:endParaRPr>
          </a:p>
        </p:txBody>
      </p:sp>
      <p:sp>
        <p:nvSpPr>
          <p:cNvPr id="160" name="文本框 159">
            <a:extLst>
              <a:ext uri="{FF2B5EF4-FFF2-40B4-BE49-F238E27FC236}">
                <a16:creationId xmlns:a16="http://schemas.microsoft.com/office/drawing/2014/main" id="{AA2F392E-CED8-ADEC-8E16-B47BFC303F3B}"/>
              </a:ext>
            </a:extLst>
          </p:cNvPr>
          <p:cNvSpPr txBox="1"/>
          <p:nvPr/>
        </p:nvSpPr>
        <p:spPr>
          <a:xfrm>
            <a:off x="7369940" y="4137468"/>
            <a:ext cx="1648698" cy="230832"/>
          </a:xfrm>
          <a:prstGeom prst="rect">
            <a:avLst/>
          </a:prstGeom>
          <a:noFill/>
        </p:spPr>
        <p:txBody>
          <a:bodyPr wrap="square" rtlCol="0">
            <a:spAutoFit/>
          </a:bodyPr>
          <a:lstStyle/>
          <a:p>
            <a:r>
              <a:rPr lang="en-US" altLang="zh-CN" sz="900" dirty="0">
                <a:solidFill>
                  <a:srgbClr val="1F2328"/>
                </a:solidFill>
                <a:latin typeface="Times New Roman" panose="02020603050405020304" pitchFamily="18" charset="0"/>
                <a:cs typeface="Times New Roman" panose="02020603050405020304" pitchFamily="18" charset="0"/>
              </a:rPr>
              <a:t>Prompt for driving LLM/VLM</a:t>
            </a:r>
            <a:endParaRPr lang="zh-CN" altLang="en-US" sz="900" dirty="0">
              <a:solidFill>
                <a:srgbClr val="1F2328"/>
              </a:solidFill>
              <a:latin typeface="Times New Roman" panose="02020603050405020304" pitchFamily="18" charset="0"/>
              <a:cs typeface="Times New Roman" panose="02020603050405020304" pitchFamily="18" charset="0"/>
            </a:endParaRPr>
          </a:p>
        </p:txBody>
      </p:sp>
      <p:cxnSp>
        <p:nvCxnSpPr>
          <p:cNvPr id="161" name="直线箭头连接符 160">
            <a:extLst>
              <a:ext uri="{FF2B5EF4-FFF2-40B4-BE49-F238E27FC236}">
                <a16:creationId xmlns:a16="http://schemas.microsoft.com/office/drawing/2014/main" id="{0EA1AD8E-D1E9-DD64-24BB-89223DFB7D58}"/>
              </a:ext>
            </a:extLst>
          </p:cNvPr>
          <p:cNvCxnSpPr>
            <a:cxnSpLocks/>
          </p:cNvCxnSpPr>
          <p:nvPr/>
        </p:nvCxnSpPr>
        <p:spPr>
          <a:xfrm flipV="1">
            <a:off x="1365793" y="2256674"/>
            <a:ext cx="206258" cy="10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2" name="椭圆 161">
            <a:extLst>
              <a:ext uri="{FF2B5EF4-FFF2-40B4-BE49-F238E27FC236}">
                <a16:creationId xmlns:a16="http://schemas.microsoft.com/office/drawing/2014/main" id="{273D2E14-A20C-90A9-0443-A18B81589E60}"/>
              </a:ext>
            </a:extLst>
          </p:cNvPr>
          <p:cNvSpPr/>
          <p:nvPr/>
        </p:nvSpPr>
        <p:spPr>
          <a:xfrm>
            <a:off x="4681728" y="2386970"/>
            <a:ext cx="106424" cy="96035"/>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525" b="1" dirty="0">
              <a:latin typeface="Times New Roman" panose="02020603050405020304" pitchFamily="18" charset="0"/>
              <a:cs typeface="Times New Roman" panose="02020603050405020304" pitchFamily="18" charset="0"/>
            </a:endParaRPr>
          </a:p>
        </p:txBody>
      </p:sp>
      <p:sp>
        <p:nvSpPr>
          <p:cNvPr id="163" name="文本框 162">
            <a:extLst>
              <a:ext uri="{FF2B5EF4-FFF2-40B4-BE49-F238E27FC236}">
                <a16:creationId xmlns:a16="http://schemas.microsoft.com/office/drawing/2014/main" id="{781F849C-31D7-B18E-1D3F-7F2BF54D20A5}"/>
              </a:ext>
            </a:extLst>
          </p:cNvPr>
          <p:cNvSpPr txBox="1"/>
          <p:nvPr/>
        </p:nvSpPr>
        <p:spPr>
          <a:xfrm>
            <a:off x="4754642" y="2317133"/>
            <a:ext cx="1110277" cy="230832"/>
          </a:xfrm>
          <a:prstGeom prst="rect">
            <a:avLst/>
          </a:prstGeom>
          <a:noFill/>
        </p:spPr>
        <p:txBody>
          <a:bodyPr wrap="square" rtlCol="0">
            <a:spAutoFit/>
          </a:bodyPr>
          <a:lstStyle/>
          <a:p>
            <a:pPr algn="ctr"/>
            <a:r>
              <a:rPr kumimoji="1" lang="en-US" altLang="zh-CN" sz="900" b="1" dirty="0" err="1">
                <a:latin typeface="Times New Roman" panose="02020603050405020304" pitchFamily="18" charset="0"/>
                <a:cs typeface="Times New Roman" panose="02020603050405020304" pitchFamily="18" charset="0"/>
              </a:rPr>
              <a:t>SemanticMutation</a:t>
            </a:r>
            <a:endParaRPr kumimoji="1" lang="zh-CN" altLang="en-US" sz="900" b="1" dirty="0">
              <a:latin typeface="Times New Roman" panose="02020603050405020304" pitchFamily="18" charset="0"/>
              <a:cs typeface="Times New Roman" panose="02020603050405020304" pitchFamily="18" charset="0"/>
            </a:endParaRPr>
          </a:p>
        </p:txBody>
      </p:sp>
      <p:sp>
        <p:nvSpPr>
          <p:cNvPr id="164" name="文本框 163">
            <a:extLst>
              <a:ext uri="{FF2B5EF4-FFF2-40B4-BE49-F238E27FC236}">
                <a16:creationId xmlns:a16="http://schemas.microsoft.com/office/drawing/2014/main" id="{BB5C6F34-8CF3-00FA-D440-6A668AF12231}"/>
              </a:ext>
            </a:extLst>
          </p:cNvPr>
          <p:cNvSpPr txBox="1"/>
          <p:nvPr/>
        </p:nvSpPr>
        <p:spPr>
          <a:xfrm>
            <a:off x="4385486" y="2322155"/>
            <a:ext cx="526685" cy="219291"/>
          </a:xfrm>
          <a:prstGeom prst="rect">
            <a:avLst/>
          </a:prstGeom>
          <a:noFill/>
        </p:spPr>
        <p:txBody>
          <a:bodyPr wrap="square" rtlCol="0">
            <a:spAutoFit/>
          </a:bodyPr>
          <a:lstStyle/>
          <a:p>
            <a:pPr algn="ctr"/>
            <a:r>
              <a:rPr kumimoji="1" lang="en-US" altLang="zh-CN" sz="825" b="1" dirty="0">
                <a:solidFill>
                  <a:srgbClr val="C00000"/>
                </a:solidFill>
                <a:latin typeface="Times New Roman" panose="02020603050405020304" pitchFamily="18" charset="0"/>
                <a:cs typeface="Times New Roman" panose="02020603050405020304" pitchFamily="18" charset="0"/>
              </a:rPr>
              <a:t>Step   </a:t>
            </a:r>
            <a:r>
              <a:rPr kumimoji="1" lang="zh-CN" altLang="en-US" sz="825" b="1" dirty="0">
                <a:latin typeface="Times New Roman" panose="02020603050405020304" pitchFamily="18" charset="0"/>
                <a:cs typeface="Times New Roman" panose="02020603050405020304" pitchFamily="18" charset="0"/>
              </a:rPr>
              <a:t>  </a:t>
            </a:r>
            <a:r>
              <a:rPr kumimoji="1" lang="en-US" altLang="zh-CN" sz="825" b="1" dirty="0">
                <a:solidFill>
                  <a:srgbClr val="C00000"/>
                </a:solidFill>
                <a:latin typeface="Times New Roman" panose="02020603050405020304" pitchFamily="18" charset="0"/>
                <a:cs typeface="Times New Roman" panose="02020603050405020304" pitchFamily="18" charset="0"/>
              </a:rPr>
              <a:t>:</a:t>
            </a:r>
            <a:endParaRPr kumimoji="1" lang="zh-CN" altLang="en-US" sz="825" b="1" dirty="0">
              <a:latin typeface="Times New Roman" panose="02020603050405020304" pitchFamily="18" charset="0"/>
              <a:cs typeface="Times New Roman" panose="02020603050405020304" pitchFamily="18" charset="0"/>
            </a:endParaRPr>
          </a:p>
        </p:txBody>
      </p:sp>
      <p:sp>
        <p:nvSpPr>
          <p:cNvPr id="165" name="文本框 164">
            <a:extLst>
              <a:ext uri="{FF2B5EF4-FFF2-40B4-BE49-F238E27FC236}">
                <a16:creationId xmlns:a16="http://schemas.microsoft.com/office/drawing/2014/main" id="{0F74CEB4-04E3-D94E-9F5F-13B1C3C74109}"/>
              </a:ext>
            </a:extLst>
          </p:cNvPr>
          <p:cNvSpPr txBox="1"/>
          <p:nvPr/>
        </p:nvSpPr>
        <p:spPr>
          <a:xfrm>
            <a:off x="4622031" y="2342088"/>
            <a:ext cx="223646" cy="184666"/>
          </a:xfrm>
          <a:prstGeom prst="rect">
            <a:avLst/>
          </a:prstGeom>
          <a:noFill/>
        </p:spPr>
        <p:txBody>
          <a:bodyPr wrap="square" rtlCol="0">
            <a:spAutoFit/>
          </a:bodyPr>
          <a:lstStyle/>
          <a:p>
            <a:r>
              <a:rPr kumimoji="1" lang="en-US" altLang="zh-CN" sz="600" b="1" dirty="0">
                <a:solidFill>
                  <a:schemeClr val="bg1"/>
                </a:solidFill>
                <a:latin typeface="Times New Roman" panose="02020603050405020304" pitchFamily="18" charset="0"/>
                <a:cs typeface="Times New Roman" panose="02020603050405020304" pitchFamily="18" charset="0"/>
              </a:rPr>
              <a:t>4</a:t>
            </a:r>
            <a:endParaRPr kumimoji="1" lang="zh-CN" altLang="en-US" sz="600" b="1" dirty="0">
              <a:solidFill>
                <a:schemeClr val="bg1"/>
              </a:solidFill>
              <a:latin typeface="Times New Roman" panose="02020603050405020304" pitchFamily="18" charset="0"/>
              <a:cs typeface="Times New Roman" panose="02020603050405020304" pitchFamily="18" charset="0"/>
            </a:endParaRPr>
          </a:p>
        </p:txBody>
      </p:sp>
      <p:sp>
        <p:nvSpPr>
          <p:cNvPr id="166" name="文本框 165">
            <a:extLst>
              <a:ext uri="{FF2B5EF4-FFF2-40B4-BE49-F238E27FC236}">
                <a16:creationId xmlns:a16="http://schemas.microsoft.com/office/drawing/2014/main" id="{CBD27B49-03B9-190B-8EED-87F5E536203C}"/>
              </a:ext>
            </a:extLst>
          </p:cNvPr>
          <p:cNvSpPr txBox="1"/>
          <p:nvPr/>
        </p:nvSpPr>
        <p:spPr>
          <a:xfrm>
            <a:off x="5099221" y="2605172"/>
            <a:ext cx="622267" cy="230832"/>
          </a:xfrm>
          <a:prstGeom prst="rect">
            <a:avLst/>
          </a:prstGeom>
          <a:noFill/>
        </p:spPr>
        <p:txBody>
          <a:bodyPr wrap="square" rtlCol="0">
            <a:spAutoFit/>
          </a:bodyPr>
          <a:lstStyle/>
          <a:p>
            <a:pPr algn="ctr"/>
            <a:r>
              <a:rPr kumimoji="1" lang="en-US" altLang="zh-CN" sz="900" dirty="0">
                <a:latin typeface="Times New Roman" panose="02020603050405020304" pitchFamily="18" charset="0"/>
                <a:cs typeface="Times New Roman" panose="02020603050405020304" pitchFamily="18" charset="0"/>
              </a:rPr>
              <a:t>Modify</a:t>
            </a:r>
            <a:endParaRPr kumimoji="1" lang="zh-CN" altLang="en-US" sz="900" dirty="0">
              <a:latin typeface="Times New Roman" panose="02020603050405020304" pitchFamily="18" charset="0"/>
              <a:cs typeface="Times New Roman" panose="02020603050405020304" pitchFamily="18" charset="0"/>
            </a:endParaRPr>
          </a:p>
        </p:txBody>
      </p:sp>
      <p:sp>
        <p:nvSpPr>
          <p:cNvPr id="167" name="椭圆 166">
            <a:extLst>
              <a:ext uri="{FF2B5EF4-FFF2-40B4-BE49-F238E27FC236}">
                <a16:creationId xmlns:a16="http://schemas.microsoft.com/office/drawing/2014/main" id="{9B31D023-C055-9152-5B28-3A286374E946}"/>
              </a:ext>
            </a:extLst>
          </p:cNvPr>
          <p:cNvSpPr/>
          <p:nvPr/>
        </p:nvSpPr>
        <p:spPr>
          <a:xfrm>
            <a:off x="3323896" y="3142600"/>
            <a:ext cx="106424" cy="96035"/>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525" b="1" dirty="0">
              <a:latin typeface="Times New Roman" panose="02020603050405020304" pitchFamily="18" charset="0"/>
              <a:cs typeface="Times New Roman" panose="02020603050405020304" pitchFamily="18" charset="0"/>
            </a:endParaRPr>
          </a:p>
        </p:txBody>
      </p:sp>
      <p:sp>
        <p:nvSpPr>
          <p:cNvPr id="168" name="文本框 167">
            <a:extLst>
              <a:ext uri="{FF2B5EF4-FFF2-40B4-BE49-F238E27FC236}">
                <a16:creationId xmlns:a16="http://schemas.microsoft.com/office/drawing/2014/main" id="{95B00B19-3717-3A5D-3F61-5B375E6B0169}"/>
              </a:ext>
            </a:extLst>
          </p:cNvPr>
          <p:cNvSpPr txBox="1"/>
          <p:nvPr/>
        </p:nvSpPr>
        <p:spPr>
          <a:xfrm>
            <a:off x="2997448" y="3072939"/>
            <a:ext cx="569295" cy="230832"/>
          </a:xfrm>
          <a:prstGeom prst="rect">
            <a:avLst/>
          </a:prstGeom>
          <a:noFill/>
        </p:spPr>
        <p:txBody>
          <a:bodyPr wrap="square" rtlCol="0">
            <a:spAutoFit/>
          </a:bodyPr>
          <a:lstStyle/>
          <a:p>
            <a:pPr algn="ctr"/>
            <a:r>
              <a:rPr kumimoji="1" lang="en-US" altLang="zh-CN" sz="900" b="1" dirty="0">
                <a:solidFill>
                  <a:srgbClr val="C00000"/>
                </a:solidFill>
                <a:latin typeface="Times New Roman" panose="02020603050405020304" pitchFamily="18" charset="0"/>
                <a:cs typeface="Times New Roman" panose="02020603050405020304" pitchFamily="18" charset="0"/>
              </a:rPr>
              <a:t>Step   </a:t>
            </a:r>
            <a:r>
              <a:rPr kumimoji="1" lang="zh-CN" altLang="en-US" sz="900" b="1" dirty="0">
                <a:latin typeface="Times New Roman" panose="02020603050405020304" pitchFamily="18" charset="0"/>
                <a:cs typeface="Times New Roman" panose="02020603050405020304" pitchFamily="18" charset="0"/>
              </a:rPr>
              <a:t>  </a:t>
            </a:r>
            <a:r>
              <a:rPr kumimoji="1" lang="en-US" altLang="zh-CN" sz="900" b="1" dirty="0">
                <a:solidFill>
                  <a:srgbClr val="C00000"/>
                </a:solidFill>
                <a:latin typeface="Times New Roman" panose="02020603050405020304" pitchFamily="18" charset="0"/>
                <a:cs typeface="Times New Roman" panose="02020603050405020304" pitchFamily="18" charset="0"/>
              </a:rPr>
              <a:t>:</a:t>
            </a:r>
            <a:endParaRPr kumimoji="1" lang="zh-CN" altLang="en-US" sz="900" b="1" dirty="0">
              <a:latin typeface="Times New Roman" panose="02020603050405020304" pitchFamily="18" charset="0"/>
              <a:cs typeface="Times New Roman" panose="02020603050405020304" pitchFamily="18" charset="0"/>
            </a:endParaRPr>
          </a:p>
        </p:txBody>
      </p:sp>
      <p:sp>
        <p:nvSpPr>
          <p:cNvPr id="169" name="文本框 168">
            <a:extLst>
              <a:ext uri="{FF2B5EF4-FFF2-40B4-BE49-F238E27FC236}">
                <a16:creationId xmlns:a16="http://schemas.microsoft.com/office/drawing/2014/main" id="{F953ED17-556A-B9FE-B39F-666D6227FC67}"/>
              </a:ext>
            </a:extLst>
          </p:cNvPr>
          <p:cNvSpPr txBox="1"/>
          <p:nvPr/>
        </p:nvSpPr>
        <p:spPr>
          <a:xfrm>
            <a:off x="3269767" y="3093725"/>
            <a:ext cx="223646" cy="184666"/>
          </a:xfrm>
          <a:prstGeom prst="rect">
            <a:avLst/>
          </a:prstGeom>
          <a:noFill/>
        </p:spPr>
        <p:txBody>
          <a:bodyPr wrap="square" rtlCol="0">
            <a:spAutoFit/>
          </a:bodyPr>
          <a:lstStyle/>
          <a:p>
            <a:r>
              <a:rPr kumimoji="1" lang="en-US" altLang="zh-CN" sz="600" b="1" dirty="0">
                <a:solidFill>
                  <a:schemeClr val="bg1"/>
                </a:solidFill>
                <a:latin typeface="Times New Roman" panose="02020603050405020304" pitchFamily="18" charset="0"/>
                <a:cs typeface="Times New Roman" panose="02020603050405020304" pitchFamily="18" charset="0"/>
              </a:rPr>
              <a:t>3</a:t>
            </a:r>
            <a:endParaRPr kumimoji="1" lang="zh-CN" altLang="en-US" sz="600" b="1" dirty="0">
              <a:solidFill>
                <a:schemeClr val="bg1"/>
              </a:solidFill>
              <a:latin typeface="Times New Roman" panose="02020603050405020304" pitchFamily="18" charset="0"/>
              <a:cs typeface="Times New Roman" panose="02020603050405020304" pitchFamily="18" charset="0"/>
            </a:endParaRPr>
          </a:p>
        </p:txBody>
      </p:sp>
      <p:cxnSp>
        <p:nvCxnSpPr>
          <p:cNvPr id="170" name="直线箭头连接符 169">
            <a:extLst>
              <a:ext uri="{FF2B5EF4-FFF2-40B4-BE49-F238E27FC236}">
                <a16:creationId xmlns:a16="http://schemas.microsoft.com/office/drawing/2014/main" id="{60881F04-9257-AC0E-C32B-8FBFC93931E5}"/>
              </a:ext>
            </a:extLst>
          </p:cNvPr>
          <p:cNvCxnSpPr>
            <a:cxnSpLocks/>
            <a:endCxn id="6" idx="0"/>
          </p:cNvCxnSpPr>
          <p:nvPr/>
        </p:nvCxnSpPr>
        <p:spPr>
          <a:xfrm>
            <a:off x="808002" y="2343947"/>
            <a:ext cx="4614" cy="18774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1" name="文本框 170">
            <a:extLst>
              <a:ext uri="{FF2B5EF4-FFF2-40B4-BE49-F238E27FC236}">
                <a16:creationId xmlns:a16="http://schemas.microsoft.com/office/drawing/2014/main" id="{AA12DF99-592C-08AE-888B-366AC216602A}"/>
              </a:ext>
            </a:extLst>
          </p:cNvPr>
          <p:cNvSpPr txBox="1"/>
          <p:nvPr/>
        </p:nvSpPr>
        <p:spPr>
          <a:xfrm>
            <a:off x="262588" y="2758400"/>
            <a:ext cx="1102904" cy="276999"/>
          </a:xfrm>
          <a:prstGeom prst="rect">
            <a:avLst/>
          </a:prstGeom>
          <a:noFill/>
        </p:spPr>
        <p:txBody>
          <a:bodyPr wrap="square" rtlCol="0">
            <a:spAutoFit/>
          </a:bodyPr>
          <a:lstStyle/>
          <a:p>
            <a:pPr algn="ctr"/>
            <a:r>
              <a:rPr lang="en-US" altLang="zh-CN" sz="1200" b="1" dirty="0">
                <a:solidFill>
                  <a:srgbClr val="1F2328"/>
                </a:solidFill>
                <a:latin typeface="Times New Roman" panose="02020603050405020304" pitchFamily="18" charset="0"/>
                <a:cs typeface="Times New Roman" panose="02020603050405020304" pitchFamily="18" charset="0"/>
              </a:rPr>
              <a:t>T2I Model</a:t>
            </a:r>
            <a:endParaRPr lang="zh-CN" altLang="en-US" sz="1200" b="1" dirty="0">
              <a:solidFill>
                <a:srgbClr val="1F2328"/>
              </a:solidFill>
              <a:latin typeface="Times New Roman" panose="02020603050405020304" pitchFamily="18" charset="0"/>
              <a:cs typeface="Times New Roman" panose="02020603050405020304" pitchFamily="18" charset="0"/>
            </a:endParaRPr>
          </a:p>
        </p:txBody>
      </p:sp>
      <p:sp>
        <p:nvSpPr>
          <p:cNvPr id="172" name="圆角矩形 171">
            <a:extLst>
              <a:ext uri="{FF2B5EF4-FFF2-40B4-BE49-F238E27FC236}">
                <a16:creationId xmlns:a16="http://schemas.microsoft.com/office/drawing/2014/main" id="{455A6DEA-CEDD-F817-881B-B24D1B9EE98C}"/>
              </a:ext>
            </a:extLst>
          </p:cNvPr>
          <p:cNvSpPr/>
          <p:nvPr/>
        </p:nvSpPr>
        <p:spPr>
          <a:xfrm>
            <a:off x="3180653" y="1754222"/>
            <a:ext cx="345251" cy="234191"/>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pic>
        <p:nvPicPr>
          <p:cNvPr id="173" name="图片 172">
            <a:extLst>
              <a:ext uri="{FF2B5EF4-FFF2-40B4-BE49-F238E27FC236}">
                <a16:creationId xmlns:a16="http://schemas.microsoft.com/office/drawing/2014/main" id="{CBA59A8E-6B6D-A3BD-B6B4-5F77F160874B}"/>
              </a:ext>
            </a:extLst>
          </p:cNvPr>
          <p:cNvPicPr>
            <a:picLocks noChangeAspect="1"/>
          </p:cNvPicPr>
          <p:nvPr/>
        </p:nvPicPr>
        <p:blipFill>
          <a:blip r:embed="rId8"/>
          <a:stretch>
            <a:fillRect/>
          </a:stretch>
        </p:blipFill>
        <p:spPr>
          <a:xfrm>
            <a:off x="3244433" y="1778685"/>
            <a:ext cx="203895" cy="185662"/>
          </a:xfrm>
          <a:prstGeom prst="rect">
            <a:avLst/>
          </a:prstGeom>
        </p:spPr>
      </p:pic>
      <p:sp>
        <p:nvSpPr>
          <p:cNvPr id="174" name="文本框 173">
            <a:extLst>
              <a:ext uri="{FF2B5EF4-FFF2-40B4-BE49-F238E27FC236}">
                <a16:creationId xmlns:a16="http://schemas.microsoft.com/office/drawing/2014/main" id="{AC4D9C48-29C8-315A-BC1F-2DF6DBD20BEA}"/>
              </a:ext>
            </a:extLst>
          </p:cNvPr>
          <p:cNvSpPr txBox="1"/>
          <p:nvPr/>
        </p:nvSpPr>
        <p:spPr>
          <a:xfrm>
            <a:off x="3315906" y="1543627"/>
            <a:ext cx="223646" cy="184666"/>
          </a:xfrm>
          <a:prstGeom prst="rect">
            <a:avLst/>
          </a:prstGeom>
          <a:noFill/>
        </p:spPr>
        <p:txBody>
          <a:bodyPr wrap="square" rtlCol="0">
            <a:spAutoFit/>
          </a:bodyPr>
          <a:lstStyle/>
          <a:p>
            <a:r>
              <a:rPr kumimoji="1" lang="en-US" altLang="zh-CN" sz="600" b="1" dirty="0">
                <a:solidFill>
                  <a:schemeClr val="bg1"/>
                </a:solidFill>
                <a:latin typeface="Times New Roman" panose="02020603050405020304" pitchFamily="18" charset="0"/>
                <a:cs typeface="Times New Roman" panose="02020603050405020304" pitchFamily="18" charset="0"/>
              </a:rPr>
              <a:t>2</a:t>
            </a:r>
            <a:endParaRPr kumimoji="1" lang="zh-CN" altLang="en-US" sz="600" b="1" dirty="0">
              <a:solidFill>
                <a:schemeClr val="bg1"/>
              </a:solidFill>
              <a:latin typeface="Times New Roman" panose="02020603050405020304" pitchFamily="18" charset="0"/>
              <a:cs typeface="Times New Roman" panose="02020603050405020304" pitchFamily="18" charset="0"/>
            </a:endParaRPr>
          </a:p>
        </p:txBody>
      </p:sp>
      <p:sp>
        <p:nvSpPr>
          <p:cNvPr id="175" name="圆角矩形 174">
            <a:extLst>
              <a:ext uri="{FF2B5EF4-FFF2-40B4-BE49-F238E27FC236}">
                <a16:creationId xmlns:a16="http://schemas.microsoft.com/office/drawing/2014/main" id="{D3FED6A2-2244-F139-3A96-3921C9F25C25}"/>
              </a:ext>
            </a:extLst>
          </p:cNvPr>
          <p:cNvSpPr/>
          <p:nvPr/>
        </p:nvSpPr>
        <p:spPr>
          <a:xfrm>
            <a:off x="3583571" y="2015442"/>
            <a:ext cx="737945" cy="233795"/>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013" dirty="0">
              <a:latin typeface="Times New Roman" panose="02020603050405020304" pitchFamily="18" charset="0"/>
              <a:cs typeface="Times New Roman" panose="02020603050405020304" pitchFamily="18" charset="0"/>
            </a:endParaRPr>
          </a:p>
        </p:txBody>
      </p:sp>
      <p:sp>
        <p:nvSpPr>
          <p:cNvPr id="176" name="文本框 175">
            <a:extLst>
              <a:ext uri="{FF2B5EF4-FFF2-40B4-BE49-F238E27FC236}">
                <a16:creationId xmlns:a16="http://schemas.microsoft.com/office/drawing/2014/main" id="{BB4FE2E1-4C8C-933F-0D8B-98DF44C6BB24}"/>
              </a:ext>
            </a:extLst>
          </p:cNvPr>
          <p:cNvSpPr txBox="1"/>
          <p:nvPr/>
        </p:nvSpPr>
        <p:spPr>
          <a:xfrm>
            <a:off x="3682471" y="2015215"/>
            <a:ext cx="539559" cy="230832"/>
          </a:xfrm>
          <a:prstGeom prst="rect">
            <a:avLst/>
          </a:prstGeom>
          <a:noFill/>
        </p:spPr>
        <p:txBody>
          <a:bodyPr wrap="square" rtlCol="0">
            <a:spAutoFit/>
          </a:bodyPr>
          <a:lstStyle/>
          <a:p>
            <a:pPr algn="ctr"/>
            <a:r>
              <a:rPr kumimoji="1" lang="en-US" altLang="zh-CN" sz="900" dirty="0">
                <a:latin typeface="Times New Roman" panose="02020603050405020304" pitchFamily="18" charset="0"/>
                <a:cs typeface="Times New Roman" panose="02020603050405020304" pitchFamily="18" charset="0"/>
              </a:rPr>
              <a:t>Modify</a:t>
            </a:r>
            <a:endParaRPr kumimoji="1" lang="zh-CN" altLang="en-US" sz="900" dirty="0">
              <a:latin typeface="Times New Roman" panose="02020603050405020304" pitchFamily="18" charset="0"/>
              <a:cs typeface="Times New Roman" panose="02020603050405020304" pitchFamily="18" charset="0"/>
            </a:endParaRPr>
          </a:p>
        </p:txBody>
      </p:sp>
      <p:sp>
        <p:nvSpPr>
          <p:cNvPr id="177" name="圆角矩形 176">
            <a:extLst>
              <a:ext uri="{FF2B5EF4-FFF2-40B4-BE49-F238E27FC236}">
                <a16:creationId xmlns:a16="http://schemas.microsoft.com/office/drawing/2014/main" id="{102F2408-8FB6-CB43-6C9B-EA0A5F801B9A}"/>
              </a:ext>
            </a:extLst>
          </p:cNvPr>
          <p:cNvSpPr/>
          <p:nvPr/>
        </p:nvSpPr>
        <p:spPr>
          <a:xfrm>
            <a:off x="3044734" y="1506607"/>
            <a:ext cx="1388529" cy="781640"/>
          </a:xfrm>
          <a:prstGeom prst="roundRect">
            <a:avLst>
              <a:gd name="adj" fmla="val 10312"/>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sp>
        <p:nvSpPr>
          <p:cNvPr id="178" name="圆角矩形 177">
            <a:extLst>
              <a:ext uri="{FF2B5EF4-FFF2-40B4-BE49-F238E27FC236}">
                <a16:creationId xmlns:a16="http://schemas.microsoft.com/office/drawing/2014/main" id="{55F8A503-33E8-F012-5803-4BF55920B0CF}"/>
              </a:ext>
            </a:extLst>
          </p:cNvPr>
          <p:cNvSpPr/>
          <p:nvPr/>
        </p:nvSpPr>
        <p:spPr>
          <a:xfrm>
            <a:off x="1620056" y="2292944"/>
            <a:ext cx="1324405" cy="694981"/>
          </a:xfrm>
          <a:prstGeom prst="roundRect">
            <a:avLst>
              <a:gd name="adj" fmla="val 10312"/>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sp>
        <p:nvSpPr>
          <p:cNvPr id="179" name="圆角矩形 178">
            <a:extLst>
              <a:ext uri="{FF2B5EF4-FFF2-40B4-BE49-F238E27FC236}">
                <a16:creationId xmlns:a16="http://schemas.microsoft.com/office/drawing/2014/main" id="{A28E3AC2-D4D8-8D94-4EA4-CB6AE0C7AF3D}"/>
              </a:ext>
            </a:extLst>
          </p:cNvPr>
          <p:cNvSpPr/>
          <p:nvPr/>
        </p:nvSpPr>
        <p:spPr>
          <a:xfrm>
            <a:off x="3040354" y="3038348"/>
            <a:ext cx="1324405" cy="694981"/>
          </a:xfrm>
          <a:prstGeom prst="roundRect">
            <a:avLst>
              <a:gd name="adj" fmla="val 10312"/>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sp>
        <p:nvSpPr>
          <p:cNvPr id="180" name="圆角矩形 179">
            <a:extLst>
              <a:ext uri="{FF2B5EF4-FFF2-40B4-BE49-F238E27FC236}">
                <a16:creationId xmlns:a16="http://schemas.microsoft.com/office/drawing/2014/main" id="{CA310FD9-21ED-5FDA-4DCB-EBE0CE84F830}"/>
              </a:ext>
            </a:extLst>
          </p:cNvPr>
          <p:cNvSpPr/>
          <p:nvPr/>
        </p:nvSpPr>
        <p:spPr>
          <a:xfrm>
            <a:off x="3180230" y="2015024"/>
            <a:ext cx="345251" cy="234191"/>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pic>
        <p:nvPicPr>
          <p:cNvPr id="181" name="图片 180">
            <a:extLst>
              <a:ext uri="{FF2B5EF4-FFF2-40B4-BE49-F238E27FC236}">
                <a16:creationId xmlns:a16="http://schemas.microsoft.com/office/drawing/2014/main" id="{1CF21A2F-BF87-71B8-A22F-76DEF804FC8A}"/>
              </a:ext>
            </a:extLst>
          </p:cNvPr>
          <p:cNvPicPr>
            <a:picLocks noChangeAspect="1"/>
          </p:cNvPicPr>
          <p:nvPr/>
        </p:nvPicPr>
        <p:blipFill>
          <a:blip r:embed="rId9"/>
          <a:stretch>
            <a:fillRect/>
          </a:stretch>
        </p:blipFill>
        <p:spPr>
          <a:xfrm>
            <a:off x="3256570" y="2046419"/>
            <a:ext cx="182186" cy="165894"/>
          </a:xfrm>
          <a:prstGeom prst="rect">
            <a:avLst/>
          </a:prstGeom>
        </p:spPr>
      </p:pic>
      <p:cxnSp>
        <p:nvCxnSpPr>
          <p:cNvPr id="182" name="直线箭头连接符 181">
            <a:extLst>
              <a:ext uri="{FF2B5EF4-FFF2-40B4-BE49-F238E27FC236}">
                <a16:creationId xmlns:a16="http://schemas.microsoft.com/office/drawing/2014/main" id="{1595F270-808E-090F-D9EE-63B618036338}"/>
              </a:ext>
            </a:extLst>
          </p:cNvPr>
          <p:cNvCxnSpPr>
            <a:cxnSpLocks/>
          </p:cNvCxnSpPr>
          <p:nvPr/>
        </p:nvCxnSpPr>
        <p:spPr>
          <a:xfrm flipH="1">
            <a:off x="5095465" y="2994152"/>
            <a:ext cx="1" cy="382667"/>
          </a:xfrm>
          <a:prstGeom prst="straightConnector1">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83" name="圆角矩形 182">
            <a:extLst>
              <a:ext uri="{FF2B5EF4-FFF2-40B4-BE49-F238E27FC236}">
                <a16:creationId xmlns:a16="http://schemas.microsoft.com/office/drawing/2014/main" id="{CA7F6170-9434-16C1-DFF0-AABD602463C3}"/>
              </a:ext>
            </a:extLst>
          </p:cNvPr>
          <p:cNvSpPr/>
          <p:nvPr/>
        </p:nvSpPr>
        <p:spPr>
          <a:xfrm>
            <a:off x="410249" y="4115715"/>
            <a:ext cx="304762" cy="26231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sp>
        <p:nvSpPr>
          <p:cNvPr id="184" name="文本框 183">
            <a:extLst>
              <a:ext uri="{FF2B5EF4-FFF2-40B4-BE49-F238E27FC236}">
                <a16:creationId xmlns:a16="http://schemas.microsoft.com/office/drawing/2014/main" id="{5AA23F16-317F-5A31-6F53-5FE39ACA3AB3}"/>
              </a:ext>
            </a:extLst>
          </p:cNvPr>
          <p:cNvSpPr txBox="1"/>
          <p:nvPr/>
        </p:nvSpPr>
        <p:spPr>
          <a:xfrm>
            <a:off x="639376" y="4145856"/>
            <a:ext cx="1076534" cy="230832"/>
          </a:xfrm>
          <a:prstGeom prst="rect">
            <a:avLst/>
          </a:prstGeom>
          <a:noFill/>
        </p:spPr>
        <p:txBody>
          <a:bodyPr wrap="square" rtlCol="0">
            <a:spAutoFit/>
          </a:bodyPr>
          <a:lstStyle/>
          <a:p>
            <a:pPr algn="ctr"/>
            <a:r>
              <a:rPr lang="en-US" altLang="zh-CN" sz="900" dirty="0">
                <a:solidFill>
                  <a:srgbClr val="1F2328"/>
                </a:solidFill>
                <a:latin typeface="Times New Roman" panose="02020603050405020304" pitchFamily="18" charset="0"/>
                <a:cs typeface="Times New Roman" panose="02020603050405020304" pitchFamily="18" charset="0"/>
              </a:rPr>
              <a:t>VLM-based</a:t>
            </a:r>
            <a:r>
              <a:rPr lang="zh-CN" altLang="en-US" sz="900" dirty="0">
                <a:solidFill>
                  <a:srgbClr val="1F2328"/>
                </a:solidFill>
                <a:latin typeface="Times New Roman" panose="02020603050405020304" pitchFamily="18" charset="0"/>
                <a:cs typeface="Times New Roman" panose="02020603050405020304" pitchFamily="18" charset="0"/>
              </a:rPr>
              <a:t> </a:t>
            </a:r>
            <a:r>
              <a:rPr lang="en-US" altLang="zh-CN" sz="900" dirty="0">
                <a:solidFill>
                  <a:srgbClr val="1F2328"/>
                </a:solidFill>
                <a:latin typeface="Times New Roman" panose="02020603050405020304" pitchFamily="18" charset="0"/>
                <a:cs typeface="Times New Roman" panose="02020603050405020304" pitchFamily="18" charset="0"/>
              </a:rPr>
              <a:t>Brain</a:t>
            </a:r>
            <a:endParaRPr lang="zh-CN" altLang="en-US" sz="900" dirty="0">
              <a:solidFill>
                <a:srgbClr val="1F2328"/>
              </a:solidFill>
              <a:latin typeface="Times New Roman" panose="02020603050405020304" pitchFamily="18" charset="0"/>
              <a:cs typeface="Times New Roman" panose="02020603050405020304" pitchFamily="18" charset="0"/>
            </a:endParaRPr>
          </a:p>
        </p:txBody>
      </p:sp>
      <p:pic>
        <p:nvPicPr>
          <p:cNvPr id="185" name="图片 184">
            <a:extLst>
              <a:ext uri="{FF2B5EF4-FFF2-40B4-BE49-F238E27FC236}">
                <a16:creationId xmlns:a16="http://schemas.microsoft.com/office/drawing/2014/main" id="{22BE084B-927A-9EB9-8672-06EA708065BC}"/>
              </a:ext>
            </a:extLst>
          </p:cNvPr>
          <p:cNvPicPr>
            <a:picLocks noChangeAspect="1"/>
          </p:cNvPicPr>
          <p:nvPr/>
        </p:nvPicPr>
        <p:blipFill>
          <a:blip r:embed="rId3"/>
          <a:stretch>
            <a:fillRect/>
          </a:stretch>
        </p:blipFill>
        <p:spPr>
          <a:xfrm>
            <a:off x="445309" y="4138913"/>
            <a:ext cx="236619" cy="215459"/>
          </a:xfrm>
          <a:prstGeom prst="rect">
            <a:avLst/>
          </a:prstGeom>
        </p:spPr>
      </p:pic>
      <p:sp>
        <p:nvSpPr>
          <p:cNvPr id="186" name="文本框 185">
            <a:extLst>
              <a:ext uri="{FF2B5EF4-FFF2-40B4-BE49-F238E27FC236}">
                <a16:creationId xmlns:a16="http://schemas.microsoft.com/office/drawing/2014/main" id="{43AA6E88-AA61-1219-5A80-AD5D095722E6}"/>
              </a:ext>
            </a:extLst>
          </p:cNvPr>
          <p:cNvSpPr txBox="1"/>
          <p:nvPr/>
        </p:nvSpPr>
        <p:spPr>
          <a:xfrm>
            <a:off x="4029332" y="4141802"/>
            <a:ext cx="1443193" cy="230832"/>
          </a:xfrm>
          <a:prstGeom prst="rect">
            <a:avLst/>
          </a:prstGeom>
          <a:noFill/>
        </p:spPr>
        <p:txBody>
          <a:bodyPr wrap="square" rtlCol="0">
            <a:spAutoFit/>
          </a:bodyPr>
          <a:lstStyle/>
          <a:p>
            <a:pPr algn="ctr"/>
            <a:r>
              <a:rPr lang="en-US" altLang="zh-CN" sz="900" dirty="0">
                <a:solidFill>
                  <a:srgbClr val="1F2328"/>
                </a:solidFill>
                <a:latin typeface="Times New Roman" panose="02020603050405020304" pitchFamily="18" charset="0"/>
                <a:cs typeface="Times New Roman" panose="02020603050405020304" pitchFamily="18" charset="0"/>
              </a:rPr>
              <a:t>ICL-based</a:t>
            </a:r>
            <a:r>
              <a:rPr lang="zh-CN" altLang="en-US" sz="900" dirty="0">
                <a:solidFill>
                  <a:srgbClr val="1F2328"/>
                </a:solidFill>
                <a:latin typeface="Times New Roman" panose="02020603050405020304" pitchFamily="18" charset="0"/>
                <a:cs typeface="Times New Roman" panose="02020603050405020304" pitchFamily="18" charset="0"/>
              </a:rPr>
              <a:t> </a:t>
            </a:r>
            <a:r>
              <a:rPr lang="en-US" altLang="zh-CN" sz="900" dirty="0">
                <a:solidFill>
                  <a:srgbClr val="1F2328"/>
                </a:solidFill>
                <a:latin typeface="Times New Roman" panose="02020603050405020304" pitchFamily="18" charset="0"/>
                <a:cs typeface="Times New Roman" panose="02020603050405020304" pitchFamily="18" charset="0"/>
              </a:rPr>
              <a:t>Memory</a:t>
            </a:r>
            <a:endParaRPr lang="zh-CN" altLang="en-US" sz="900" dirty="0">
              <a:solidFill>
                <a:srgbClr val="1F2328"/>
              </a:solidFill>
              <a:latin typeface="Times New Roman" panose="02020603050405020304" pitchFamily="18" charset="0"/>
              <a:cs typeface="Times New Roman" panose="02020603050405020304" pitchFamily="18" charset="0"/>
            </a:endParaRPr>
          </a:p>
        </p:txBody>
      </p:sp>
      <p:sp>
        <p:nvSpPr>
          <p:cNvPr id="187" name="文本框 186">
            <a:extLst>
              <a:ext uri="{FF2B5EF4-FFF2-40B4-BE49-F238E27FC236}">
                <a16:creationId xmlns:a16="http://schemas.microsoft.com/office/drawing/2014/main" id="{33A192B0-5E32-21CB-135E-C9E9A81E2F0B}"/>
              </a:ext>
            </a:extLst>
          </p:cNvPr>
          <p:cNvSpPr txBox="1"/>
          <p:nvPr/>
        </p:nvSpPr>
        <p:spPr>
          <a:xfrm>
            <a:off x="2477674" y="4145856"/>
            <a:ext cx="1076534" cy="230832"/>
          </a:xfrm>
          <a:prstGeom prst="rect">
            <a:avLst/>
          </a:prstGeom>
          <a:noFill/>
        </p:spPr>
        <p:txBody>
          <a:bodyPr wrap="square" rtlCol="0">
            <a:spAutoFit/>
          </a:bodyPr>
          <a:lstStyle/>
          <a:p>
            <a:pPr algn="ctr"/>
            <a:r>
              <a:rPr lang="en-US" altLang="zh-CN" sz="900" dirty="0">
                <a:solidFill>
                  <a:srgbClr val="1F2328"/>
                </a:solidFill>
                <a:latin typeface="Times New Roman" panose="02020603050405020304" pitchFamily="18" charset="0"/>
                <a:cs typeface="Times New Roman" panose="02020603050405020304" pitchFamily="18" charset="0"/>
              </a:rPr>
              <a:t>LLM-based</a:t>
            </a:r>
            <a:r>
              <a:rPr lang="zh-CN" altLang="en-US" sz="900" dirty="0">
                <a:solidFill>
                  <a:srgbClr val="1F2328"/>
                </a:solidFill>
                <a:latin typeface="Times New Roman" panose="02020603050405020304" pitchFamily="18" charset="0"/>
                <a:cs typeface="Times New Roman" panose="02020603050405020304" pitchFamily="18" charset="0"/>
              </a:rPr>
              <a:t> </a:t>
            </a:r>
            <a:r>
              <a:rPr lang="en-US" altLang="zh-CN" sz="900" dirty="0">
                <a:solidFill>
                  <a:srgbClr val="1F2328"/>
                </a:solidFill>
                <a:latin typeface="Times New Roman" panose="02020603050405020304" pitchFamily="18" charset="0"/>
                <a:cs typeface="Times New Roman" panose="02020603050405020304" pitchFamily="18" charset="0"/>
              </a:rPr>
              <a:t>Brain</a:t>
            </a:r>
            <a:endParaRPr lang="zh-CN" altLang="en-US" sz="900" dirty="0">
              <a:solidFill>
                <a:srgbClr val="1F2328"/>
              </a:solidFill>
              <a:latin typeface="Times New Roman" panose="02020603050405020304" pitchFamily="18" charset="0"/>
              <a:cs typeface="Times New Roman" panose="02020603050405020304" pitchFamily="18" charset="0"/>
            </a:endParaRPr>
          </a:p>
        </p:txBody>
      </p:sp>
      <p:sp>
        <p:nvSpPr>
          <p:cNvPr id="188" name="圆角矩形 187">
            <a:extLst>
              <a:ext uri="{FF2B5EF4-FFF2-40B4-BE49-F238E27FC236}">
                <a16:creationId xmlns:a16="http://schemas.microsoft.com/office/drawing/2014/main" id="{6B92F38A-0150-DE63-C45E-C1EF5E1D69F5}"/>
              </a:ext>
            </a:extLst>
          </p:cNvPr>
          <p:cNvSpPr/>
          <p:nvPr/>
        </p:nvSpPr>
        <p:spPr>
          <a:xfrm>
            <a:off x="2250291" y="4117641"/>
            <a:ext cx="304762" cy="26231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pic>
        <p:nvPicPr>
          <p:cNvPr id="189" name="图片 188">
            <a:extLst>
              <a:ext uri="{FF2B5EF4-FFF2-40B4-BE49-F238E27FC236}">
                <a16:creationId xmlns:a16="http://schemas.microsoft.com/office/drawing/2014/main" id="{83F38425-812F-FE77-0E29-8E333A705691}"/>
              </a:ext>
            </a:extLst>
          </p:cNvPr>
          <p:cNvPicPr>
            <a:picLocks noChangeAspect="1"/>
          </p:cNvPicPr>
          <p:nvPr/>
        </p:nvPicPr>
        <p:blipFill>
          <a:blip r:embed="rId10"/>
          <a:stretch>
            <a:fillRect/>
          </a:stretch>
        </p:blipFill>
        <p:spPr>
          <a:xfrm>
            <a:off x="2299484" y="4158293"/>
            <a:ext cx="208407" cy="193528"/>
          </a:xfrm>
          <a:prstGeom prst="rect">
            <a:avLst/>
          </a:prstGeom>
        </p:spPr>
      </p:pic>
      <p:sp>
        <p:nvSpPr>
          <p:cNvPr id="190" name="圆角矩形 189">
            <a:extLst>
              <a:ext uri="{FF2B5EF4-FFF2-40B4-BE49-F238E27FC236}">
                <a16:creationId xmlns:a16="http://schemas.microsoft.com/office/drawing/2014/main" id="{86B80F0B-C7A4-A324-35C0-7457C0F030CA}"/>
              </a:ext>
            </a:extLst>
          </p:cNvPr>
          <p:cNvSpPr/>
          <p:nvPr/>
        </p:nvSpPr>
        <p:spPr>
          <a:xfrm>
            <a:off x="3931452" y="4119138"/>
            <a:ext cx="304762" cy="26231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pic>
        <p:nvPicPr>
          <p:cNvPr id="191" name="图片 190">
            <a:extLst>
              <a:ext uri="{FF2B5EF4-FFF2-40B4-BE49-F238E27FC236}">
                <a16:creationId xmlns:a16="http://schemas.microsoft.com/office/drawing/2014/main" id="{92A06810-A18A-B56B-2FAE-88EAE785093F}"/>
              </a:ext>
            </a:extLst>
          </p:cNvPr>
          <p:cNvPicPr>
            <a:picLocks noChangeAspect="1"/>
          </p:cNvPicPr>
          <p:nvPr/>
        </p:nvPicPr>
        <p:blipFill>
          <a:blip r:embed="rId9"/>
          <a:stretch>
            <a:fillRect/>
          </a:stretch>
        </p:blipFill>
        <p:spPr>
          <a:xfrm>
            <a:off x="3975869" y="4155017"/>
            <a:ext cx="197351" cy="179703"/>
          </a:xfrm>
          <a:prstGeom prst="rect">
            <a:avLst/>
          </a:prstGeom>
        </p:spPr>
      </p:pic>
      <p:sp>
        <p:nvSpPr>
          <p:cNvPr id="192" name="圆角矩形 191">
            <a:extLst>
              <a:ext uri="{FF2B5EF4-FFF2-40B4-BE49-F238E27FC236}">
                <a16:creationId xmlns:a16="http://schemas.microsoft.com/office/drawing/2014/main" id="{48B9A3FC-9CE7-F49F-0CCB-45C21789BA04}"/>
              </a:ext>
            </a:extLst>
          </p:cNvPr>
          <p:cNvSpPr/>
          <p:nvPr/>
        </p:nvSpPr>
        <p:spPr>
          <a:xfrm>
            <a:off x="5819814" y="4117967"/>
            <a:ext cx="304762" cy="26231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pic>
        <p:nvPicPr>
          <p:cNvPr id="193" name="图片 192">
            <a:extLst>
              <a:ext uri="{FF2B5EF4-FFF2-40B4-BE49-F238E27FC236}">
                <a16:creationId xmlns:a16="http://schemas.microsoft.com/office/drawing/2014/main" id="{B8191C3E-2043-EAA2-CA38-02143695CF2E}"/>
              </a:ext>
            </a:extLst>
          </p:cNvPr>
          <p:cNvPicPr>
            <a:picLocks noChangeAspect="1"/>
          </p:cNvPicPr>
          <p:nvPr/>
        </p:nvPicPr>
        <p:blipFill>
          <a:blip r:embed="rId8"/>
          <a:stretch>
            <a:fillRect/>
          </a:stretch>
        </p:blipFill>
        <p:spPr>
          <a:xfrm>
            <a:off x="5870297" y="4154013"/>
            <a:ext cx="206802" cy="188308"/>
          </a:xfrm>
          <a:prstGeom prst="rect">
            <a:avLst/>
          </a:prstGeom>
        </p:spPr>
      </p:pic>
      <p:sp>
        <p:nvSpPr>
          <p:cNvPr id="194" name="圆角矩形 193">
            <a:extLst>
              <a:ext uri="{FF2B5EF4-FFF2-40B4-BE49-F238E27FC236}">
                <a16:creationId xmlns:a16="http://schemas.microsoft.com/office/drawing/2014/main" id="{D1130583-DAA3-BAB5-1155-2B2688D4B3CB}"/>
              </a:ext>
            </a:extLst>
          </p:cNvPr>
          <p:cNvSpPr/>
          <p:nvPr/>
        </p:nvSpPr>
        <p:spPr>
          <a:xfrm>
            <a:off x="3439102" y="3327748"/>
            <a:ext cx="562015" cy="293864"/>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pic>
        <p:nvPicPr>
          <p:cNvPr id="195" name="图片 194">
            <a:extLst>
              <a:ext uri="{FF2B5EF4-FFF2-40B4-BE49-F238E27FC236}">
                <a16:creationId xmlns:a16="http://schemas.microsoft.com/office/drawing/2014/main" id="{ACE640E9-CBB3-DC2A-412C-EE8CAFA7C2F9}"/>
              </a:ext>
            </a:extLst>
          </p:cNvPr>
          <p:cNvPicPr>
            <a:picLocks noChangeAspect="1"/>
          </p:cNvPicPr>
          <p:nvPr/>
        </p:nvPicPr>
        <p:blipFill>
          <a:blip r:embed="rId8"/>
          <a:stretch>
            <a:fillRect/>
          </a:stretch>
        </p:blipFill>
        <p:spPr>
          <a:xfrm>
            <a:off x="3620968" y="3384720"/>
            <a:ext cx="203895" cy="185662"/>
          </a:xfrm>
          <a:prstGeom prst="rect">
            <a:avLst/>
          </a:prstGeom>
        </p:spPr>
      </p:pic>
      <p:sp>
        <p:nvSpPr>
          <p:cNvPr id="196" name="矩形 195">
            <a:extLst>
              <a:ext uri="{FF2B5EF4-FFF2-40B4-BE49-F238E27FC236}">
                <a16:creationId xmlns:a16="http://schemas.microsoft.com/office/drawing/2014/main" id="{E74ADCBB-3720-1965-7A18-D9600D6B344B}"/>
              </a:ext>
            </a:extLst>
          </p:cNvPr>
          <p:cNvSpPr/>
          <p:nvPr/>
        </p:nvSpPr>
        <p:spPr>
          <a:xfrm>
            <a:off x="263472" y="4080262"/>
            <a:ext cx="8634851" cy="337484"/>
          </a:xfrm>
          <a:prstGeom prst="rect">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013">
              <a:latin typeface="Times New Roman" panose="02020603050405020304" pitchFamily="18" charset="0"/>
              <a:cs typeface="Times New Roman" panose="02020603050405020304" pitchFamily="18" charset="0"/>
            </a:endParaRPr>
          </a:p>
        </p:txBody>
      </p:sp>
      <p:cxnSp>
        <p:nvCxnSpPr>
          <p:cNvPr id="207" name="直线连接符 206">
            <a:extLst>
              <a:ext uri="{FF2B5EF4-FFF2-40B4-BE49-F238E27FC236}">
                <a16:creationId xmlns:a16="http://schemas.microsoft.com/office/drawing/2014/main" id="{6601ECE1-54C8-770B-682E-280A676DC644}"/>
              </a:ext>
            </a:extLst>
          </p:cNvPr>
          <p:cNvCxnSpPr>
            <a:cxnSpLocks/>
            <a:stCxn id="19" idx="0"/>
          </p:cNvCxnSpPr>
          <p:nvPr/>
        </p:nvCxnSpPr>
        <p:spPr>
          <a:xfrm flipV="1">
            <a:off x="5115726" y="1907644"/>
            <a:ext cx="0" cy="39152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18D0CC3E-F400-8657-0F66-ADFE5D249D31}"/>
              </a:ext>
            </a:extLst>
          </p:cNvPr>
          <p:cNvSpPr/>
          <p:nvPr/>
        </p:nvSpPr>
        <p:spPr>
          <a:xfrm>
            <a:off x="5933743" y="1703238"/>
            <a:ext cx="2859340" cy="132586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altLang="zh-CN" sz="1400" dirty="0">
                <a:solidFill>
                  <a:schemeClr val="tx1"/>
                </a:solidFill>
                <a:latin typeface="Times New Roman" panose="02020603050405020304" pitchFamily="18" charset="0"/>
                <a:cs typeface="Times New Roman" panose="02020603050405020304" pitchFamily="18" charset="0"/>
              </a:rPr>
              <a:t>If the alignment isn’t good enough, additional candidate prompts are created to further refine the semantic match.</a:t>
            </a:r>
          </a:p>
        </p:txBody>
      </p:sp>
    </p:spTree>
    <p:extLst>
      <p:ext uri="{BB962C8B-B14F-4D97-AF65-F5344CB8AC3E}">
        <p14:creationId xmlns:p14="http://schemas.microsoft.com/office/powerpoint/2010/main" val="2420555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B673E-4BD1-C0F1-A2D9-FF61565DEE66}"/>
            </a:ext>
          </a:extLst>
        </p:cNvPr>
        <p:cNvGrpSpPr/>
        <p:nvPr/>
      </p:nvGrpSpPr>
      <p:grpSpPr>
        <a:xfrm>
          <a:off x="0" y="0"/>
          <a:ext cx="0" cy="0"/>
          <a:chOff x="0" y="0"/>
          <a:chExt cx="0" cy="0"/>
        </a:xfrm>
      </p:grpSpPr>
      <p:sp>
        <p:nvSpPr>
          <p:cNvPr id="12" name="文本框 11">
            <a:extLst>
              <a:ext uri="{FF2B5EF4-FFF2-40B4-BE49-F238E27FC236}">
                <a16:creationId xmlns:a16="http://schemas.microsoft.com/office/drawing/2014/main" id="{AC7A7E2D-0614-246A-13A4-72C7A6B40CA2}"/>
              </a:ext>
            </a:extLst>
          </p:cNvPr>
          <p:cNvSpPr txBox="1"/>
          <p:nvPr/>
        </p:nvSpPr>
        <p:spPr>
          <a:xfrm>
            <a:off x="102809" y="123181"/>
            <a:ext cx="3553152" cy="461665"/>
          </a:xfrm>
          <a:prstGeom prst="rect">
            <a:avLst/>
          </a:prstGeom>
          <a:noFill/>
        </p:spPr>
        <p:txBody>
          <a:bodyPr wrap="none" rtlCol="0">
            <a:spAutoFit/>
          </a:bodyPr>
          <a:lstStyle/>
          <a:p>
            <a:r>
              <a:rPr lang="en-US" altLang="zh-CN" sz="2400" b="1" dirty="0">
                <a:effectLst>
                  <a:outerShdw blurRad="63500" sx="102000" sy="102000" algn="ctr" rotWithShape="0">
                    <a:prstClr val="black">
                      <a:alpha val="40000"/>
                    </a:prstClr>
                  </a:outerShdw>
                </a:effectLst>
                <a:latin typeface="Arial Rounded MT Bold" panose="020F0704030504030204" pitchFamily="34" charset="0"/>
                <a:cs typeface="Times New Roman" panose="02020603050405020304" pitchFamily="18" charset="0"/>
              </a:rPr>
              <a:t>Approach</a:t>
            </a:r>
            <a:r>
              <a:rPr lang="zh-CN" altLang="en-US" sz="2400" b="1" dirty="0">
                <a:effectLst>
                  <a:outerShdw blurRad="63500" sx="102000" sy="102000" algn="ctr" rotWithShape="0">
                    <a:prstClr val="black">
                      <a:alpha val="40000"/>
                    </a:prstClr>
                  </a:outerShdw>
                </a:effectLst>
                <a:latin typeface="Arial Rounded MT Bold" panose="020F0704030504030204" pitchFamily="34" charset="0"/>
                <a:cs typeface="Times New Roman" panose="02020603050405020304" pitchFamily="18" charset="0"/>
              </a:rPr>
              <a:t> </a:t>
            </a:r>
            <a:r>
              <a:rPr lang="en-US" altLang="zh-CN" sz="2400" b="1" dirty="0">
                <a:effectLst>
                  <a:outerShdw blurRad="63500" sx="102000" sy="102000" algn="ctr" rotWithShape="0">
                    <a:prstClr val="black">
                      <a:alpha val="40000"/>
                    </a:prstClr>
                  </a:outerShdw>
                </a:effectLst>
                <a:latin typeface="Arial Rounded MT Bold" panose="020F0704030504030204" pitchFamily="34" charset="0"/>
                <a:cs typeface="Times New Roman" panose="02020603050405020304" pitchFamily="18" charset="0"/>
              </a:rPr>
              <a:t>-</a:t>
            </a:r>
            <a:r>
              <a:rPr lang="zh-CN" altLang="en-US" sz="2400" b="1" dirty="0">
                <a:effectLst>
                  <a:outerShdw blurRad="63500" sx="102000" sy="102000" algn="ctr" rotWithShape="0">
                    <a:prstClr val="black">
                      <a:alpha val="40000"/>
                    </a:prstClr>
                  </a:outerShdw>
                </a:effectLst>
                <a:latin typeface="Arial Rounded MT Bold" panose="020F0704030504030204" pitchFamily="34" charset="0"/>
                <a:cs typeface="Times New Roman" panose="02020603050405020304" pitchFamily="18" charset="0"/>
              </a:rPr>
              <a:t> </a:t>
            </a:r>
            <a:r>
              <a:rPr lang="en-US" altLang="zh-CN" sz="2400" b="1" dirty="0" err="1">
                <a:effectLst>
                  <a:outerShdw blurRad="63500" sx="102000" sy="102000" algn="ctr" rotWithShape="0">
                    <a:prstClr val="black">
                      <a:alpha val="40000"/>
                    </a:prstClr>
                  </a:outerShdw>
                </a:effectLst>
                <a:latin typeface="Arial Rounded MT Bold" panose="020F0704030504030204" pitchFamily="34" charset="0"/>
                <a:cs typeface="Times New Roman" panose="02020603050405020304" pitchFamily="18" charset="0"/>
              </a:rPr>
              <a:t>JailFuzzer</a:t>
            </a:r>
            <a:endParaRPr lang="zh-CN" altLang="en-US" sz="2400" b="1" dirty="0">
              <a:effectLst>
                <a:outerShdw blurRad="63500" sx="102000" sy="102000" algn="ctr" rotWithShape="0">
                  <a:prstClr val="black">
                    <a:alpha val="40000"/>
                  </a:prstClr>
                </a:outerShdw>
              </a:effectLst>
              <a:latin typeface="Arial Rounded MT Bold" panose="020F0704030504030204" pitchFamily="34" charset="0"/>
              <a:cs typeface="Times New Roman" panose="02020603050405020304" pitchFamily="18" charset="0"/>
            </a:endParaRPr>
          </a:p>
        </p:txBody>
      </p:sp>
      <p:sp>
        <p:nvSpPr>
          <p:cNvPr id="33" name="灯片编号占位符 1">
            <a:extLst>
              <a:ext uri="{FF2B5EF4-FFF2-40B4-BE49-F238E27FC236}">
                <a16:creationId xmlns:a16="http://schemas.microsoft.com/office/drawing/2014/main" id="{AC200E1E-C33E-D364-05D7-F23D985620B6}"/>
              </a:ext>
            </a:extLst>
          </p:cNvPr>
          <p:cNvSpPr>
            <a:spLocks noGrp="1"/>
          </p:cNvSpPr>
          <p:nvPr>
            <p:ph type="sldNum" sz="quarter" idx="12"/>
          </p:nvPr>
        </p:nvSpPr>
        <p:spPr>
          <a:xfrm>
            <a:off x="6961238" y="4706427"/>
            <a:ext cx="2057400" cy="273844"/>
          </a:xfrm>
        </p:spPr>
        <p:txBody>
          <a:bodyPr/>
          <a:lstStyle/>
          <a:p>
            <a:fld id="{79A2A7EB-52F2-483C-BC24-30B8D2FE1565}" type="slidenum">
              <a:rPr lang="zh-CN" altLang="en-US" sz="1500"/>
              <a:t>12</a:t>
            </a:fld>
            <a:endParaRPr lang="zh-CN" altLang="en-US" sz="1500" dirty="0"/>
          </a:p>
        </p:txBody>
      </p:sp>
      <p:sp>
        <p:nvSpPr>
          <p:cNvPr id="166" name="文本框 165">
            <a:extLst>
              <a:ext uri="{FF2B5EF4-FFF2-40B4-BE49-F238E27FC236}">
                <a16:creationId xmlns:a16="http://schemas.microsoft.com/office/drawing/2014/main" id="{23706C8F-4F8F-88C1-4FB6-4E02DC398A5F}"/>
              </a:ext>
            </a:extLst>
          </p:cNvPr>
          <p:cNvSpPr txBox="1"/>
          <p:nvPr/>
        </p:nvSpPr>
        <p:spPr>
          <a:xfrm>
            <a:off x="1269562" y="644935"/>
            <a:ext cx="6674714" cy="323165"/>
          </a:xfrm>
          <a:prstGeom prst="rect">
            <a:avLst/>
          </a:prstGeom>
          <a:noFill/>
        </p:spPr>
        <p:txBody>
          <a:bodyPr wrap="square">
            <a:spAutoFit/>
          </a:bodyPr>
          <a:lstStyle/>
          <a:p>
            <a:r>
              <a:rPr lang="en-US" altLang="zh-CN" sz="1500" dirty="0">
                <a:solidFill>
                  <a:srgbClr val="000000"/>
                </a:solidFill>
                <a:latin typeface="Times New Roman" panose="02020603050405020304" pitchFamily="18" charset="0"/>
                <a:cs typeface="Times New Roman" panose="02020603050405020304" pitchFamily="18" charset="0"/>
              </a:rPr>
              <a:t>A novel prompt-level jailbreak method driven by fuzzing and LLM agents</a:t>
            </a:r>
            <a:endParaRPr lang="zh-CN" altLang="en-US" sz="1500" dirty="0">
              <a:latin typeface="Times New Roman" panose="02020603050405020304" pitchFamily="18" charset="0"/>
              <a:cs typeface="Times New Roman" panose="02020603050405020304" pitchFamily="18" charset="0"/>
            </a:endParaRPr>
          </a:p>
        </p:txBody>
      </p:sp>
      <p:sp>
        <p:nvSpPr>
          <p:cNvPr id="2" name="矩形 1">
            <a:extLst>
              <a:ext uri="{FF2B5EF4-FFF2-40B4-BE49-F238E27FC236}">
                <a16:creationId xmlns:a16="http://schemas.microsoft.com/office/drawing/2014/main" id="{DE2014B4-F91A-7AFA-7ADB-D6171C26CD49}"/>
              </a:ext>
            </a:extLst>
          </p:cNvPr>
          <p:cNvSpPr/>
          <p:nvPr/>
        </p:nvSpPr>
        <p:spPr>
          <a:xfrm>
            <a:off x="220898" y="645508"/>
            <a:ext cx="8671108" cy="53947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buNone/>
            </a:pPr>
            <a:r>
              <a:rPr lang="en-US" altLang="zh-CN" sz="1300" dirty="0">
                <a:solidFill>
                  <a:schemeClr val="tx1"/>
                </a:solidFill>
                <a:latin typeface="Times New Roman" panose="02020603050405020304" pitchFamily="18" charset="0"/>
                <a:cs typeface="Times New Roman" panose="02020603050405020304" pitchFamily="18" charset="0"/>
              </a:rPr>
              <a:t>Once a set of candidate prompts is generated, the oracle agent scores them and forwards the highest-scoring prompt to the T2I model to produce potentially unsafe images. </a:t>
            </a:r>
          </a:p>
        </p:txBody>
      </p:sp>
      <p:sp>
        <p:nvSpPr>
          <p:cNvPr id="3" name="矩形 2">
            <a:extLst>
              <a:ext uri="{FF2B5EF4-FFF2-40B4-BE49-F238E27FC236}">
                <a16:creationId xmlns:a16="http://schemas.microsoft.com/office/drawing/2014/main" id="{92B09F88-5E23-4D7B-F6C8-229417507441}"/>
              </a:ext>
            </a:extLst>
          </p:cNvPr>
          <p:cNvSpPr/>
          <p:nvPr/>
        </p:nvSpPr>
        <p:spPr>
          <a:xfrm>
            <a:off x="153276" y="4176500"/>
            <a:ext cx="8738730" cy="52786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buNone/>
            </a:pPr>
            <a:r>
              <a:rPr lang="en-US" altLang="zh-CN" sz="1300" dirty="0">
                <a:solidFill>
                  <a:schemeClr val="tx1"/>
                </a:solidFill>
                <a:latin typeface="Times New Roman" panose="02020603050405020304" pitchFamily="18" charset="0"/>
                <a:cs typeface="Times New Roman" panose="02020603050405020304" pitchFamily="18" charset="0"/>
              </a:rPr>
              <a:t>This iterative mutation continues until a prompt meets both bypass and similarity criteria or reaches the maximum mutation threshold.</a:t>
            </a:r>
          </a:p>
        </p:txBody>
      </p:sp>
      <p:sp>
        <p:nvSpPr>
          <p:cNvPr id="4" name="矩形 3">
            <a:extLst>
              <a:ext uri="{FF2B5EF4-FFF2-40B4-BE49-F238E27FC236}">
                <a16:creationId xmlns:a16="http://schemas.microsoft.com/office/drawing/2014/main" id="{BF421052-44DA-B115-6D49-D5CB24FAEDB7}"/>
              </a:ext>
            </a:extLst>
          </p:cNvPr>
          <p:cNvSpPr/>
          <p:nvPr/>
        </p:nvSpPr>
        <p:spPr>
          <a:xfrm>
            <a:off x="263471" y="2531694"/>
            <a:ext cx="1098291" cy="737470"/>
          </a:xfrm>
          <a:prstGeom prst="rect">
            <a:avLst/>
          </a:prstGeom>
          <a:solidFill>
            <a:srgbClr val="EBE7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013">
              <a:latin typeface="Times New Roman" panose="02020603050405020304" pitchFamily="18" charset="0"/>
              <a:cs typeface="Times New Roman" panose="02020603050405020304" pitchFamily="18" charset="0"/>
            </a:endParaRPr>
          </a:p>
        </p:txBody>
      </p:sp>
      <p:sp>
        <p:nvSpPr>
          <p:cNvPr id="5" name="椭圆 4">
            <a:extLst>
              <a:ext uri="{FF2B5EF4-FFF2-40B4-BE49-F238E27FC236}">
                <a16:creationId xmlns:a16="http://schemas.microsoft.com/office/drawing/2014/main" id="{59DAD617-4445-9733-0463-BBFDD599836B}"/>
              </a:ext>
            </a:extLst>
          </p:cNvPr>
          <p:cNvSpPr/>
          <p:nvPr/>
        </p:nvSpPr>
        <p:spPr>
          <a:xfrm>
            <a:off x="3371342" y="1588934"/>
            <a:ext cx="106424" cy="96035"/>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525" b="1" dirty="0">
              <a:latin typeface="Times New Roman" panose="02020603050405020304" pitchFamily="18" charset="0"/>
              <a:cs typeface="Times New Roman" panose="02020603050405020304" pitchFamily="18" charset="0"/>
            </a:endParaRPr>
          </a:p>
        </p:txBody>
      </p:sp>
      <p:sp>
        <p:nvSpPr>
          <p:cNvPr id="6" name="矩形 5">
            <a:extLst>
              <a:ext uri="{FF2B5EF4-FFF2-40B4-BE49-F238E27FC236}">
                <a16:creationId xmlns:a16="http://schemas.microsoft.com/office/drawing/2014/main" id="{04516CA6-70D9-531E-4375-31E1F9A9221C}"/>
              </a:ext>
            </a:extLst>
          </p:cNvPr>
          <p:cNvSpPr/>
          <p:nvPr/>
        </p:nvSpPr>
        <p:spPr>
          <a:xfrm>
            <a:off x="1568019" y="1397725"/>
            <a:ext cx="4323059" cy="2387621"/>
          </a:xfrm>
          <a:prstGeom prst="rect">
            <a:avLst/>
          </a:prstGeom>
          <a:noFill/>
          <a:ln>
            <a:solidFill>
              <a:schemeClr val="accent5">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198CACBF-1D27-DCD9-5AA5-E024EF148831}"/>
              </a:ext>
            </a:extLst>
          </p:cNvPr>
          <p:cNvSpPr txBox="1"/>
          <p:nvPr/>
        </p:nvSpPr>
        <p:spPr>
          <a:xfrm>
            <a:off x="1638248" y="2326859"/>
            <a:ext cx="578390" cy="230832"/>
          </a:xfrm>
          <a:prstGeom prst="rect">
            <a:avLst/>
          </a:prstGeom>
          <a:noFill/>
        </p:spPr>
        <p:txBody>
          <a:bodyPr wrap="square" rtlCol="0">
            <a:spAutoFit/>
          </a:bodyPr>
          <a:lstStyle/>
          <a:p>
            <a:pPr algn="ctr"/>
            <a:r>
              <a:rPr kumimoji="1" lang="en-US" altLang="zh-CN" sz="900" b="1" dirty="0">
                <a:solidFill>
                  <a:srgbClr val="C00000"/>
                </a:solidFill>
                <a:latin typeface="Times New Roman" panose="02020603050405020304" pitchFamily="18" charset="0"/>
                <a:cs typeface="Times New Roman" panose="02020603050405020304" pitchFamily="18" charset="0"/>
              </a:rPr>
              <a:t>Step  </a:t>
            </a:r>
            <a:r>
              <a:rPr kumimoji="1" lang="zh-CN" altLang="en-US" sz="900" b="1" dirty="0">
                <a:latin typeface="Times New Roman" panose="02020603050405020304" pitchFamily="18" charset="0"/>
                <a:cs typeface="Times New Roman" panose="02020603050405020304" pitchFamily="18" charset="0"/>
              </a:rPr>
              <a:t>  </a:t>
            </a:r>
            <a:r>
              <a:rPr kumimoji="1" lang="en-US" altLang="zh-CN" sz="900" b="1" dirty="0">
                <a:latin typeface="Times New Roman" panose="02020603050405020304" pitchFamily="18" charset="0"/>
                <a:cs typeface="Times New Roman" panose="02020603050405020304" pitchFamily="18" charset="0"/>
              </a:rPr>
              <a:t> </a:t>
            </a:r>
            <a:r>
              <a:rPr kumimoji="1" lang="en-US" altLang="zh-CN" sz="900" b="1" dirty="0">
                <a:solidFill>
                  <a:srgbClr val="C00000"/>
                </a:solidFill>
                <a:latin typeface="Times New Roman" panose="02020603050405020304" pitchFamily="18" charset="0"/>
                <a:cs typeface="Times New Roman" panose="02020603050405020304" pitchFamily="18" charset="0"/>
              </a:rPr>
              <a:t>:</a:t>
            </a:r>
            <a:endParaRPr kumimoji="1" lang="zh-CN" altLang="en-US" sz="900" b="1" dirty="0">
              <a:latin typeface="Times New Roman" panose="02020603050405020304" pitchFamily="18" charset="0"/>
              <a:cs typeface="Times New Roman" panose="02020603050405020304" pitchFamily="18" charset="0"/>
            </a:endParaRPr>
          </a:p>
        </p:txBody>
      </p:sp>
      <p:sp>
        <p:nvSpPr>
          <p:cNvPr id="8" name="圆角矩形 7">
            <a:extLst>
              <a:ext uri="{FF2B5EF4-FFF2-40B4-BE49-F238E27FC236}">
                <a16:creationId xmlns:a16="http://schemas.microsoft.com/office/drawing/2014/main" id="{57CF2F5A-F190-1078-0610-C814EE80AE9B}"/>
              </a:ext>
            </a:extLst>
          </p:cNvPr>
          <p:cNvSpPr/>
          <p:nvPr/>
        </p:nvSpPr>
        <p:spPr>
          <a:xfrm>
            <a:off x="3337677" y="2422773"/>
            <a:ext cx="760831" cy="444802"/>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pic>
        <p:nvPicPr>
          <p:cNvPr id="9" name="图片 8">
            <a:extLst>
              <a:ext uri="{FF2B5EF4-FFF2-40B4-BE49-F238E27FC236}">
                <a16:creationId xmlns:a16="http://schemas.microsoft.com/office/drawing/2014/main" id="{5C9299C4-E445-BE39-2E5D-4D30B1B1B6E5}"/>
              </a:ext>
            </a:extLst>
          </p:cNvPr>
          <p:cNvPicPr>
            <a:picLocks noChangeAspect="1"/>
          </p:cNvPicPr>
          <p:nvPr/>
        </p:nvPicPr>
        <p:blipFill>
          <a:blip r:embed="rId3"/>
          <a:stretch>
            <a:fillRect/>
          </a:stretch>
        </p:blipFill>
        <p:spPr>
          <a:xfrm>
            <a:off x="3507735" y="2455855"/>
            <a:ext cx="420713" cy="383089"/>
          </a:xfrm>
          <a:prstGeom prst="rect">
            <a:avLst/>
          </a:prstGeom>
        </p:spPr>
      </p:pic>
      <p:sp>
        <p:nvSpPr>
          <p:cNvPr id="10" name="圆角矩形 9">
            <a:extLst>
              <a:ext uri="{FF2B5EF4-FFF2-40B4-BE49-F238E27FC236}">
                <a16:creationId xmlns:a16="http://schemas.microsoft.com/office/drawing/2014/main" id="{10ED5605-1ACD-01B8-2CF8-C5B98EC806D3}"/>
              </a:ext>
            </a:extLst>
          </p:cNvPr>
          <p:cNvSpPr/>
          <p:nvPr/>
        </p:nvSpPr>
        <p:spPr>
          <a:xfrm>
            <a:off x="1702016" y="2600224"/>
            <a:ext cx="1197335" cy="243308"/>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013" dirty="0">
              <a:latin typeface="Times New Roman" panose="02020603050405020304" pitchFamily="18" charset="0"/>
              <a:cs typeface="Times New Roman" panose="02020603050405020304" pitchFamily="18" charset="0"/>
            </a:endParaRPr>
          </a:p>
        </p:txBody>
      </p:sp>
      <p:sp>
        <p:nvSpPr>
          <p:cNvPr id="11" name="文本框 10">
            <a:extLst>
              <a:ext uri="{FF2B5EF4-FFF2-40B4-BE49-F238E27FC236}">
                <a16:creationId xmlns:a16="http://schemas.microsoft.com/office/drawing/2014/main" id="{A6359C8B-354A-8201-51CF-2BE9C07F32B8}"/>
              </a:ext>
            </a:extLst>
          </p:cNvPr>
          <p:cNvSpPr txBox="1"/>
          <p:nvPr/>
        </p:nvSpPr>
        <p:spPr>
          <a:xfrm>
            <a:off x="1689380" y="2618637"/>
            <a:ext cx="1197335" cy="230832"/>
          </a:xfrm>
          <a:prstGeom prst="rect">
            <a:avLst/>
          </a:prstGeom>
          <a:noFill/>
        </p:spPr>
        <p:txBody>
          <a:bodyPr wrap="square" rtlCol="0">
            <a:spAutoFit/>
          </a:bodyPr>
          <a:lstStyle/>
          <a:p>
            <a:pPr algn="ctr"/>
            <a:r>
              <a:rPr kumimoji="1" lang="en-US" altLang="zh-CN" sz="900" dirty="0">
                <a:latin typeface="Times New Roman" panose="02020603050405020304" pitchFamily="18" charset="0"/>
                <a:cs typeface="Times New Roman" panose="02020603050405020304" pitchFamily="18" charset="0"/>
              </a:rPr>
              <a:t>Check</a:t>
            </a:r>
            <a:endParaRPr kumimoji="1" lang="zh-CN" altLang="en-US" sz="900" dirty="0">
              <a:latin typeface="Times New Roman" panose="02020603050405020304" pitchFamily="18" charset="0"/>
              <a:cs typeface="Times New Roman" panose="02020603050405020304" pitchFamily="18" charset="0"/>
            </a:endParaRPr>
          </a:p>
        </p:txBody>
      </p:sp>
      <p:sp>
        <p:nvSpPr>
          <p:cNvPr id="13" name="文本框 12">
            <a:extLst>
              <a:ext uri="{FF2B5EF4-FFF2-40B4-BE49-F238E27FC236}">
                <a16:creationId xmlns:a16="http://schemas.microsoft.com/office/drawing/2014/main" id="{0DB1FEAA-FA81-1C49-2594-2F9196EA17DC}"/>
              </a:ext>
            </a:extLst>
          </p:cNvPr>
          <p:cNvSpPr txBox="1"/>
          <p:nvPr/>
        </p:nvSpPr>
        <p:spPr>
          <a:xfrm>
            <a:off x="3471227" y="1521452"/>
            <a:ext cx="1020275" cy="230832"/>
          </a:xfrm>
          <a:prstGeom prst="rect">
            <a:avLst/>
          </a:prstGeom>
          <a:noFill/>
        </p:spPr>
        <p:txBody>
          <a:bodyPr wrap="square" rtlCol="0">
            <a:spAutoFit/>
          </a:bodyPr>
          <a:lstStyle/>
          <a:p>
            <a:pPr algn="ctr"/>
            <a:r>
              <a:rPr kumimoji="1" lang="en-US" altLang="zh-CN" sz="900" b="1" dirty="0" err="1">
                <a:latin typeface="Times New Roman" panose="02020603050405020304" pitchFamily="18" charset="0"/>
                <a:cs typeface="Times New Roman" panose="02020603050405020304" pitchFamily="18" charset="0"/>
              </a:rPr>
              <a:t>BypassMutation</a:t>
            </a:r>
            <a:endParaRPr kumimoji="1" lang="zh-CN" altLang="en-US" sz="900" b="1" dirty="0">
              <a:latin typeface="Times New Roman" panose="02020603050405020304" pitchFamily="18" charset="0"/>
              <a:cs typeface="Times New Roman" panose="02020603050405020304" pitchFamily="18" charset="0"/>
            </a:endParaRPr>
          </a:p>
        </p:txBody>
      </p:sp>
      <p:sp>
        <p:nvSpPr>
          <p:cNvPr id="14" name="圆角矩形 13">
            <a:extLst>
              <a:ext uri="{FF2B5EF4-FFF2-40B4-BE49-F238E27FC236}">
                <a16:creationId xmlns:a16="http://schemas.microsoft.com/office/drawing/2014/main" id="{E9F71597-43E7-5E6F-DEB7-05AA9BB93F69}"/>
              </a:ext>
            </a:extLst>
          </p:cNvPr>
          <p:cNvSpPr/>
          <p:nvPr/>
        </p:nvSpPr>
        <p:spPr>
          <a:xfrm>
            <a:off x="3583571" y="1754618"/>
            <a:ext cx="711540" cy="233795"/>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013" dirty="0">
              <a:latin typeface="Times New Roman" panose="02020603050405020304" pitchFamily="18" charset="0"/>
              <a:cs typeface="Times New Roman" panose="02020603050405020304" pitchFamily="18" charset="0"/>
            </a:endParaRPr>
          </a:p>
        </p:txBody>
      </p:sp>
      <p:sp>
        <p:nvSpPr>
          <p:cNvPr id="15" name="文本框 14">
            <a:extLst>
              <a:ext uri="{FF2B5EF4-FFF2-40B4-BE49-F238E27FC236}">
                <a16:creationId xmlns:a16="http://schemas.microsoft.com/office/drawing/2014/main" id="{97D624EF-6CEE-5425-9573-F3D61FA02473}"/>
              </a:ext>
            </a:extLst>
          </p:cNvPr>
          <p:cNvSpPr txBox="1"/>
          <p:nvPr/>
        </p:nvSpPr>
        <p:spPr>
          <a:xfrm>
            <a:off x="3653529" y="1756099"/>
            <a:ext cx="600188" cy="230832"/>
          </a:xfrm>
          <a:prstGeom prst="rect">
            <a:avLst/>
          </a:prstGeom>
          <a:noFill/>
        </p:spPr>
        <p:txBody>
          <a:bodyPr wrap="square" rtlCol="0">
            <a:spAutoFit/>
          </a:bodyPr>
          <a:lstStyle/>
          <a:p>
            <a:pPr algn="ctr"/>
            <a:r>
              <a:rPr kumimoji="1" lang="en-US" altLang="zh-CN" sz="900" dirty="0">
                <a:latin typeface="Times New Roman" panose="02020603050405020304" pitchFamily="18" charset="0"/>
                <a:cs typeface="Times New Roman" panose="02020603050405020304" pitchFamily="18" charset="0"/>
              </a:rPr>
              <a:t>Strategy</a:t>
            </a:r>
            <a:endParaRPr kumimoji="1" lang="zh-CN" altLang="en-US" sz="900" dirty="0">
              <a:latin typeface="Times New Roman" panose="02020603050405020304" pitchFamily="18" charset="0"/>
              <a:cs typeface="Times New Roman" panose="02020603050405020304" pitchFamily="18" charset="0"/>
            </a:endParaRPr>
          </a:p>
        </p:txBody>
      </p:sp>
      <p:sp>
        <p:nvSpPr>
          <p:cNvPr id="16" name="文本框 15">
            <a:extLst>
              <a:ext uri="{FF2B5EF4-FFF2-40B4-BE49-F238E27FC236}">
                <a16:creationId xmlns:a16="http://schemas.microsoft.com/office/drawing/2014/main" id="{F4837B38-7B19-6B9F-4C90-9F9CE48935C2}"/>
              </a:ext>
            </a:extLst>
          </p:cNvPr>
          <p:cNvSpPr txBox="1"/>
          <p:nvPr/>
        </p:nvSpPr>
        <p:spPr>
          <a:xfrm>
            <a:off x="3340699" y="3073388"/>
            <a:ext cx="1078817" cy="230832"/>
          </a:xfrm>
          <a:prstGeom prst="rect">
            <a:avLst/>
          </a:prstGeom>
          <a:noFill/>
        </p:spPr>
        <p:txBody>
          <a:bodyPr wrap="square" rtlCol="0">
            <a:spAutoFit/>
          </a:bodyPr>
          <a:lstStyle/>
          <a:p>
            <a:pPr algn="ctr"/>
            <a:r>
              <a:rPr kumimoji="1" lang="en-US" altLang="zh-CN" sz="900" b="1" dirty="0" err="1">
                <a:latin typeface="Times New Roman" panose="02020603050405020304" pitchFamily="18" charset="0"/>
                <a:cs typeface="Times New Roman" panose="02020603050405020304" pitchFamily="18" charset="0"/>
              </a:rPr>
              <a:t>SemanticCheck</a:t>
            </a:r>
            <a:endParaRPr kumimoji="1" lang="zh-CN" altLang="en-US" sz="900" b="1" dirty="0">
              <a:latin typeface="Times New Roman" panose="02020603050405020304" pitchFamily="18" charset="0"/>
              <a:cs typeface="Times New Roman" panose="02020603050405020304" pitchFamily="18" charset="0"/>
            </a:endParaRPr>
          </a:p>
        </p:txBody>
      </p:sp>
      <p:sp>
        <p:nvSpPr>
          <p:cNvPr id="17" name="圆角矩形 16">
            <a:extLst>
              <a:ext uri="{FF2B5EF4-FFF2-40B4-BE49-F238E27FC236}">
                <a16:creationId xmlns:a16="http://schemas.microsoft.com/office/drawing/2014/main" id="{EA1C3246-1E5B-D912-4D00-11C0ABD23272}"/>
              </a:ext>
            </a:extLst>
          </p:cNvPr>
          <p:cNvSpPr/>
          <p:nvPr/>
        </p:nvSpPr>
        <p:spPr>
          <a:xfrm>
            <a:off x="4433263" y="2299171"/>
            <a:ext cx="1364926" cy="694981"/>
          </a:xfrm>
          <a:prstGeom prst="roundRect">
            <a:avLst>
              <a:gd name="adj" fmla="val 10312"/>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sp>
        <p:nvSpPr>
          <p:cNvPr id="18" name="圆角矩形 17">
            <a:extLst>
              <a:ext uri="{FF2B5EF4-FFF2-40B4-BE49-F238E27FC236}">
                <a16:creationId xmlns:a16="http://schemas.microsoft.com/office/drawing/2014/main" id="{22A4DB81-3362-1A58-EE1D-39F92F443C64}"/>
              </a:ext>
            </a:extLst>
          </p:cNvPr>
          <p:cNvSpPr/>
          <p:nvPr/>
        </p:nvSpPr>
        <p:spPr>
          <a:xfrm>
            <a:off x="4513698" y="2600254"/>
            <a:ext cx="567138" cy="238508"/>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013" dirty="0">
              <a:latin typeface="Times New Roman" panose="02020603050405020304" pitchFamily="18" charset="0"/>
              <a:cs typeface="Times New Roman" panose="02020603050405020304" pitchFamily="18" charset="0"/>
            </a:endParaRPr>
          </a:p>
        </p:txBody>
      </p:sp>
      <p:sp>
        <p:nvSpPr>
          <p:cNvPr id="19" name="文本框 18">
            <a:extLst>
              <a:ext uri="{FF2B5EF4-FFF2-40B4-BE49-F238E27FC236}">
                <a16:creationId xmlns:a16="http://schemas.microsoft.com/office/drawing/2014/main" id="{05A119D7-771E-24F6-767B-FADC22B5A189}"/>
              </a:ext>
            </a:extLst>
          </p:cNvPr>
          <p:cNvSpPr txBox="1"/>
          <p:nvPr/>
        </p:nvSpPr>
        <p:spPr>
          <a:xfrm>
            <a:off x="4504801" y="2607895"/>
            <a:ext cx="567138" cy="230832"/>
          </a:xfrm>
          <a:prstGeom prst="rect">
            <a:avLst/>
          </a:prstGeom>
          <a:noFill/>
        </p:spPr>
        <p:txBody>
          <a:bodyPr wrap="square" rtlCol="0">
            <a:spAutoFit/>
          </a:bodyPr>
          <a:lstStyle/>
          <a:p>
            <a:pPr algn="ctr"/>
            <a:r>
              <a:rPr kumimoji="1" lang="en-US" altLang="zh-CN" sz="900" dirty="0">
                <a:latin typeface="Times New Roman" panose="02020603050405020304" pitchFamily="18" charset="0"/>
                <a:cs typeface="Times New Roman" panose="02020603050405020304" pitchFamily="18" charset="0"/>
              </a:rPr>
              <a:t>Guide</a:t>
            </a:r>
            <a:endParaRPr kumimoji="1" lang="zh-CN" altLang="en-US" sz="900" dirty="0">
              <a:latin typeface="Times New Roman" panose="02020603050405020304" pitchFamily="18" charset="0"/>
              <a:cs typeface="Times New Roman" panose="02020603050405020304" pitchFamily="18" charset="0"/>
            </a:endParaRPr>
          </a:p>
        </p:txBody>
      </p:sp>
      <p:sp>
        <p:nvSpPr>
          <p:cNvPr id="20" name="圆角矩形 19">
            <a:extLst>
              <a:ext uri="{FF2B5EF4-FFF2-40B4-BE49-F238E27FC236}">
                <a16:creationId xmlns:a16="http://schemas.microsoft.com/office/drawing/2014/main" id="{9DD60643-CD10-AA99-97CE-017EE70CC492}"/>
              </a:ext>
            </a:extLst>
          </p:cNvPr>
          <p:cNvSpPr/>
          <p:nvPr/>
        </p:nvSpPr>
        <p:spPr>
          <a:xfrm>
            <a:off x="5112572" y="2599733"/>
            <a:ext cx="603569" cy="234312"/>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013" dirty="0">
              <a:latin typeface="Times New Roman" panose="02020603050405020304" pitchFamily="18" charset="0"/>
              <a:cs typeface="Times New Roman" panose="02020603050405020304" pitchFamily="18" charset="0"/>
            </a:endParaRPr>
          </a:p>
        </p:txBody>
      </p:sp>
      <p:cxnSp>
        <p:nvCxnSpPr>
          <p:cNvPr id="21" name="肘形连接符 20">
            <a:extLst>
              <a:ext uri="{FF2B5EF4-FFF2-40B4-BE49-F238E27FC236}">
                <a16:creationId xmlns:a16="http://schemas.microsoft.com/office/drawing/2014/main" id="{297B3092-E571-3785-0A38-53B7A7EC77F4}"/>
              </a:ext>
            </a:extLst>
          </p:cNvPr>
          <p:cNvCxnSpPr>
            <a:cxnSpLocks/>
            <a:stCxn id="211" idx="2"/>
            <a:endCxn id="212" idx="1"/>
          </p:cNvCxnSpPr>
          <p:nvPr/>
        </p:nvCxnSpPr>
        <p:spPr>
          <a:xfrm rot="16200000" flipH="1">
            <a:off x="2462348" y="2807834"/>
            <a:ext cx="397914" cy="758095"/>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肘形连接符 21">
            <a:extLst>
              <a:ext uri="{FF2B5EF4-FFF2-40B4-BE49-F238E27FC236}">
                <a16:creationId xmlns:a16="http://schemas.microsoft.com/office/drawing/2014/main" id="{A3241C19-A8FC-FC4D-F568-883E7BCB2007}"/>
              </a:ext>
            </a:extLst>
          </p:cNvPr>
          <p:cNvCxnSpPr>
            <a:cxnSpLocks/>
            <a:stCxn id="211" idx="0"/>
            <a:endCxn id="210" idx="1"/>
          </p:cNvCxnSpPr>
          <p:nvPr/>
        </p:nvCxnSpPr>
        <p:spPr>
          <a:xfrm rot="5400000" flipH="1" flipV="1">
            <a:off x="2465738" y="1713949"/>
            <a:ext cx="395517" cy="762475"/>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5F25E5D9-CDB4-425F-49B2-6702D9CC348E}"/>
              </a:ext>
            </a:extLst>
          </p:cNvPr>
          <p:cNvSpPr txBox="1"/>
          <p:nvPr/>
        </p:nvSpPr>
        <p:spPr>
          <a:xfrm>
            <a:off x="2341854" y="1719473"/>
            <a:ext cx="655594" cy="207749"/>
          </a:xfrm>
          <a:prstGeom prst="rect">
            <a:avLst/>
          </a:prstGeom>
          <a:noFill/>
        </p:spPr>
        <p:txBody>
          <a:bodyPr wrap="square" rtlCol="0">
            <a:spAutoFit/>
          </a:bodyPr>
          <a:lstStyle/>
          <a:p>
            <a:r>
              <a:rPr kumimoji="1" lang="en-US" altLang="zh-CN" sz="750" b="1" dirty="0">
                <a:latin typeface="Times New Roman" panose="02020603050405020304" pitchFamily="18" charset="0"/>
                <a:cs typeface="Times New Roman" panose="02020603050405020304" pitchFamily="18" charset="0"/>
              </a:rPr>
              <a:t>Not Pass</a:t>
            </a:r>
            <a:endParaRPr kumimoji="1" lang="zh-CN" altLang="en-US" sz="750" b="1" dirty="0">
              <a:latin typeface="Times New Roman" panose="02020603050405020304" pitchFamily="18" charset="0"/>
              <a:cs typeface="Times New Roman" panose="02020603050405020304" pitchFamily="18" charset="0"/>
            </a:endParaRPr>
          </a:p>
        </p:txBody>
      </p:sp>
      <p:sp>
        <p:nvSpPr>
          <p:cNvPr id="24" name="文本框 23">
            <a:extLst>
              <a:ext uri="{FF2B5EF4-FFF2-40B4-BE49-F238E27FC236}">
                <a16:creationId xmlns:a16="http://schemas.microsoft.com/office/drawing/2014/main" id="{7820E37C-6158-96A5-1AB8-79BFE1E1DCA9}"/>
              </a:ext>
            </a:extLst>
          </p:cNvPr>
          <p:cNvSpPr txBox="1"/>
          <p:nvPr/>
        </p:nvSpPr>
        <p:spPr>
          <a:xfrm>
            <a:off x="2369249" y="3352204"/>
            <a:ext cx="636773" cy="207749"/>
          </a:xfrm>
          <a:prstGeom prst="rect">
            <a:avLst/>
          </a:prstGeom>
          <a:noFill/>
        </p:spPr>
        <p:txBody>
          <a:bodyPr wrap="square" rtlCol="0">
            <a:spAutoFit/>
          </a:bodyPr>
          <a:lstStyle/>
          <a:p>
            <a:r>
              <a:rPr kumimoji="1" lang="en-US" altLang="zh-CN" sz="750" b="1" dirty="0">
                <a:latin typeface="Times New Roman" panose="02020603050405020304" pitchFamily="18" charset="0"/>
                <a:cs typeface="Times New Roman" panose="02020603050405020304" pitchFamily="18" charset="0"/>
              </a:rPr>
              <a:t>Bypass</a:t>
            </a:r>
            <a:endParaRPr kumimoji="1" lang="zh-CN" altLang="en-US" sz="75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016F0F0D-5606-792F-605B-4054AE926738}"/>
                  </a:ext>
                </a:extLst>
              </p:cNvPr>
              <p:cNvSpPr txBox="1"/>
              <p:nvPr/>
            </p:nvSpPr>
            <p:spPr>
              <a:xfrm>
                <a:off x="5014466" y="3409810"/>
                <a:ext cx="892457" cy="11541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750" b="1" i="1">
                          <a:latin typeface="Cambria Math" panose="02040503050406030204" pitchFamily="18" charset="0"/>
                        </a:rPr>
                        <m:t>𝑪𝑳𝑰𝑷𝑺𝒄𝒐𝒓𝒆</m:t>
                      </m:r>
                      <m:r>
                        <a:rPr kumimoji="1" lang="en-US" altLang="zh-CN" sz="750" b="1" i="1">
                          <a:latin typeface="Cambria Math" panose="02040503050406030204" pitchFamily="18" charset="0"/>
                          <a:ea typeface="Cambria Math" panose="02040503050406030204" pitchFamily="18" charset="0"/>
                        </a:rPr>
                        <m:t>≥</m:t>
                      </m:r>
                      <m:r>
                        <a:rPr kumimoji="1" lang="en-US" altLang="zh-CN" sz="750" b="1" i="1">
                          <a:latin typeface="Cambria Math" panose="02040503050406030204" pitchFamily="18" charset="0"/>
                          <a:ea typeface="Cambria Math" panose="02040503050406030204" pitchFamily="18" charset="0"/>
                        </a:rPr>
                        <m:t>𝜹</m:t>
                      </m:r>
                    </m:oMath>
                  </m:oMathPara>
                </a14:m>
                <a:endParaRPr kumimoji="1" lang="zh-CN" altLang="en-US" sz="750" b="1" dirty="0">
                  <a:latin typeface="Times New Roman" panose="02020603050405020304" pitchFamily="18" charset="0"/>
                  <a:cs typeface="Times New Roman" panose="02020603050405020304" pitchFamily="18" charset="0"/>
                </a:endParaRPr>
              </a:p>
            </p:txBody>
          </p:sp>
        </mc:Choice>
        <mc:Fallback xmlns="">
          <p:sp>
            <p:nvSpPr>
              <p:cNvPr id="25" name="文本框 24">
                <a:extLst>
                  <a:ext uri="{FF2B5EF4-FFF2-40B4-BE49-F238E27FC236}">
                    <a16:creationId xmlns:a16="http://schemas.microsoft.com/office/drawing/2014/main" id="{016F0F0D-5606-792F-605B-4054AE926738}"/>
                  </a:ext>
                </a:extLst>
              </p:cNvPr>
              <p:cNvSpPr txBox="1">
                <a:spLocks noRot="1" noChangeAspect="1" noMove="1" noResize="1" noEditPoints="1" noAdjustHandles="1" noChangeArrowheads="1" noChangeShapeType="1" noTextEdit="1"/>
              </p:cNvSpPr>
              <p:nvPr/>
            </p:nvSpPr>
            <p:spPr>
              <a:xfrm>
                <a:off x="5014466" y="3409810"/>
                <a:ext cx="892457" cy="115416"/>
              </a:xfrm>
              <a:prstGeom prst="rect">
                <a:avLst/>
              </a:prstGeom>
              <a:blipFill>
                <a:blip r:embed="rId4"/>
                <a:stretch>
                  <a:fillRect b="-10000"/>
                </a:stretch>
              </a:blipFill>
            </p:spPr>
            <p:txBody>
              <a:bodyPr/>
              <a:lstStyle/>
              <a:p>
                <a:r>
                  <a:rPr lang="zh-CN" altLang="en-US">
                    <a:noFill/>
                  </a:rPr>
                  <a:t> </a:t>
                </a:r>
              </a:p>
            </p:txBody>
          </p:sp>
        </mc:Fallback>
      </mc:AlternateContent>
      <p:sp>
        <p:nvSpPr>
          <p:cNvPr id="26" name="圆角矩形 25">
            <a:extLst>
              <a:ext uri="{FF2B5EF4-FFF2-40B4-BE49-F238E27FC236}">
                <a16:creationId xmlns:a16="http://schemas.microsoft.com/office/drawing/2014/main" id="{38D92A88-7D4A-267B-CF10-D7FDA09469CD}"/>
              </a:ext>
            </a:extLst>
          </p:cNvPr>
          <p:cNvSpPr/>
          <p:nvPr/>
        </p:nvSpPr>
        <p:spPr>
          <a:xfrm>
            <a:off x="6041289" y="3199809"/>
            <a:ext cx="485094" cy="354018"/>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sp>
        <p:nvSpPr>
          <p:cNvPr id="27" name="文本框 26">
            <a:extLst>
              <a:ext uri="{FF2B5EF4-FFF2-40B4-BE49-F238E27FC236}">
                <a16:creationId xmlns:a16="http://schemas.microsoft.com/office/drawing/2014/main" id="{48F523DF-06BF-250B-D290-2B4CF5B4B0EA}"/>
              </a:ext>
            </a:extLst>
          </p:cNvPr>
          <p:cNvSpPr txBox="1"/>
          <p:nvPr/>
        </p:nvSpPr>
        <p:spPr>
          <a:xfrm>
            <a:off x="6021926" y="3213423"/>
            <a:ext cx="519883" cy="346249"/>
          </a:xfrm>
          <a:prstGeom prst="rect">
            <a:avLst/>
          </a:prstGeom>
          <a:noFill/>
        </p:spPr>
        <p:txBody>
          <a:bodyPr wrap="square" rtlCol="0">
            <a:spAutoFit/>
          </a:bodyPr>
          <a:lstStyle/>
          <a:p>
            <a:pPr algn="ctr"/>
            <a:r>
              <a:rPr kumimoji="1" lang="en-US" altLang="zh-CN" sz="825" b="1" dirty="0">
                <a:latin typeface="Times New Roman" panose="02020603050405020304" pitchFamily="18" charset="0"/>
                <a:cs typeface="Times New Roman" panose="02020603050405020304" pitchFamily="18" charset="0"/>
              </a:rPr>
              <a:t>TERMINATE</a:t>
            </a:r>
            <a:endParaRPr kumimoji="1" lang="zh-CN" altLang="en-US" sz="750" b="1" dirty="0">
              <a:latin typeface="Times New Roman" panose="02020603050405020304" pitchFamily="18" charset="0"/>
              <a:cs typeface="Times New Roman" panose="02020603050405020304" pitchFamily="18" charset="0"/>
            </a:endParaRPr>
          </a:p>
        </p:txBody>
      </p:sp>
      <p:sp>
        <p:nvSpPr>
          <p:cNvPr id="28" name="文本框 27">
            <a:extLst>
              <a:ext uri="{FF2B5EF4-FFF2-40B4-BE49-F238E27FC236}">
                <a16:creationId xmlns:a16="http://schemas.microsoft.com/office/drawing/2014/main" id="{4AC00B58-2AD5-D1FD-2729-5CDD5D655EA6}"/>
              </a:ext>
            </a:extLst>
          </p:cNvPr>
          <p:cNvSpPr txBox="1"/>
          <p:nvPr/>
        </p:nvSpPr>
        <p:spPr>
          <a:xfrm>
            <a:off x="4566486" y="1703238"/>
            <a:ext cx="1211339" cy="219291"/>
          </a:xfrm>
          <a:prstGeom prst="rect">
            <a:avLst/>
          </a:prstGeom>
          <a:noFill/>
        </p:spPr>
        <p:txBody>
          <a:bodyPr wrap="square" rtlCol="0">
            <a:spAutoFit/>
          </a:bodyPr>
          <a:lstStyle/>
          <a:p>
            <a:pPr algn="ctr"/>
            <a:r>
              <a:rPr kumimoji="1" lang="en-US" altLang="zh-CN" sz="825" b="1" dirty="0">
                <a:latin typeface="Times New Roman" panose="02020603050405020304" pitchFamily="18" charset="0"/>
                <a:cs typeface="Times New Roman" panose="02020603050405020304" pitchFamily="18" charset="0"/>
              </a:rPr>
              <a:t>Candidate</a:t>
            </a:r>
            <a:r>
              <a:rPr kumimoji="1" lang="zh-CN" altLang="en-US" sz="825" b="1" dirty="0">
                <a:latin typeface="Times New Roman" panose="02020603050405020304" pitchFamily="18" charset="0"/>
                <a:cs typeface="Times New Roman" panose="02020603050405020304" pitchFamily="18" charset="0"/>
              </a:rPr>
              <a:t> </a:t>
            </a:r>
            <a:r>
              <a:rPr kumimoji="1" lang="en-US" altLang="zh-CN" sz="825" b="1" dirty="0">
                <a:latin typeface="Times New Roman" panose="02020603050405020304" pitchFamily="18" charset="0"/>
                <a:cs typeface="Times New Roman" panose="02020603050405020304" pitchFamily="18" charset="0"/>
              </a:rPr>
              <a:t>Prompts</a:t>
            </a:r>
            <a:endParaRPr kumimoji="1" lang="zh-CN" altLang="en-US" sz="825" b="1" dirty="0">
              <a:latin typeface="Times New Roman" panose="02020603050405020304" pitchFamily="18" charset="0"/>
              <a:cs typeface="Times New Roman" panose="02020603050405020304" pitchFamily="18" charset="0"/>
            </a:endParaRPr>
          </a:p>
        </p:txBody>
      </p:sp>
      <p:cxnSp>
        <p:nvCxnSpPr>
          <p:cNvPr id="32" name="直线箭头连接符 31">
            <a:extLst>
              <a:ext uri="{FF2B5EF4-FFF2-40B4-BE49-F238E27FC236}">
                <a16:creationId xmlns:a16="http://schemas.microsoft.com/office/drawing/2014/main" id="{436B0C59-C81A-0837-4CAC-2AE1C8F9A74B}"/>
              </a:ext>
            </a:extLst>
          </p:cNvPr>
          <p:cNvCxnSpPr>
            <a:cxnSpLocks/>
            <a:endCxn id="27" idx="1"/>
          </p:cNvCxnSpPr>
          <p:nvPr/>
        </p:nvCxnSpPr>
        <p:spPr>
          <a:xfrm flipV="1">
            <a:off x="4356627" y="3386548"/>
            <a:ext cx="1665299" cy="242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5B2FB209-A356-7BB5-2478-19430DB43706}"/>
                  </a:ext>
                </a:extLst>
              </p:cNvPr>
              <p:cNvSpPr txBox="1"/>
              <p:nvPr/>
            </p:nvSpPr>
            <p:spPr>
              <a:xfrm>
                <a:off x="5008916" y="3098006"/>
                <a:ext cx="892457" cy="11541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750" b="1" i="1">
                          <a:latin typeface="Cambria Math" panose="02040503050406030204" pitchFamily="18" charset="0"/>
                        </a:rPr>
                        <m:t>𝑪𝑳𝑰𝑷𝑺𝒄𝒐𝒓𝒆</m:t>
                      </m:r>
                      <m:r>
                        <a:rPr kumimoji="1" lang="en-US" altLang="zh-CN" sz="750" b="1" i="1">
                          <a:latin typeface="Cambria Math" panose="02040503050406030204" pitchFamily="18" charset="0"/>
                          <a:ea typeface="Cambria Math" panose="02040503050406030204" pitchFamily="18" charset="0"/>
                        </a:rPr>
                        <m:t>&lt;</m:t>
                      </m:r>
                      <m:r>
                        <a:rPr kumimoji="1" lang="en-US" altLang="zh-CN" sz="750" b="1" i="1">
                          <a:latin typeface="Cambria Math" panose="02040503050406030204" pitchFamily="18" charset="0"/>
                          <a:ea typeface="Cambria Math" panose="02040503050406030204" pitchFamily="18" charset="0"/>
                        </a:rPr>
                        <m:t>𝜹</m:t>
                      </m:r>
                    </m:oMath>
                  </m:oMathPara>
                </a14:m>
                <a:endParaRPr kumimoji="1" lang="zh-CN" altLang="en-US" sz="750" b="1" dirty="0">
                  <a:latin typeface="Times New Roman" panose="02020603050405020304" pitchFamily="18" charset="0"/>
                  <a:cs typeface="Times New Roman" panose="02020603050405020304" pitchFamily="18" charset="0"/>
                </a:endParaRPr>
              </a:p>
            </p:txBody>
          </p:sp>
        </mc:Choice>
        <mc:Fallback xmlns="">
          <p:sp>
            <p:nvSpPr>
              <p:cNvPr id="38" name="文本框 37">
                <a:extLst>
                  <a:ext uri="{FF2B5EF4-FFF2-40B4-BE49-F238E27FC236}">
                    <a16:creationId xmlns:a16="http://schemas.microsoft.com/office/drawing/2014/main" id="{5B2FB209-A356-7BB5-2478-19430DB43706}"/>
                  </a:ext>
                </a:extLst>
              </p:cNvPr>
              <p:cNvSpPr txBox="1">
                <a:spLocks noRot="1" noChangeAspect="1" noMove="1" noResize="1" noEditPoints="1" noAdjustHandles="1" noChangeArrowheads="1" noChangeShapeType="1" noTextEdit="1"/>
              </p:cNvSpPr>
              <p:nvPr/>
            </p:nvSpPr>
            <p:spPr>
              <a:xfrm>
                <a:off x="5008916" y="3098006"/>
                <a:ext cx="892457" cy="115416"/>
              </a:xfrm>
              <a:prstGeom prst="rect">
                <a:avLst/>
              </a:prstGeom>
              <a:blipFill>
                <a:blip r:embed="rId5"/>
                <a:stretch>
                  <a:fillRect b="-10000"/>
                </a:stretch>
              </a:blipFill>
            </p:spPr>
            <p:txBody>
              <a:bodyPr/>
              <a:lstStyle/>
              <a:p>
                <a:r>
                  <a:rPr lang="zh-CN" altLang="en-US">
                    <a:noFill/>
                  </a:rPr>
                  <a:t> </a:t>
                </a:r>
              </a:p>
            </p:txBody>
          </p:sp>
        </mc:Fallback>
      </mc:AlternateContent>
      <p:cxnSp>
        <p:nvCxnSpPr>
          <p:cNvPr id="39" name="直线箭头连接符 38">
            <a:extLst>
              <a:ext uri="{FF2B5EF4-FFF2-40B4-BE49-F238E27FC236}">
                <a16:creationId xmlns:a16="http://schemas.microsoft.com/office/drawing/2014/main" id="{291E696D-DD65-0FCA-577D-BB0DFE0A46AC}"/>
              </a:ext>
            </a:extLst>
          </p:cNvPr>
          <p:cNvCxnSpPr>
            <a:cxnSpLocks/>
            <a:stCxn id="210" idx="3"/>
          </p:cNvCxnSpPr>
          <p:nvPr/>
        </p:nvCxnSpPr>
        <p:spPr>
          <a:xfrm>
            <a:off x="4433263" y="1897427"/>
            <a:ext cx="2232450" cy="1021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矩形 44">
            <a:extLst>
              <a:ext uri="{FF2B5EF4-FFF2-40B4-BE49-F238E27FC236}">
                <a16:creationId xmlns:a16="http://schemas.microsoft.com/office/drawing/2014/main" id="{FB9D20E7-47BC-CDEE-87F8-6AE89E13D9C1}"/>
              </a:ext>
            </a:extLst>
          </p:cNvPr>
          <p:cNvSpPr/>
          <p:nvPr/>
        </p:nvSpPr>
        <p:spPr>
          <a:xfrm>
            <a:off x="6665712" y="1397725"/>
            <a:ext cx="2232610" cy="2387621"/>
          </a:xfrm>
          <a:prstGeom prst="rect">
            <a:avLst/>
          </a:prstGeom>
          <a:noFill/>
          <a:ln>
            <a:solidFill>
              <a:schemeClr val="accent2">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sp>
        <p:nvSpPr>
          <p:cNvPr id="46" name="文本框 45">
            <a:extLst>
              <a:ext uri="{FF2B5EF4-FFF2-40B4-BE49-F238E27FC236}">
                <a16:creationId xmlns:a16="http://schemas.microsoft.com/office/drawing/2014/main" id="{C516B9E5-53EA-5C09-4287-00F638D5BC81}"/>
              </a:ext>
            </a:extLst>
          </p:cNvPr>
          <p:cNvSpPr txBox="1"/>
          <p:nvPr/>
        </p:nvSpPr>
        <p:spPr>
          <a:xfrm>
            <a:off x="6729368" y="1495863"/>
            <a:ext cx="2097491" cy="230832"/>
          </a:xfrm>
          <a:prstGeom prst="rect">
            <a:avLst/>
          </a:prstGeom>
          <a:noFill/>
        </p:spPr>
        <p:txBody>
          <a:bodyPr wrap="square" rtlCol="0">
            <a:spAutoFit/>
          </a:bodyPr>
          <a:lstStyle/>
          <a:p>
            <a:pPr algn="ctr"/>
            <a:r>
              <a:rPr kumimoji="1" lang="en-US" altLang="zh-CN" sz="900" b="1" dirty="0">
                <a:latin typeface="Times New Roman" panose="02020603050405020304" pitchFamily="18" charset="0"/>
                <a:cs typeface="Times New Roman" panose="02020603050405020304" pitchFamily="18" charset="0"/>
              </a:rPr>
              <a:t>Role Switching</a:t>
            </a:r>
            <a:endParaRPr kumimoji="1" lang="zh-CN" altLang="en-US" sz="900" b="1" dirty="0">
              <a:latin typeface="Times New Roman" panose="02020603050405020304" pitchFamily="18" charset="0"/>
              <a:cs typeface="Times New Roman" panose="02020603050405020304" pitchFamily="18" charset="0"/>
            </a:endParaRPr>
          </a:p>
        </p:txBody>
      </p:sp>
      <p:sp>
        <p:nvSpPr>
          <p:cNvPr id="47" name="圆角矩形 46">
            <a:extLst>
              <a:ext uri="{FF2B5EF4-FFF2-40B4-BE49-F238E27FC236}">
                <a16:creationId xmlns:a16="http://schemas.microsoft.com/office/drawing/2014/main" id="{D08EDCEA-CCCF-5C25-12D5-CA2D5F69BA15}"/>
              </a:ext>
            </a:extLst>
          </p:cNvPr>
          <p:cNvSpPr/>
          <p:nvPr/>
        </p:nvSpPr>
        <p:spPr>
          <a:xfrm>
            <a:off x="6729367" y="1489595"/>
            <a:ext cx="2104394" cy="22116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75">
              <a:latin typeface="Times New Roman" panose="02020603050405020304" pitchFamily="18" charset="0"/>
              <a:cs typeface="Times New Roman" panose="02020603050405020304" pitchFamily="18" charset="0"/>
            </a:endParaRPr>
          </a:p>
        </p:txBody>
      </p:sp>
      <p:sp>
        <p:nvSpPr>
          <p:cNvPr id="48" name="文本框 47">
            <a:extLst>
              <a:ext uri="{FF2B5EF4-FFF2-40B4-BE49-F238E27FC236}">
                <a16:creationId xmlns:a16="http://schemas.microsoft.com/office/drawing/2014/main" id="{A6497312-D518-D7CD-0AEE-D9A07AED75B7}"/>
              </a:ext>
            </a:extLst>
          </p:cNvPr>
          <p:cNvSpPr txBox="1"/>
          <p:nvPr/>
        </p:nvSpPr>
        <p:spPr>
          <a:xfrm>
            <a:off x="6717558" y="2125523"/>
            <a:ext cx="838761" cy="230832"/>
          </a:xfrm>
          <a:prstGeom prst="rect">
            <a:avLst/>
          </a:prstGeom>
          <a:noFill/>
        </p:spPr>
        <p:txBody>
          <a:bodyPr wrap="square" rtlCol="0">
            <a:spAutoFit/>
          </a:bodyPr>
          <a:lstStyle/>
          <a:p>
            <a:pPr algn="ctr"/>
            <a:r>
              <a:rPr kumimoji="1" lang="en-US" altLang="zh-CN" sz="900" b="1" dirty="0" err="1">
                <a:latin typeface="Times New Roman" panose="02020603050405020304" pitchFamily="18" charset="0"/>
                <a:cs typeface="Times New Roman" panose="02020603050405020304" pitchFamily="18" charset="0"/>
              </a:rPr>
              <a:t>BypassScore</a:t>
            </a:r>
            <a:endParaRPr kumimoji="1" lang="zh-CN" altLang="en-US" sz="900" b="1" dirty="0">
              <a:latin typeface="Times New Roman" panose="02020603050405020304" pitchFamily="18" charset="0"/>
              <a:cs typeface="Times New Roman" panose="02020603050405020304" pitchFamily="18" charset="0"/>
            </a:endParaRPr>
          </a:p>
        </p:txBody>
      </p:sp>
      <p:sp>
        <p:nvSpPr>
          <p:cNvPr id="50" name="圆角矩形 49">
            <a:extLst>
              <a:ext uri="{FF2B5EF4-FFF2-40B4-BE49-F238E27FC236}">
                <a16:creationId xmlns:a16="http://schemas.microsoft.com/office/drawing/2014/main" id="{CE46E513-CA49-8835-4AE6-5E8D3652D11F}"/>
              </a:ext>
            </a:extLst>
          </p:cNvPr>
          <p:cNvSpPr/>
          <p:nvPr/>
        </p:nvSpPr>
        <p:spPr>
          <a:xfrm>
            <a:off x="6717560" y="1998218"/>
            <a:ext cx="788193" cy="1143873"/>
          </a:xfrm>
          <a:prstGeom prst="roundRect">
            <a:avLst>
              <a:gd name="adj" fmla="val 9288"/>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75">
              <a:latin typeface="Times New Roman" panose="02020603050405020304" pitchFamily="18" charset="0"/>
              <a:cs typeface="Times New Roman" panose="02020603050405020304" pitchFamily="18" charset="0"/>
            </a:endParaRPr>
          </a:p>
        </p:txBody>
      </p:sp>
      <p:sp>
        <p:nvSpPr>
          <p:cNvPr id="51" name="圆角矩形 50">
            <a:extLst>
              <a:ext uri="{FF2B5EF4-FFF2-40B4-BE49-F238E27FC236}">
                <a16:creationId xmlns:a16="http://schemas.microsoft.com/office/drawing/2014/main" id="{24C44CAC-054B-6BA2-F33C-54B2C37AE78E}"/>
              </a:ext>
            </a:extLst>
          </p:cNvPr>
          <p:cNvSpPr/>
          <p:nvPr/>
        </p:nvSpPr>
        <p:spPr>
          <a:xfrm>
            <a:off x="6779032" y="2396544"/>
            <a:ext cx="259184" cy="207059"/>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pic>
        <p:nvPicPr>
          <p:cNvPr id="58" name="图片 57">
            <a:extLst>
              <a:ext uri="{FF2B5EF4-FFF2-40B4-BE49-F238E27FC236}">
                <a16:creationId xmlns:a16="http://schemas.microsoft.com/office/drawing/2014/main" id="{43F97E69-9019-A4BB-47D3-47BCB80AE56D}"/>
              </a:ext>
            </a:extLst>
          </p:cNvPr>
          <p:cNvPicPr>
            <a:picLocks noChangeAspect="1"/>
          </p:cNvPicPr>
          <p:nvPr/>
        </p:nvPicPr>
        <p:blipFill>
          <a:blip r:embed="rId6"/>
          <a:stretch>
            <a:fillRect/>
          </a:stretch>
        </p:blipFill>
        <p:spPr>
          <a:xfrm>
            <a:off x="6840676" y="2436714"/>
            <a:ext cx="135896" cy="123743"/>
          </a:xfrm>
          <a:prstGeom prst="rect">
            <a:avLst/>
          </a:prstGeom>
        </p:spPr>
      </p:pic>
      <p:sp>
        <p:nvSpPr>
          <p:cNvPr id="59" name="圆角矩形 58">
            <a:extLst>
              <a:ext uri="{FF2B5EF4-FFF2-40B4-BE49-F238E27FC236}">
                <a16:creationId xmlns:a16="http://schemas.microsoft.com/office/drawing/2014/main" id="{4B0E216F-B203-5371-9CEB-A6E9F48FB9B0}"/>
              </a:ext>
            </a:extLst>
          </p:cNvPr>
          <p:cNvSpPr/>
          <p:nvPr/>
        </p:nvSpPr>
        <p:spPr>
          <a:xfrm>
            <a:off x="6761576" y="2670419"/>
            <a:ext cx="696400" cy="277883"/>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013" dirty="0">
              <a:latin typeface="Times New Roman" panose="02020603050405020304" pitchFamily="18" charset="0"/>
              <a:cs typeface="Times New Roman" panose="02020603050405020304" pitchFamily="18" charset="0"/>
            </a:endParaRPr>
          </a:p>
        </p:txBody>
      </p:sp>
      <p:sp>
        <p:nvSpPr>
          <p:cNvPr id="76" name="文本框 75">
            <a:extLst>
              <a:ext uri="{FF2B5EF4-FFF2-40B4-BE49-F238E27FC236}">
                <a16:creationId xmlns:a16="http://schemas.microsoft.com/office/drawing/2014/main" id="{D6A02B09-DBFE-0481-601C-E7508F9035F7}"/>
              </a:ext>
            </a:extLst>
          </p:cNvPr>
          <p:cNvSpPr txBox="1"/>
          <p:nvPr/>
        </p:nvSpPr>
        <p:spPr>
          <a:xfrm>
            <a:off x="6700987" y="2694958"/>
            <a:ext cx="844865" cy="215444"/>
          </a:xfrm>
          <a:prstGeom prst="rect">
            <a:avLst/>
          </a:prstGeom>
          <a:noFill/>
        </p:spPr>
        <p:txBody>
          <a:bodyPr wrap="square" rtlCol="0">
            <a:spAutoFit/>
          </a:bodyPr>
          <a:lstStyle/>
          <a:p>
            <a:pPr algn="ctr"/>
            <a:r>
              <a:rPr kumimoji="1" lang="en-US" altLang="zh-CN" sz="800" dirty="0">
                <a:latin typeface="Times New Roman" panose="02020603050405020304" pitchFamily="18" charset="0"/>
                <a:cs typeface="Times New Roman" panose="02020603050405020304" pitchFamily="18" charset="0"/>
              </a:rPr>
              <a:t>Bypass</a:t>
            </a:r>
            <a:r>
              <a:rPr kumimoji="1" lang="zh-CN" altLang="en-US" sz="800" dirty="0">
                <a:latin typeface="Times New Roman" panose="02020603050405020304" pitchFamily="18" charset="0"/>
                <a:cs typeface="Times New Roman" panose="02020603050405020304" pitchFamily="18" charset="0"/>
              </a:rPr>
              <a:t> </a:t>
            </a:r>
            <a:r>
              <a:rPr kumimoji="1" lang="en-US" altLang="zh-CN" sz="800" dirty="0">
                <a:latin typeface="Times New Roman" panose="02020603050405020304" pitchFamily="18" charset="0"/>
                <a:cs typeface="Times New Roman" panose="02020603050405020304" pitchFamily="18" charset="0"/>
              </a:rPr>
              <a:t>Score</a:t>
            </a:r>
            <a:endParaRPr kumimoji="1" lang="zh-CN" altLang="en-US" sz="800" dirty="0">
              <a:latin typeface="Times New Roman" panose="02020603050405020304" pitchFamily="18" charset="0"/>
              <a:cs typeface="Times New Roman" panose="02020603050405020304" pitchFamily="18" charset="0"/>
            </a:endParaRPr>
          </a:p>
        </p:txBody>
      </p:sp>
      <p:sp>
        <p:nvSpPr>
          <p:cNvPr id="77" name="圆角矩形 76">
            <a:extLst>
              <a:ext uri="{FF2B5EF4-FFF2-40B4-BE49-F238E27FC236}">
                <a16:creationId xmlns:a16="http://schemas.microsoft.com/office/drawing/2014/main" id="{36AD8877-5FA3-2867-476B-5EB54A56C9CB}"/>
              </a:ext>
            </a:extLst>
          </p:cNvPr>
          <p:cNvSpPr/>
          <p:nvPr/>
        </p:nvSpPr>
        <p:spPr>
          <a:xfrm>
            <a:off x="7558554" y="2445461"/>
            <a:ext cx="411356" cy="352889"/>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sp>
        <p:nvSpPr>
          <p:cNvPr id="78" name="圆角矩形 77">
            <a:extLst>
              <a:ext uri="{FF2B5EF4-FFF2-40B4-BE49-F238E27FC236}">
                <a16:creationId xmlns:a16="http://schemas.microsoft.com/office/drawing/2014/main" id="{8F2D3205-CE81-4392-585E-2945080D2AC4}"/>
              </a:ext>
            </a:extLst>
          </p:cNvPr>
          <p:cNvSpPr/>
          <p:nvPr/>
        </p:nvSpPr>
        <p:spPr>
          <a:xfrm>
            <a:off x="8100756" y="2439047"/>
            <a:ext cx="629814" cy="533401"/>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013" dirty="0">
              <a:latin typeface="Times New Roman" panose="02020603050405020304" pitchFamily="18" charset="0"/>
              <a:cs typeface="Times New Roman" panose="02020603050405020304" pitchFamily="18" charset="0"/>
            </a:endParaRPr>
          </a:p>
        </p:txBody>
      </p:sp>
      <p:sp>
        <p:nvSpPr>
          <p:cNvPr id="79" name="文本框 78">
            <a:extLst>
              <a:ext uri="{FF2B5EF4-FFF2-40B4-BE49-F238E27FC236}">
                <a16:creationId xmlns:a16="http://schemas.microsoft.com/office/drawing/2014/main" id="{6833FE2C-627A-3DB1-6A2C-18B92E157300}"/>
              </a:ext>
            </a:extLst>
          </p:cNvPr>
          <p:cNvSpPr txBox="1"/>
          <p:nvPr/>
        </p:nvSpPr>
        <p:spPr>
          <a:xfrm>
            <a:off x="8100757" y="2559505"/>
            <a:ext cx="629815" cy="338554"/>
          </a:xfrm>
          <a:prstGeom prst="rect">
            <a:avLst/>
          </a:prstGeom>
          <a:noFill/>
        </p:spPr>
        <p:txBody>
          <a:bodyPr wrap="square" rtlCol="0">
            <a:spAutoFit/>
          </a:bodyPr>
          <a:lstStyle/>
          <a:p>
            <a:pPr algn="ctr"/>
            <a:r>
              <a:rPr kumimoji="1" lang="en-US" altLang="zh-CN" sz="800" dirty="0">
                <a:latin typeface="Times New Roman" panose="02020603050405020304" pitchFamily="18" charset="0"/>
                <a:cs typeface="Times New Roman" panose="02020603050405020304" pitchFamily="18" charset="0"/>
              </a:rPr>
              <a:t>Semantic</a:t>
            </a:r>
            <a:r>
              <a:rPr kumimoji="1" lang="zh-CN" altLang="en-US" sz="800" dirty="0">
                <a:latin typeface="Times New Roman" panose="02020603050405020304" pitchFamily="18" charset="0"/>
                <a:cs typeface="Times New Roman" panose="02020603050405020304" pitchFamily="18" charset="0"/>
              </a:rPr>
              <a:t> </a:t>
            </a:r>
            <a:endParaRPr kumimoji="1" lang="en-US" altLang="zh-CN" sz="800" dirty="0">
              <a:latin typeface="Times New Roman" panose="02020603050405020304" pitchFamily="18" charset="0"/>
              <a:cs typeface="Times New Roman" panose="02020603050405020304" pitchFamily="18" charset="0"/>
            </a:endParaRPr>
          </a:p>
          <a:p>
            <a:pPr algn="ctr"/>
            <a:r>
              <a:rPr kumimoji="1" lang="en-US" altLang="zh-CN" sz="800" dirty="0">
                <a:latin typeface="Times New Roman" panose="02020603050405020304" pitchFamily="18" charset="0"/>
                <a:cs typeface="Times New Roman" panose="02020603050405020304" pitchFamily="18" charset="0"/>
              </a:rPr>
              <a:t>Score</a:t>
            </a:r>
            <a:endParaRPr kumimoji="1" lang="zh-CN" altLang="en-US" sz="800" dirty="0">
              <a:latin typeface="Times New Roman" panose="02020603050405020304" pitchFamily="18" charset="0"/>
              <a:cs typeface="Times New Roman" panose="02020603050405020304" pitchFamily="18" charset="0"/>
            </a:endParaRPr>
          </a:p>
        </p:txBody>
      </p:sp>
      <p:sp>
        <p:nvSpPr>
          <p:cNvPr id="82" name="文本框 81">
            <a:extLst>
              <a:ext uri="{FF2B5EF4-FFF2-40B4-BE49-F238E27FC236}">
                <a16:creationId xmlns:a16="http://schemas.microsoft.com/office/drawing/2014/main" id="{B638EC15-0A1A-F3AF-4D83-BD2E7A595327}"/>
              </a:ext>
            </a:extLst>
          </p:cNvPr>
          <p:cNvSpPr txBox="1"/>
          <p:nvPr/>
        </p:nvSpPr>
        <p:spPr>
          <a:xfrm>
            <a:off x="6713964" y="3408461"/>
            <a:ext cx="2100536" cy="230832"/>
          </a:xfrm>
          <a:prstGeom prst="rect">
            <a:avLst/>
          </a:prstGeom>
          <a:noFill/>
        </p:spPr>
        <p:txBody>
          <a:bodyPr wrap="square" rtlCol="0">
            <a:spAutoFit/>
          </a:bodyPr>
          <a:lstStyle/>
          <a:p>
            <a:pPr algn="ctr"/>
            <a:r>
              <a:rPr kumimoji="1" lang="en-US" altLang="zh-CN" sz="900" b="1" dirty="0">
                <a:latin typeface="Times New Roman" panose="02020603050405020304" pitchFamily="18" charset="0"/>
                <a:cs typeface="Times New Roman" panose="02020603050405020304" pitchFamily="18" charset="0"/>
              </a:rPr>
              <a:t>Select</a:t>
            </a:r>
            <a:r>
              <a:rPr kumimoji="1" lang="zh-CN" altLang="en-US" sz="900" b="1" dirty="0">
                <a:latin typeface="Times New Roman" panose="02020603050405020304" pitchFamily="18" charset="0"/>
                <a:cs typeface="Times New Roman" panose="02020603050405020304" pitchFamily="18" charset="0"/>
              </a:rPr>
              <a:t> </a:t>
            </a:r>
            <a:r>
              <a:rPr kumimoji="1" lang="en-US" altLang="zh-CN" sz="900" b="1" dirty="0">
                <a:latin typeface="Times New Roman" panose="02020603050405020304" pitchFamily="18" charset="0"/>
                <a:cs typeface="Times New Roman" panose="02020603050405020304" pitchFamily="18" charset="0"/>
              </a:rPr>
              <a:t>One</a:t>
            </a:r>
            <a:r>
              <a:rPr kumimoji="1" lang="zh-CN" altLang="en-US" sz="900" b="1" dirty="0">
                <a:latin typeface="Times New Roman" panose="02020603050405020304" pitchFamily="18" charset="0"/>
                <a:cs typeface="Times New Roman" panose="02020603050405020304" pitchFamily="18" charset="0"/>
              </a:rPr>
              <a:t> </a:t>
            </a:r>
            <a:r>
              <a:rPr kumimoji="1" lang="en-US" altLang="zh-CN" sz="900" b="1" dirty="0">
                <a:latin typeface="Times New Roman" panose="02020603050405020304" pitchFamily="18" charset="0"/>
                <a:cs typeface="Times New Roman" panose="02020603050405020304" pitchFamily="18" charset="0"/>
              </a:rPr>
              <a:t>Prompt</a:t>
            </a:r>
            <a:endParaRPr kumimoji="1" lang="zh-CN" altLang="en-US" sz="900" b="1" dirty="0">
              <a:latin typeface="Times New Roman" panose="02020603050405020304" pitchFamily="18" charset="0"/>
              <a:cs typeface="Times New Roman" panose="02020603050405020304" pitchFamily="18" charset="0"/>
            </a:endParaRPr>
          </a:p>
        </p:txBody>
      </p:sp>
      <p:sp>
        <p:nvSpPr>
          <p:cNvPr id="89" name="圆角矩形 88">
            <a:extLst>
              <a:ext uri="{FF2B5EF4-FFF2-40B4-BE49-F238E27FC236}">
                <a16:creationId xmlns:a16="http://schemas.microsoft.com/office/drawing/2014/main" id="{7F01EB71-E76F-5A69-ACC3-18BA22ADAB95}"/>
              </a:ext>
            </a:extLst>
          </p:cNvPr>
          <p:cNvSpPr/>
          <p:nvPr/>
        </p:nvSpPr>
        <p:spPr>
          <a:xfrm>
            <a:off x="6717559" y="3405052"/>
            <a:ext cx="2104394" cy="22486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75">
              <a:latin typeface="Times New Roman" panose="02020603050405020304" pitchFamily="18" charset="0"/>
              <a:cs typeface="Times New Roman" panose="02020603050405020304" pitchFamily="18" charset="0"/>
            </a:endParaRPr>
          </a:p>
        </p:txBody>
      </p:sp>
      <p:cxnSp>
        <p:nvCxnSpPr>
          <p:cNvPr id="163" name="直线箭头连接符 162">
            <a:extLst>
              <a:ext uri="{FF2B5EF4-FFF2-40B4-BE49-F238E27FC236}">
                <a16:creationId xmlns:a16="http://schemas.microsoft.com/office/drawing/2014/main" id="{C221B2E7-A399-0394-FA9A-21608EE7C608}"/>
              </a:ext>
            </a:extLst>
          </p:cNvPr>
          <p:cNvCxnSpPr>
            <a:cxnSpLocks/>
            <a:endCxn id="231" idx="0"/>
          </p:cNvCxnSpPr>
          <p:nvPr/>
        </p:nvCxnSpPr>
        <p:spPr>
          <a:xfrm>
            <a:off x="7110373" y="1710762"/>
            <a:ext cx="1281" cy="28844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直线箭头连接符 163">
            <a:extLst>
              <a:ext uri="{FF2B5EF4-FFF2-40B4-BE49-F238E27FC236}">
                <a16:creationId xmlns:a16="http://schemas.microsoft.com/office/drawing/2014/main" id="{761A042B-1DDA-3768-88CF-F8835A45D197}"/>
              </a:ext>
            </a:extLst>
          </p:cNvPr>
          <p:cNvCxnSpPr>
            <a:cxnSpLocks/>
            <a:endCxn id="237" idx="0"/>
          </p:cNvCxnSpPr>
          <p:nvPr/>
        </p:nvCxnSpPr>
        <p:spPr>
          <a:xfrm flipH="1">
            <a:off x="8413270" y="1719473"/>
            <a:ext cx="1" cy="28797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5" name="文本框 164">
            <a:extLst>
              <a:ext uri="{FF2B5EF4-FFF2-40B4-BE49-F238E27FC236}">
                <a16:creationId xmlns:a16="http://schemas.microsoft.com/office/drawing/2014/main" id="{FCB68295-586F-328B-9972-B4F5A1A747E1}"/>
              </a:ext>
            </a:extLst>
          </p:cNvPr>
          <p:cNvSpPr txBox="1"/>
          <p:nvPr/>
        </p:nvSpPr>
        <p:spPr>
          <a:xfrm>
            <a:off x="2848099" y="1146767"/>
            <a:ext cx="1585164" cy="276999"/>
          </a:xfrm>
          <a:prstGeom prst="rect">
            <a:avLst/>
          </a:prstGeom>
          <a:noFill/>
        </p:spPr>
        <p:txBody>
          <a:bodyPr wrap="square" rtlCol="0">
            <a:spAutoFit/>
          </a:bodyPr>
          <a:lstStyle/>
          <a:p>
            <a:pPr algn="ctr"/>
            <a:r>
              <a:rPr lang="en-US" altLang="zh-CN" sz="1200" b="1" dirty="0">
                <a:solidFill>
                  <a:srgbClr val="1F2328"/>
                </a:solidFill>
                <a:latin typeface="Times New Roman" panose="02020603050405020304" pitchFamily="18" charset="0"/>
                <a:cs typeface="Times New Roman" panose="02020603050405020304" pitchFamily="18" charset="0"/>
              </a:rPr>
              <a:t>Mutation</a:t>
            </a:r>
            <a:r>
              <a:rPr lang="zh-CN" altLang="en-US" sz="1200" b="1" dirty="0">
                <a:solidFill>
                  <a:srgbClr val="1F2328"/>
                </a:solidFill>
                <a:latin typeface="Times New Roman" panose="02020603050405020304" pitchFamily="18" charset="0"/>
                <a:cs typeface="Times New Roman" panose="02020603050405020304" pitchFamily="18" charset="0"/>
              </a:rPr>
              <a:t> </a:t>
            </a:r>
            <a:r>
              <a:rPr lang="en-US" altLang="zh-CN" sz="1200" b="1" dirty="0">
                <a:solidFill>
                  <a:srgbClr val="1F2328"/>
                </a:solidFill>
                <a:latin typeface="Times New Roman" panose="02020603050405020304" pitchFamily="18" charset="0"/>
                <a:cs typeface="Times New Roman" panose="02020603050405020304" pitchFamily="18" charset="0"/>
              </a:rPr>
              <a:t>Agent</a:t>
            </a:r>
            <a:endParaRPr lang="zh-CN" altLang="en-US" sz="1200" b="1" dirty="0">
              <a:solidFill>
                <a:srgbClr val="1F2328"/>
              </a:solidFill>
              <a:latin typeface="Times New Roman" panose="02020603050405020304" pitchFamily="18" charset="0"/>
              <a:cs typeface="Times New Roman" panose="02020603050405020304" pitchFamily="18" charset="0"/>
            </a:endParaRPr>
          </a:p>
        </p:txBody>
      </p:sp>
      <p:sp>
        <p:nvSpPr>
          <p:cNvPr id="168" name="文本框 167">
            <a:extLst>
              <a:ext uri="{FF2B5EF4-FFF2-40B4-BE49-F238E27FC236}">
                <a16:creationId xmlns:a16="http://schemas.microsoft.com/office/drawing/2014/main" id="{AF44C8F0-D1F4-5934-49A7-C4EF3A90C1B3}"/>
              </a:ext>
            </a:extLst>
          </p:cNvPr>
          <p:cNvSpPr txBox="1"/>
          <p:nvPr/>
        </p:nvSpPr>
        <p:spPr>
          <a:xfrm>
            <a:off x="6729368" y="1131500"/>
            <a:ext cx="2074534" cy="276999"/>
          </a:xfrm>
          <a:prstGeom prst="rect">
            <a:avLst/>
          </a:prstGeom>
          <a:noFill/>
        </p:spPr>
        <p:txBody>
          <a:bodyPr wrap="square" rtlCol="0">
            <a:spAutoFit/>
          </a:bodyPr>
          <a:lstStyle/>
          <a:p>
            <a:pPr algn="ctr"/>
            <a:r>
              <a:rPr lang="en-US" altLang="zh-CN" sz="1200" b="1" dirty="0">
                <a:solidFill>
                  <a:srgbClr val="1F2328"/>
                </a:solidFill>
                <a:latin typeface="Times New Roman" panose="02020603050405020304" pitchFamily="18" charset="0"/>
                <a:cs typeface="Times New Roman" panose="02020603050405020304" pitchFamily="18" charset="0"/>
              </a:rPr>
              <a:t>Oracle</a:t>
            </a:r>
            <a:r>
              <a:rPr lang="zh-CN" altLang="en-US" sz="1200" b="1" dirty="0">
                <a:solidFill>
                  <a:srgbClr val="1F2328"/>
                </a:solidFill>
                <a:latin typeface="Times New Roman" panose="02020603050405020304" pitchFamily="18" charset="0"/>
                <a:cs typeface="Times New Roman" panose="02020603050405020304" pitchFamily="18" charset="0"/>
              </a:rPr>
              <a:t> </a:t>
            </a:r>
            <a:r>
              <a:rPr lang="en-US" altLang="zh-CN" sz="1200" b="1" dirty="0">
                <a:solidFill>
                  <a:srgbClr val="1F2328"/>
                </a:solidFill>
                <a:latin typeface="Times New Roman" panose="02020603050405020304" pitchFamily="18" charset="0"/>
                <a:cs typeface="Times New Roman" panose="02020603050405020304" pitchFamily="18" charset="0"/>
              </a:rPr>
              <a:t>Agent</a:t>
            </a:r>
            <a:endParaRPr lang="zh-CN" altLang="en-US" sz="1200" b="1" dirty="0">
              <a:solidFill>
                <a:srgbClr val="1F2328"/>
              </a:solidFill>
              <a:latin typeface="Times New Roman" panose="02020603050405020304" pitchFamily="18" charset="0"/>
              <a:cs typeface="Times New Roman" panose="02020603050405020304" pitchFamily="18" charset="0"/>
            </a:endParaRPr>
          </a:p>
        </p:txBody>
      </p:sp>
      <p:sp>
        <p:nvSpPr>
          <p:cNvPr id="169" name="圆角矩形 168">
            <a:extLst>
              <a:ext uri="{FF2B5EF4-FFF2-40B4-BE49-F238E27FC236}">
                <a16:creationId xmlns:a16="http://schemas.microsoft.com/office/drawing/2014/main" id="{9A9C738F-BDA7-D9F5-3679-39093BDC5A68}"/>
              </a:ext>
            </a:extLst>
          </p:cNvPr>
          <p:cNvSpPr/>
          <p:nvPr/>
        </p:nvSpPr>
        <p:spPr>
          <a:xfrm>
            <a:off x="258857" y="2055644"/>
            <a:ext cx="1098291" cy="28345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900" dirty="0">
                <a:solidFill>
                  <a:srgbClr val="1F2328"/>
                </a:solidFill>
                <a:latin typeface="Times New Roman" panose="02020603050405020304" pitchFamily="18" charset="0"/>
                <a:cs typeface="Times New Roman" panose="02020603050405020304" pitchFamily="18" charset="0"/>
              </a:rPr>
              <a:t>Target</a:t>
            </a:r>
            <a:r>
              <a:rPr lang="zh-CN" altLang="en-US" sz="900" dirty="0">
                <a:solidFill>
                  <a:srgbClr val="1F2328"/>
                </a:solidFill>
                <a:latin typeface="Times New Roman" panose="02020603050405020304" pitchFamily="18" charset="0"/>
                <a:cs typeface="Times New Roman" panose="02020603050405020304" pitchFamily="18" charset="0"/>
              </a:rPr>
              <a:t> </a:t>
            </a:r>
            <a:r>
              <a:rPr lang="en-US" altLang="zh-CN" sz="900" dirty="0">
                <a:solidFill>
                  <a:srgbClr val="1F2328"/>
                </a:solidFill>
                <a:latin typeface="Times New Roman" panose="02020603050405020304" pitchFamily="18" charset="0"/>
                <a:cs typeface="Times New Roman" panose="02020603050405020304" pitchFamily="18" charset="0"/>
              </a:rPr>
              <a:t>Sensitive</a:t>
            </a:r>
            <a:r>
              <a:rPr lang="zh-CN" altLang="en-US" sz="900" dirty="0">
                <a:solidFill>
                  <a:srgbClr val="1F2328"/>
                </a:solidFill>
                <a:latin typeface="Times New Roman" panose="02020603050405020304" pitchFamily="18" charset="0"/>
                <a:cs typeface="Times New Roman" panose="02020603050405020304" pitchFamily="18" charset="0"/>
              </a:rPr>
              <a:t> </a:t>
            </a:r>
            <a:r>
              <a:rPr lang="en-US" altLang="zh-CN" sz="900" dirty="0">
                <a:solidFill>
                  <a:srgbClr val="1F2328"/>
                </a:solidFill>
                <a:latin typeface="Times New Roman" panose="02020603050405020304" pitchFamily="18" charset="0"/>
                <a:cs typeface="Times New Roman" panose="02020603050405020304" pitchFamily="18" charset="0"/>
              </a:rPr>
              <a:t>Prompt</a:t>
            </a:r>
            <a:endParaRPr lang="zh-CN" altLang="en-US" sz="900" dirty="0">
              <a:solidFill>
                <a:srgbClr val="1F2328"/>
              </a:solidFill>
              <a:latin typeface="Times New Roman" panose="02020603050405020304" pitchFamily="18" charset="0"/>
              <a:cs typeface="Times New Roman" panose="02020603050405020304" pitchFamily="18" charset="0"/>
            </a:endParaRPr>
          </a:p>
        </p:txBody>
      </p:sp>
      <p:pic>
        <p:nvPicPr>
          <p:cNvPr id="171" name="图片 170">
            <a:extLst>
              <a:ext uri="{FF2B5EF4-FFF2-40B4-BE49-F238E27FC236}">
                <a16:creationId xmlns:a16="http://schemas.microsoft.com/office/drawing/2014/main" id="{3AC28313-765E-8DB1-39FB-7426813030E5}"/>
              </a:ext>
            </a:extLst>
          </p:cNvPr>
          <p:cNvPicPr>
            <a:picLocks noChangeAspect="1"/>
          </p:cNvPicPr>
          <p:nvPr/>
        </p:nvPicPr>
        <p:blipFill>
          <a:blip r:embed="rId7"/>
          <a:stretch>
            <a:fillRect/>
          </a:stretch>
        </p:blipFill>
        <p:spPr>
          <a:xfrm>
            <a:off x="240509" y="3055957"/>
            <a:ext cx="219109" cy="199514"/>
          </a:xfrm>
          <a:prstGeom prst="rect">
            <a:avLst/>
          </a:prstGeom>
        </p:spPr>
      </p:pic>
      <p:pic>
        <p:nvPicPr>
          <p:cNvPr id="172" name="图片 171">
            <a:extLst>
              <a:ext uri="{FF2B5EF4-FFF2-40B4-BE49-F238E27FC236}">
                <a16:creationId xmlns:a16="http://schemas.microsoft.com/office/drawing/2014/main" id="{368DD4F3-4F1D-4305-5833-8368A2A57F0C}"/>
              </a:ext>
            </a:extLst>
          </p:cNvPr>
          <p:cNvPicPr>
            <a:picLocks noChangeAspect="1"/>
          </p:cNvPicPr>
          <p:nvPr/>
        </p:nvPicPr>
        <p:blipFill>
          <a:blip r:embed="rId7"/>
          <a:stretch>
            <a:fillRect/>
          </a:stretch>
        </p:blipFill>
        <p:spPr>
          <a:xfrm>
            <a:off x="1164425" y="3069248"/>
            <a:ext cx="210276" cy="191471"/>
          </a:xfrm>
          <a:prstGeom prst="rect">
            <a:avLst/>
          </a:prstGeom>
        </p:spPr>
      </p:pic>
      <p:cxnSp>
        <p:nvCxnSpPr>
          <p:cNvPr id="173" name="直线箭头连接符 172">
            <a:extLst>
              <a:ext uri="{FF2B5EF4-FFF2-40B4-BE49-F238E27FC236}">
                <a16:creationId xmlns:a16="http://schemas.microsoft.com/office/drawing/2014/main" id="{077D55FA-4F95-F213-05A5-44C856E2D32A}"/>
              </a:ext>
            </a:extLst>
          </p:cNvPr>
          <p:cNvCxnSpPr>
            <a:cxnSpLocks/>
            <a:stCxn id="4" idx="3"/>
          </p:cNvCxnSpPr>
          <p:nvPr/>
        </p:nvCxnSpPr>
        <p:spPr>
          <a:xfrm>
            <a:off x="1361761" y="2900429"/>
            <a:ext cx="20625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4" name="圆角矩形 173">
            <a:extLst>
              <a:ext uri="{FF2B5EF4-FFF2-40B4-BE49-F238E27FC236}">
                <a16:creationId xmlns:a16="http://schemas.microsoft.com/office/drawing/2014/main" id="{8221BB1C-A05C-03AE-9A93-3D58FE3466A8}"/>
              </a:ext>
            </a:extLst>
          </p:cNvPr>
          <p:cNvSpPr/>
          <p:nvPr/>
        </p:nvSpPr>
        <p:spPr>
          <a:xfrm>
            <a:off x="276407" y="3494464"/>
            <a:ext cx="1098291" cy="20406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900" dirty="0">
                <a:solidFill>
                  <a:srgbClr val="1F2328"/>
                </a:solidFill>
                <a:latin typeface="Times New Roman" panose="02020603050405020304" pitchFamily="18" charset="0"/>
                <a:cs typeface="Times New Roman" panose="02020603050405020304" pitchFamily="18" charset="0"/>
              </a:rPr>
              <a:t>Jailbreak</a:t>
            </a:r>
            <a:r>
              <a:rPr lang="en-US" altLang="zh-CN" sz="825" dirty="0">
                <a:solidFill>
                  <a:srgbClr val="1F2328"/>
                </a:solidFill>
                <a:latin typeface="Times New Roman" panose="02020603050405020304" pitchFamily="18" charset="0"/>
                <a:cs typeface="Times New Roman" panose="02020603050405020304" pitchFamily="18" charset="0"/>
              </a:rPr>
              <a:t> </a:t>
            </a:r>
            <a:r>
              <a:rPr lang="en-US" altLang="zh-CN" sz="900" dirty="0">
                <a:solidFill>
                  <a:srgbClr val="1F2328"/>
                </a:solidFill>
                <a:latin typeface="Times New Roman" panose="02020603050405020304" pitchFamily="18" charset="0"/>
                <a:cs typeface="Times New Roman" panose="02020603050405020304" pitchFamily="18" charset="0"/>
              </a:rPr>
              <a:t>Prompt</a:t>
            </a:r>
            <a:endParaRPr lang="zh-CN" altLang="en-US" sz="900" dirty="0">
              <a:solidFill>
                <a:srgbClr val="1F2328"/>
              </a:solidFill>
              <a:latin typeface="Times New Roman" panose="02020603050405020304" pitchFamily="18" charset="0"/>
              <a:cs typeface="Times New Roman" panose="02020603050405020304" pitchFamily="18" charset="0"/>
            </a:endParaRPr>
          </a:p>
        </p:txBody>
      </p:sp>
      <p:cxnSp>
        <p:nvCxnSpPr>
          <p:cNvPr id="175" name="直线箭头连接符 174">
            <a:extLst>
              <a:ext uri="{FF2B5EF4-FFF2-40B4-BE49-F238E27FC236}">
                <a16:creationId xmlns:a16="http://schemas.microsoft.com/office/drawing/2014/main" id="{DFF4E44B-C051-740F-09D3-9A5E9E6BADAD}"/>
              </a:ext>
            </a:extLst>
          </p:cNvPr>
          <p:cNvCxnSpPr>
            <a:cxnSpLocks/>
          </p:cNvCxnSpPr>
          <p:nvPr/>
        </p:nvCxnSpPr>
        <p:spPr>
          <a:xfrm flipV="1">
            <a:off x="502190" y="3269164"/>
            <a:ext cx="0" cy="22587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76" name="图片 175">
            <a:extLst>
              <a:ext uri="{FF2B5EF4-FFF2-40B4-BE49-F238E27FC236}">
                <a16:creationId xmlns:a16="http://schemas.microsoft.com/office/drawing/2014/main" id="{E992393F-1D49-D89E-825D-4E10A6201F2C}"/>
              </a:ext>
            </a:extLst>
          </p:cNvPr>
          <p:cNvPicPr>
            <a:picLocks noChangeAspect="1"/>
          </p:cNvPicPr>
          <p:nvPr/>
        </p:nvPicPr>
        <p:blipFill>
          <a:blip r:embed="rId8"/>
          <a:stretch>
            <a:fillRect/>
          </a:stretch>
        </p:blipFill>
        <p:spPr>
          <a:xfrm>
            <a:off x="7617691" y="2479795"/>
            <a:ext cx="297116" cy="275904"/>
          </a:xfrm>
          <a:prstGeom prst="rect">
            <a:avLst/>
          </a:prstGeom>
        </p:spPr>
      </p:pic>
      <p:cxnSp>
        <p:nvCxnSpPr>
          <p:cNvPr id="177" name="直线箭头连接符 176">
            <a:extLst>
              <a:ext uri="{FF2B5EF4-FFF2-40B4-BE49-F238E27FC236}">
                <a16:creationId xmlns:a16="http://schemas.microsoft.com/office/drawing/2014/main" id="{4C4963BD-6ACC-CBE9-8308-1A63D2746588}"/>
              </a:ext>
            </a:extLst>
          </p:cNvPr>
          <p:cNvCxnSpPr>
            <a:cxnSpLocks/>
            <a:stCxn id="50" idx="2"/>
          </p:cNvCxnSpPr>
          <p:nvPr/>
        </p:nvCxnSpPr>
        <p:spPr>
          <a:xfrm flipH="1">
            <a:off x="7110373" y="3142092"/>
            <a:ext cx="1285" cy="25649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直线箭头连接符 177">
            <a:extLst>
              <a:ext uri="{FF2B5EF4-FFF2-40B4-BE49-F238E27FC236}">
                <a16:creationId xmlns:a16="http://schemas.microsoft.com/office/drawing/2014/main" id="{D9DF4138-4457-F61A-1A59-276F3259B51E}"/>
              </a:ext>
            </a:extLst>
          </p:cNvPr>
          <p:cNvCxnSpPr>
            <a:cxnSpLocks/>
            <a:stCxn id="239" idx="2"/>
          </p:cNvCxnSpPr>
          <p:nvPr/>
        </p:nvCxnSpPr>
        <p:spPr>
          <a:xfrm>
            <a:off x="8427998" y="3155318"/>
            <a:ext cx="0" cy="24973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9" name="肘形连接符 178">
            <a:extLst>
              <a:ext uri="{FF2B5EF4-FFF2-40B4-BE49-F238E27FC236}">
                <a16:creationId xmlns:a16="http://schemas.microsoft.com/office/drawing/2014/main" id="{1F5DC5E1-3921-D89B-3528-11CC4C9470A9}"/>
              </a:ext>
            </a:extLst>
          </p:cNvPr>
          <p:cNvCxnSpPr>
            <a:cxnSpLocks/>
            <a:stCxn id="45" idx="2"/>
            <a:endCxn id="174" idx="2"/>
          </p:cNvCxnSpPr>
          <p:nvPr/>
        </p:nvCxnSpPr>
        <p:spPr>
          <a:xfrm rot="5400000" flipH="1">
            <a:off x="4260375" y="263704"/>
            <a:ext cx="86820" cy="6956464"/>
          </a:xfrm>
          <a:prstGeom prst="bentConnector3">
            <a:avLst>
              <a:gd name="adj1" fmla="val -26330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0" name="椭圆 179">
            <a:extLst>
              <a:ext uri="{FF2B5EF4-FFF2-40B4-BE49-F238E27FC236}">
                <a16:creationId xmlns:a16="http://schemas.microsoft.com/office/drawing/2014/main" id="{CA310E06-0695-DE25-AD7C-AD906E451686}"/>
              </a:ext>
            </a:extLst>
          </p:cNvPr>
          <p:cNvSpPr/>
          <p:nvPr/>
        </p:nvSpPr>
        <p:spPr>
          <a:xfrm>
            <a:off x="1965318" y="2397497"/>
            <a:ext cx="106424" cy="96035"/>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525" b="1" dirty="0">
              <a:latin typeface="Times New Roman" panose="02020603050405020304" pitchFamily="18" charset="0"/>
              <a:cs typeface="Times New Roman" panose="02020603050405020304" pitchFamily="18" charset="0"/>
            </a:endParaRPr>
          </a:p>
        </p:txBody>
      </p:sp>
      <p:sp>
        <p:nvSpPr>
          <p:cNvPr id="181" name="文本框 180">
            <a:extLst>
              <a:ext uri="{FF2B5EF4-FFF2-40B4-BE49-F238E27FC236}">
                <a16:creationId xmlns:a16="http://schemas.microsoft.com/office/drawing/2014/main" id="{A9E8D653-0223-2B09-F3D2-FD91EF0C932A}"/>
              </a:ext>
            </a:extLst>
          </p:cNvPr>
          <p:cNvSpPr txBox="1"/>
          <p:nvPr/>
        </p:nvSpPr>
        <p:spPr>
          <a:xfrm>
            <a:off x="2056634" y="2333872"/>
            <a:ext cx="885903" cy="230832"/>
          </a:xfrm>
          <a:prstGeom prst="rect">
            <a:avLst/>
          </a:prstGeom>
          <a:noFill/>
        </p:spPr>
        <p:txBody>
          <a:bodyPr wrap="square" rtlCol="0">
            <a:spAutoFit/>
          </a:bodyPr>
          <a:lstStyle/>
          <a:p>
            <a:pPr algn="ctr"/>
            <a:r>
              <a:rPr kumimoji="1" lang="en-US" altLang="zh-CN" sz="900" b="1" dirty="0" err="1">
                <a:latin typeface="Times New Roman" panose="02020603050405020304" pitchFamily="18" charset="0"/>
                <a:cs typeface="Times New Roman" panose="02020603050405020304" pitchFamily="18" charset="0"/>
              </a:rPr>
              <a:t>BypassCheck</a:t>
            </a:r>
            <a:endParaRPr kumimoji="1" lang="zh-CN" altLang="en-US" sz="900" b="1" dirty="0">
              <a:latin typeface="Times New Roman" panose="02020603050405020304" pitchFamily="18" charset="0"/>
              <a:cs typeface="Times New Roman" panose="02020603050405020304" pitchFamily="18" charset="0"/>
            </a:endParaRPr>
          </a:p>
        </p:txBody>
      </p:sp>
      <p:sp>
        <p:nvSpPr>
          <p:cNvPr id="182" name="文本框 181">
            <a:extLst>
              <a:ext uri="{FF2B5EF4-FFF2-40B4-BE49-F238E27FC236}">
                <a16:creationId xmlns:a16="http://schemas.microsoft.com/office/drawing/2014/main" id="{6DF3D993-5418-903D-15F7-7698234DBD70}"/>
              </a:ext>
            </a:extLst>
          </p:cNvPr>
          <p:cNvSpPr txBox="1"/>
          <p:nvPr/>
        </p:nvSpPr>
        <p:spPr>
          <a:xfrm>
            <a:off x="1907570" y="2353311"/>
            <a:ext cx="223646" cy="184666"/>
          </a:xfrm>
          <a:prstGeom prst="rect">
            <a:avLst/>
          </a:prstGeom>
          <a:noFill/>
        </p:spPr>
        <p:txBody>
          <a:bodyPr wrap="square" rtlCol="0">
            <a:spAutoFit/>
          </a:bodyPr>
          <a:lstStyle/>
          <a:p>
            <a:r>
              <a:rPr kumimoji="1" lang="en-US" altLang="zh-CN" sz="600" b="1" dirty="0">
                <a:solidFill>
                  <a:schemeClr val="bg1"/>
                </a:solidFill>
                <a:latin typeface="Times New Roman" panose="02020603050405020304" pitchFamily="18" charset="0"/>
                <a:cs typeface="Times New Roman" panose="02020603050405020304" pitchFamily="18" charset="0"/>
              </a:rPr>
              <a:t>1</a:t>
            </a:r>
            <a:endParaRPr kumimoji="1" lang="zh-CN" altLang="en-US" sz="600" b="1" dirty="0">
              <a:solidFill>
                <a:schemeClr val="bg1"/>
              </a:solidFill>
              <a:latin typeface="Times New Roman" panose="02020603050405020304" pitchFamily="18" charset="0"/>
              <a:cs typeface="Times New Roman" panose="02020603050405020304" pitchFamily="18" charset="0"/>
            </a:endParaRPr>
          </a:p>
        </p:txBody>
      </p:sp>
      <p:sp>
        <p:nvSpPr>
          <p:cNvPr id="183" name="文本框 182">
            <a:extLst>
              <a:ext uri="{FF2B5EF4-FFF2-40B4-BE49-F238E27FC236}">
                <a16:creationId xmlns:a16="http://schemas.microsoft.com/office/drawing/2014/main" id="{26AE9E6B-AF84-4E7A-E575-64A0AC62A177}"/>
              </a:ext>
            </a:extLst>
          </p:cNvPr>
          <p:cNvSpPr txBox="1"/>
          <p:nvPr/>
        </p:nvSpPr>
        <p:spPr>
          <a:xfrm>
            <a:off x="3048009" y="1512992"/>
            <a:ext cx="562042" cy="230832"/>
          </a:xfrm>
          <a:prstGeom prst="rect">
            <a:avLst/>
          </a:prstGeom>
          <a:noFill/>
        </p:spPr>
        <p:txBody>
          <a:bodyPr wrap="square" rtlCol="0">
            <a:spAutoFit/>
          </a:bodyPr>
          <a:lstStyle/>
          <a:p>
            <a:pPr algn="ctr"/>
            <a:r>
              <a:rPr kumimoji="1" lang="en-US" altLang="zh-CN" sz="900" b="1" dirty="0">
                <a:solidFill>
                  <a:srgbClr val="C00000"/>
                </a:solidFill>
                <a:latin typeface="Times New Roman" panose="02020603050405020304" pitchFamily="18" charset="0"/>
                <a:cs typeface="Times New Roman" panose="02020603050405020304" pitchFamily="18" charset="0"/>
              </a:rPr>
              <a:t>Step   </a:t>
            </a:r>
            <a:r>
              <a:rPr kumimoji="1" lang="zh-CN" altLang="en-US" sz="900" b="1" dirty="0">
                <a:latin typeface="Times New Roman" panose="02020603050405020304" pitchFamily="18" charset="0"/>
                <a:cs typeface="Times New Roman" panose="02020603050405020304" pitchFamily="18" charset="0"/>
              </a:rPr>
              <a:t>  </a:t>
            </a:r>
            <a:r>
              <a:rPr kumimoji="1" lang="en-US" altLang="zh-CN" sz="900" b="1" dirty="0">
                <a:solidFill>
                  <a:srgbClr val="C00000"/>
                </a:solidFill>
                <a:latin typeface="Times New Roman" panose="02020603050405020304" pitchFamily="18" charset="0"/>
                <a:cs typeface="Times New Roman" panose="02020603050405020304" pitchFamily="18" charset="0"/>
              </a:rPr>
              <a:t>:</a:t>
            </a:r>
            <a:endParaRPr kumimoji="1" lang="zh-CN" altLang="en-US" sz="900" b="1" dirty="0">
              <a:latin typeface="Times New Roman" panose="02020603050405020304" pitchFamily="18" charset="0"/>
              <a:cs typeface="Times New Roman" panose="02020603050405020304" pitchFamily="18" charset="0"/>
            </a:endParaRPr>
          </a:p>
        </p:txBody>
      </p:sp>
      <p:sp>
        <p:nvSpPr>
          <p:cNvPr id="184" name="圆角矩形 183">
            <a:extLst>
              <a:ext uri="{FF2B5EF4-FFF2-40B4-BE49-F238E27FC236}">
                <a16:creationId xmlns:a16="http://schemas.microsoft.com/office/drawing/2014/main" id="{2DEAD503-6232-6785-6666-DBD3A027FDA2}"/>
              </a:ext>
            </a:extLst>
          </p:cNvPr>
          <p:cNvSpPr/>
          <p:nvPr/>
        </p:nvSpPr>
        <p:spPr>
          <a:xfrm>
            <a:off x="256713" y="1403714"/>
            <a:ext cx="1109722" cy="41820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750" dirty="0">
              <a:solidFill>
                <a:schemeClr val="tx1"/>
              </a:solidFill>
              <a:latin typeface="Times New Roman" panose="02020603050405020304" pitchFamily="18" charset="0"/>
              <a:cs typeface="Times New Roman" panose="02020603050405020304" pitchFamily="18" charset="0"/>
            </a:endParaRPr>
          </a:p>
        </p:txBody>
      </p:sp>
      <p:sp>
        <p:nvSpPr>
          <p:cNvPr id="185" name="文本框 184">
            <a:extLst>
              <a:ext uri="{FF2B5EF4-FFF2-40B4-BE49-F238E27FC236}">
                <a16:creationId xmlns:a16="http://schemas.microsoft.com/office/drawing/2014/main" id="{EDB983F9-B86B-613E-E2FD-6D821813BF06}"/>
              </a:ext>
            </a:extLst>
          </p:cNvPr>
          <p:cNvSpPr txBox="1"/>
          <p:nvPr/>
        </p:nvSpPr>
        <p:spPr>
          <a:xfrm>
            <a:off x="180428" y="1388486"/>
            <a:ext cx="1293520" cy="230832"/>
          </a:xfrm>
          <a:prstGeom prst="rect">
            <a:avLst/>
          </a:prstGeom>
          <a:noFill/>
        </p:spPr>
        <p:txBody>
          <a:bodyPr wrap="square" rtlCol="0">
            <a:spAutoFit/>
          </a:bodyPr>
          <a:lstStyle/>
          <a:p>
            <a:pPr algn="ctr"/>
            <a:r>
              <a:rPr lang="en-US" altLang="zh-CN" sz="900" dirty="0">
                <a:solidFill>
                  <a:srgbClr val="1F2328"/>
                </a:solidFill>
                <a:latin typeface="Times New Roman" panose="02020603050405020304" pitchFamily="18" charset="0"/>
                <a:cs typeface="Times New Roman" panose="02020603050405020304" pitchFamily="18" charset="0"/>
              </a:rPr>
              <a:t>Sensitive</a:t>
            </a:r>
            <a:r>
              <a:rPr lang="zh-CN" altLang="en-US" sz="900" dirty="0">
                <a:solidFill>
                  <a:srgbClr val="1F2328"/>
                </a:solidFill>
                <a:latin typeface="Times New Roman" panose="02020603050405020304" pitchFamily="18" charset="0"/>
                <a:cs typeface="Times New Roman" panose="02020603050405020304" pitchFamily="18" charset="0"/>
              </a:rPr>
              <a:t> </a:t>
            </a:r>
            <a:r>
              <a:rPr lang="en-US" altLang="zh-CN" sz="900" dirty="0">
                <a:solidFill>
                  <a:srgbClr val="1F2328"/>
                </a:solidFill>
                <a:latin typeface="Times New Roman" panose="02020603050405020304" pitchFamily="18" charset="0"/>
                <a:cs typeface="Times New Roman" panose="02020603050405020304" pitchFamily="18" charset="0"/>
              </a:rPr>
              <a:t>Prompt</a:t>
            </a:r>
            <a:r>
              <a:rPr lang="zh-CN" altLang="en-US" sz="900" dirty="0">
                <a:solidFill>
                  <a:srgbClr val="1F2328"/>
                </a:solidFill>
                <a:latin typeface="Times New Roman" panose="02020603050405020304" pitchFamily="18" charset="0"/>
                <a:cs typeface="Times New Roman" panose="02020603050405020304" pitchFamily="18" charset="0"/>
              </a:rPr>
              <a:t> </a:t>
            </a:r>
            <a:r>
              <a:rPr lang="en-US" altLang="zh-CN" sz="900" dirty="0">
                <a:solidFill>
                  <a:srgbClr val="1F2328"/>
                </a:solidFill>
                <a:latin typeface="Times New Roman" panose="02020603050405020304" pitchFamily="18" charset="0"/>
                <a:cs typeface="Times New Roman" panose="02020603050405020304" pitchFamily="18" charset="0"/>
              </a:rPr>
              <a:t>Pool</a:t>
            </a:r>
            <a:endParaRPr lang="zh-CN" altLang="en-US" sz="900" dirty="0">
              <a:solidFill>
                <a:srgbClr val="1F2328"/>
              </a:solidFill>
              <a:latin typeface="Times New Roman" panose="02020603050405020304" pitchFamily="18" charset="0"/>
              <a:cs typeface="Times New Roman" panose="02020603050405020304" pitchFamily="18" charset="0"/>
            </a:endParaRPr>
          </a:p>
        </p:txBody>
      </p:sp>
      <p:pic>
        <p:nvPicPr>
          <p:cNvPr id="186" name="图片 185">
            <a:extLst>
              <a:ext uri="{FF2B5EF4-FFF2-40B4-BE49-F238E27FC236}">
                <a16:creationId xmlns:a16="http://schemas.microsoft.com/office/drawing/2014/main" id="{88CCAD27-C2B8-A3F8-6006-39688D6F3522}"/>
              </a:ext>
            </a:extLst>
          </p:cNvPr>
          <p:cNvPicPr>
            <a:picLocks noChangeAspect="1"/>
          </p:cNvPicPr>
          <p:nvPr/>
        </p:nvPicPr>
        <p:blipFill>
          <a:blip r:embed="rId9"/>
          <a:stretch>
            <a:fillRect/>
          </a:stretch>
        </p:blipFill>
        <p:spPr>
          <a:xfrm>
            <a:off x="334183" y="1612108"/>
            <a:ext cx="176822" cy="164198"/>
          </a:xfrm>
          <a:prstGeom prst="rect">
            <a:avLst/>
          </a:prstGeom>
        </p:spPr>
      </p:pic>
      <p:pic>
        <p:nvPicPr>
          <p:cNvPr id="187" name="图片 186">
            <a:extLst>
              <a:ext uri="{FF2B5EF4-FFF2-40B4-BE49-F238E27FC236}">
                <a16:creationId xmlns:a16="http://schemas.microsoft.com/office/drawing/2014/main" id="{0C01A57F-F341-06F9-E7AC-0662CBF3B68D}"/>
              </a:ext>
            </a:extLst>
          </p:cNvPr>
          <p:cNvPicPr>
            <a:picLocks noChangeAspect="1"/>
          </p:cNvPicPr>
          <p:nvPr/>
        </p:nvPicPr>
        <p:blipFill>
          <a:blip r:embed="rId9"/>
          <a:stretch>
            <a:fillRect/>
          </a:stretch>
        </p:blipFill>
        <p:spPr>
          <a:xfrm>
            <a:off x="599848" y="1609761"/>
            <a:ext cx="176822" cy="164198"/>
          </a:xfrm>
          <a:prstGeom prst="rect">
            <a:avLst/>
          </a:prstGeom>
        </p:spPr>
      </p:pic>
      <p:pic>
        <p:nvPicPr>
          <p:cNvPr id="188" name="图片 187">
            <a:extLst>
              <a:ext uri="{FF2B5EF4-FFF2-40B4-BE49-F238E27FC236}">
                <a16:creationId xmlns:a16="http://schemas.microsoft.com/office/drawing/2014/main" id="{3C29EFD0-592D-E2E4-F930-9EC603DB095E}"/>
              </a:ext>
            </a:extLst>
          </p:cNvPr>
          <p:cNvPicPr>
            <a:picLocks noChangeAspect="1"/>
          </p:cNvPicPr>
          <p:nvPr/>
        </p:nvPicPr>
        <p:blipFill>
          <a:blip r:embed="rId9"/>
          <a:stretch>
            <a:fillRect/>
          </a:stretch>
        </p:blipFill>
        <p:spPr>
          <a:xfrm>
            <a:off x="865351" y="1609761"/>
            <a:ext cx="176822" cy="164198"/>
          </a:xfrm>
          <a:prstGeom prst="rect">
            <a:avLst/>
          </a:prstGeom>
        </p:spPr>
      </p:pic>
      <p:pic>
        <p:nvPicPr>
          <p:cNvPr id="189" name="图片 188">
            <a:extLst>
              <a:ext uri="{FF2B5EF4-FFF2-40B4-BE49-F238E27FC236}">
                <a16:creationId xmlns:a16="http://schemas.microsoft.com/office/drawing/2014/main" id="{064D4E02-EF15-8724-F0D2-E1D5E08B5764}"/>
              </a:ext>
            </a:extLst>
          </p:cNvPr>
          <p:cNvPicPr>
            <a:picLocks noChangeAspect="1"/>
          </p:cNvPicPr>
          <p:nvPr/>
        </p:nvPicPr>
        <p:blipFill>
          <a:blip r:embed="rId9"/>
          <a:stretch>
            <a:fillRect/>
          </a:stretch>
        </p:blipFill>
        <p:spPr>
          <a:xfrm>
            <a:off x="1129108" y="1600317"/>
            <a:ext cx="176822" cy="164198"/>
          </a:xfrm>
          <a:prstGeom prst="rect">
            <a:avLst/>
          </a:prstGeom>
        </p:spPr>
      </p:pic>
      <p:cxnSp>
        <p:nvCxnSpPr>
          <p:cNvPr id="190" name="直线箭头连接符 189">
            <a:extLst>
              <a:ext uri="{FF2B5EF4-FFF2-40B4-BE49-F238E27FC236}">
                <a16:creationId xmlns:a16="http://schemas.microsoft.com/office/drawing/2014/main" id="{A0844CC8-565A-4FCF-5227-055FB6F6B44E}"/>
              </a:ext>
            </a:extLst>
          </p:cNvPr>
          <p:cNvCxnSpPr>
            <a:cxnSpLocks/>
            <a:stCxn id="184" idx="2"/>
            <a:endCxn id="169" idx="0"/>
          </p:cNvCxnSpPr>
          <p:nvPr/>
        </p:nvCxnSpPr>
        <p:spPr>
          <a:xfrm flipH="1">
            <a:off x="808003" y="1821925"/>
            <a:ext cx="3571" cy="2337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4" name="直线箭头连接符 193">
            <a:extLst>
              <a:ext uri="{FF2B5EF4-FFF2-40B4-BE49-F238E27FC236}">
                <a16:creationId xmlns:a16="http://schemas.microsoft.com/office/drawing/2014/main" id="{0B64022E-5602-A32F-12A2-87A341B24121}"/>
              </a:ext>
            </a:extLst>
          </p:cNvPr>
          <p:cNvCxnSpPr>
            <a:cxnSpLocks/>
          </p:cNvCxnSpPr>
          <p:nvPr/>
        </p:nvCxnSpPr>
        <p:spPr>
          <a:xfrm flipV="1">
            <a:off x="1365793" y="2256674"/>
            <a:ext cx="206258" cy="10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5" name="椭圆 194">
            <a:extLst>
              <a:ext uri="{FF2B5EF4-FFF2-40B4-BE49-F238E27FC236}">
                <a16:creationId xmlns:a16="http://schemas.microsoft.com/office/drawing/2014/main" id="{FB18112C-FC0A-14C3-C936-78D805C69367}"/>
              </a:ext>
            </a:extLst>
          </p:cNvPr>
          <p:cNvSpPr/>
          <p:nvPr/>
        </p:nvSpPr>
        <p:spPr>
          <a:xfrm>
            <a:off x="4681728" y="2386970"/>
            <a:ext cx="106424" cy="96035"/>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525" b="1" dirty="0">
              <a:latin typeface="Times New Roman" panose="02020603050405020304" pitchFamily="18" charset="0"/>
              <a:cs typeface="Times New Roman" panose="02020603050405020304" pitchFamily="18" charset="0"/>
            </a:endParaRPr>
          </a:p>
        </p:txBody>
      </p:sp>
      <p:sp>
        <p:nvSpPr>
          <p:cNvPr id="196" name="文本框 195">
            <a:extLst>
              <a:ext uri="{FF2B5EF4-FFF2-40B4-BE49-F238E27FC236}">
                <a16:creationId xmlns:a16="http://schemas.microsoft.com/office/drawing/2014/main" id="{B4718D69-9CBC-5D4A-33F8-9F0567204D60}"/>
              </a:ext>
            </a:extLst>
          </p:cNvPr>
          <p:cNvSpPr txBox="1"/>
          <p:nvPr/>
        </p:nvSpPr>
        <p:spPr>
          <a:xfrm>
            <a:off x="4754642" y="2317133"/>
            <a:ext cx="1110277" cy="230832"/>
          </a:xfrm>
          <a:prstGeom prst="rect">
            <a:avLst/>
          </a:prstGeom>
          <a:noFill/>
        </p:spPr>
        <p:txBody>
          <a:bodyPr wrap="square" rtlCol="0">
            <a:spAutoFit/>
          </a:bodyPr>
          <a:lstStyle/>
          <a:p>
            <a:pPr algn="ctr"/>
            <a:r>
              <a:rPr kumimoji="1" lang="en-US" altLang="zh-CN" sz="900" b="1" dirty="0" err="1">
                <a:latin typeface="Times New Roman" panose="02020603050405020304" pitchFamily="18" charset="0"/>
                <a:cs typeface="Times New Roman" panose="02020603050405020304" pitchFamily="18" charset="0"/>
              </a:rPr>
              <a:t>SemanticMutation</a:t>
            </a:r>
            <a:endParaRPr kumimoji="1" lang="zh-CN" altLang="en-US" sz="900" b="1" dirty="0">
              <a:latin typeface="Times New Roman" panose="02020603050405020304" pitchFamily="18" charset="0"/>
              <a:cs typeface="Times New Roman" panose="02020603050405020304" pitchFamily="18" charset="0"/>
            </a:endParaRPr>
          </a:p>
        </p:txBody>
      </p:sp>
      <p:sp>
        <p:nvSpPr>
          <p:cNvPr id="197" name="文本框 196">
            <a:extLst>
              <a:ext uri="{FF2B5EF4-FFF2-40B4-BE49-F238E27FC236}">
                <a16:creationId xmlns:a16="http://schemas.microsoft.com/office/drawing/2014/main" id="{C72A6CB9-5E8B-A7A0-8C6A-B38423974AE5}"/>
              </a:ext>
            </a:extLst>
          </p:cNvPr>
          <p:cNvSpPr txBox="1"/>
          <p:nvPr/>
        </p:nvSpPr>
        <p:spPr>
          <a:xfrm>
            <a:off x="4385486" y="2322155"/>
            <a:ext cx="526685" cy="219291"/>
          </a:xfrm>
          <a:prstGeom prst="rect">
            <a:avLst/>
          </a:prstGeom>
          <a:noFill/>
        </p:spPr>
        <p:txBody>
          <a:bodyPr wrap="square" rtlCol="0">
            <a:spAutoFit/>
          </a:bodyPr>
          <a:lstStyle/>
          <a:p>
            <a:pPr algn="ctr"/>
            <a:r>
              <a:rPr kumimoji="1" lang="en-US" altLang="zh-CN" sz="825" b="1" dirty="0">
                <a:solidFill>
                  <a:srgbClr val="C00000"/>
                </a:solidFill>
                <a:latin typeface="Times New Roman" panose="02020603050405020304" pitchFamily="18" charset="0"/>
                <a:cs typeface="Times New Roman" panose="02020603050405020304" pitchFamily="18" charset="0"/>
              </a:rPr>
              <a:t>Step   </a:t>
            </a:r>
            <a:r>
              <a:rPr kumimoji="1" lang="zh-CN" altLang="en-US" sz="825" b="1" dirty="0">
                <a:latin typeface="Times New Roman" panose="02020603050405020304" pitchFamily="18" charset="0"/>
                <a:cs typeface="Times New Roman" panose="02020603050405020304" pitchFamily="18" charset="0"/>
              </a:rPr>
              <a:t>  </a:t>
            </a:r>
            <a:r>
              <a:rPr kumimoji="1" lang="en-US" altLang="zh-CN" sz="825" b="1" dirty="0">
                <a:solidFill>
                  <a:srgbClr val="C00000"/>
                </a:solidFill>
                <a:latin typeface="Times New Roman" panose="02020603050405020304" pitchFamily="18" charset="0"/>
                <a:cs typeface="Times New Roman" panose="02020603050405020304" pitchFamily="18" charset="0"/>
              </a:rPr>
              <a:t>:</a:t>
            </a:r>
            <a:endParaRPr kumimoji="1" lang="zh-CN" altLang="en-US" sz="825" b="1" dirty="0">
              <a:latin typeface="Times New Roman" panose="02020603050405020304" pitchFamily="18" charset="0"/>
              <a:cs typeface="Times New Roman" panose="02020603050405020304" pitchFamily="18" charset="0"/>
            </a:endParaRPr>
          </a:p>
        </p:txBody>
      </p:sp>
      <p:sp>
        <p:nvSpPr>
          <p:cNvPr id="198" name="文本框 197">
            <a:extLst>
              <a:ext uri="{FF2B5EF4-FFF2-40B4-BE49-F238E27FC236}">
                <a16:creationId xmlns:a16="http://schemas.microsoft.com/office/drawing/2014/main" id="{0BEAC8A6-8629-6880-9BBA-CFBE64A5F1A3}"/>
              </a:ext>
            </a:extLst>
          </p:cNvPr>
          <p:cNvSpPr txBox="1"/>
          <p:nvPr/>
        </p:nvSpPr>
        <p:spPr>
          <a:xfrm>
            <a:off x="4622031" y="2342088"/>
            <a:ext cx="223646" cy="184666"/>
          </a:xfrm>
          <a:prstGeom prst="rect">
            <a:avLst/>
          </a:prstGeom>
          <a:noFill/>
        </p:spPr>
        <p:txBody>
          <a:bodyPr wrap="square" rtlCol="0">
            <a:spAutoFit/>
          </a:bodyPr>
          <a:lstStyle/>
          <a:p>
            <a:r>
              <a:rPr kumimoji="1" lang="en-US" altLang="zh-CN" sz="600" b="1" dirty="0">
                <a:solidFill>
                  <a:schemeClr val="bg1"/>
                </a:solidFill>
                <a:latin typeface="Times New Roman" panose="02020603050405020304" pitchFamily="18" charset="0"/>
                <a:cs typeface="Times New Roman" panose="02020603050405020304" pitchFamily="18" charset="0"/>
              </a:rPr>
              <a:t>4</a:t>
            </a:r>
            <a:endParaRPr kumimoji="1" lang="zh-CN" altLang="en-US" sz="600" b="1" dirty="0">
              <a:solidFill>
                <a:schemeClr val="bg1"/>
              </a:solidFill>
              <a:latin typeface="Times New Roman" panose="02020603050405020304" pitchFamily="18" charset="0"/>
              <a:cs typeface="Times New Roman" panose="02020603050405020304" pitchFamily="18" charset="0"/>
            </a:endParaRPr>
          </a:p>
        </p:txBody>
      </p:sp>
      <p:sp>
        <p:nvSpPr>
          <p:cNvPr id="199" name="文本框 198">
            <a:extLst>
              <a:ext uri="{FF2B5EF4-FFF2-40B4-BE49-F238E27FC236}">
                <a16:creationId xmlns:a16="http://schemas.microsoft.com/office/drawing/2014/main" id="{2002CA77-C481-232C-0250-5F1D72D8B37D}"/>
              </a:ext>
            </a:extLst>
          </p:cNvPr>
          <p:cNvSpPr txBox="1"/>
          <p:nvPr/>
        </p:nvSpPr>
        <p:spPr>
          <a:xfrm>
            <a:off x="5099221" y="2605172"/>
            <a:ext cx="622267" cy="230832"/>
          </a:xfrm>
          <a:prstGeom prst="rect">
            <a:avLst/>
          </a:prstGeom>
          <a:noFill/>
        </p:spPr>
        <p:txBody>
          <a:bodyPr wrap="square" rtlCol="0">
            <a:spAutoFit/>
          </a:bodyPr>
          <a:lstStyle/>
          <a:p>
            <a:pPr algn="ctr"/>
            <a:r>
              <a:rPr kumimoji="1" lang="en-US" altLang="zh-CN" sz="900" dirty="0">
                <a:latin typeface="Times New Roman" panose="02020603050405020304" pitchFamily="18" charset="0"/>
                <a:cs typeface="Times New Roman" panose="02020603050405020304" pitchFamily="18" charset="0"/>
              </a:rPr>
              <a:t>Modify</a:t>
            </a:r>
            <a:endParaRPr kumimoji="1" lang="zh-CN" altLang="en-US" sz="900" dirty="0">
              <a:latin typeface="Times New Roman" panose="02020603050405020304" pitchFamily="18" charset="0"/>
              <a:cs typeface="Times New Roman" panose="02020603050405020304" pitchFamily="18" charset="0"/>
            </a:endParaRPr>
          </a:p>
        </p:txBody>
      </p:sp>
      <p:sp>
        <p:nvSpPr>
          <p:cNvPr id="200" name="椭圆 199">
            <a:extLst>
              <a:ext uri="{FF2B5EF4-FFF2-40B4-BE49-F238E27FC236}">
                <a16:creationId xmlns:a16="http://schemas.microsoft.com/office/drawing/2014/main" id="{AA0EFEF3-2D4B-BC21-2154-8F0F1A1F5CFC}"/>
              </a:ext>
            </a:extLst>
          </p:cNvPr>
          <p:cNvSpPr/>
          <p:nvPr/>
        </p:nvSpPr>
        <p:spPr>
          <a:xfrm>
            <a:off x="3323896" y="3142600"/>
            <a:ext cx="106424" cy="96035"/>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525" b="1" dirty="0">
              <a:latin typeface="Times New Roman" panose="02020603050405020304" pitchFamily="18" charset="0"/>
              <a:cs typeface="Times New Roman" panose="02020603050405020304" pitchFamily="18" charset="0"/>
            </a:endParaRPr>
          </a:p>
        </p:txBody>
      </p:sp>
      <p:sp>
        <p:nvSpPr>
          <p:cNvPr id="201" name="文本框 200">
            <a:extLst>
              <a:ext uri="{FF2B5EF4-FFF2-40B4-BE49-F238E27FC236}">
                <a16:creationId xmlns:a16="http://schemas.microsoft.com/office/drawing/2014/main" id="{0E8B09B1-6DC8-737E-C623-9A3062F6FD32}"/>
              </a:ext>
            </a:extLst>
          </p:cNvPr>
          <p:cNvSpPr txBox="1"/>
          <p:nvPr/>
        </p:nvSpPr>
        <p:spPr>
          <a:xfrm>
            <a:off x="2997448" y="3072939"/>
            <a:ext cx="569295" cy="230832"/>
          </a:xfrm>
          <a:prstGeom prst="rect">
            <a:avLst/>
          </a:prstGeom>
          <a:noFill/>
        </p:spPr>
        <p:txBody>
          <a:bodyPr wrap="square" rtlCol="0">
            <a:spAutoFit/>
          </a:bodyPr>
          <a:lstStyle/>
          <a:p>
            <a:pPr algn="ctr"/>
            <a:r>
              <a:rPr kumimoji="1" lang="en-US" altLang="zh-CN" sz="900" b="1" dirty="0">
                <a:solidFill>
                  <a:srgbClr val="C00000"/>
                </a:solidFill>
                <a:latin typeface="Times New Roman" panose="02020603050405020304" pitchFamily="18" charset="0"/>
                <a:cs typeface="Times New Roman" panose="02020603050405020304" pitchFamily="18" charset="0"/>
              </a:rPr>
              <a:t>Step   </a:t>
            </a:r>
            <a:r>
              <a:rPr kumimoji="1" lang="zh-CN" altLang="en-US" sz="900" b="1" dirty="0">
                <a:latin typeface="Times New Roman" panose="02020603050405020304" pitchFamily="18" charset="0"/>
                <a:cs typeface="Times New Roman" panose="02020603050405020304" pitchFamily="18" charset="0"/>
              </a:rPr>
              <a:t>  </a:t>
            </a:r>
            <a:r>
              <a:rPr kumimoji="1" lang="en-US" altLang="zh-CN" sz="900" b="1" dirty="0">
                <a:solidFill>
                  <a:srgbClr val="C00000"/>
                </a:solidFill>
                <a:latin typeface="Times New Roman" panose="02020603050405020304" pitchFamily="18" charset="0"/>
                <a:cs typeface="Times New Roman" panose="02020603050405020304" pitchFamily="18" charset="0"/>
              </a:rPr>
              <a:t>:</a:t>
            </a:r>
            <a:endParaRPr kumimoji="1" lang="zh-CN" altLang="en-US" sz="900" b="1" dirty="0">
              <a:latin typeface="Times New Roman" panose="02020603050405020304" pitchFamily="18" charset="0"/>
              <a:cs typeface="Times New Roman" panose="02020603050405020304" pitchFamily="18" charset="0"/>
            </a:endParaRPr>
          </a:p>
        </p:txBody>
      </p:sp>
      <p:sp>
        <p:nvSpPr>
          <p:cNvPr id="202" name="文本框 201">
            <a:extLst>
              <a:ext uri="{FF2B5EF4-FFF2-40B4-BE49-F238E27FC236}">
                <a16:creationId xmlns:a16="http://schemas.microsoft.com/office/drawing/2014/main" id="{71273B8D-ABBC-F93B-1514-299F964A91BF}"/>
              </a:ext>
            </a:extLst>
          </p:cNvPr>
          <p:cNvSpPr txBox="1"/>
          <p:nvPr/>
        </p:nvSpPr>
        <p:spPr>
          <a:xfrm>
            <a:off x="3269767" y="3093725"/>
            <a:ext cx="223646" cy="184666"/>
          </a:xfrm>
          <a:prstGeom prst="rect">
            <a:avLst/>
          </a:prstGeom>
          <a:noFill/>
        </p:spPr>
        <p:txBody>
          <a:bodyPr wrap="square" rtlCol="0">
            <a:spAutoFit/>
          </a:bodyPr>
          <a:lstStyle/>
          <a:p>
            <a:r>
              <a:rPr kumimoji="1" lang="en-US" altLang="zh-CN" sz="600" b="1" dirty="0">
                <a:solidFill>
                  <a:schemeClr val="bg1"/>
                </a:solidFill>
                <a:latin typeface="Times New Roman" panose="02020603050405020304" pitchFamily="18" charset="0"/>
                <a:cs typeface="Times New Roman" panose="02020603050405020304" pitchFamily="18" charset="0"/>
              </a:rPr>
              <a:t>3</a:t>
            </a:r>
            <a:endParaRPr kumimoji="1" lang="zh-CN" altLang="en-US" sz="600" b="1" dirty="0">
              <a:solidFill>
                <a:schemeClr val="bg1"/>
              </a:solidFill>
              <a:latin typeface="Times New Roman" panose="02020603050405020304" pitchFamily="18" charset="0"/>
              <a:cs typeface="Times New Roman" panose="02020603050405020304" pitchFamily="18" charset="0"/>
            </a:endParaRPr>
          </a:p>
        </p:txBody>
      </p:sp>
      <p:cxnSp>
        <p:nvCxnSpPr>
          <p:cNvPr id="203" name="直线箭头连接符 202">
            <a:extLst>
              <a:ext uri="{FF2B5EF4-FFF2-40B4-BE49-F238E27FC236}">
                <a16:creationId xmlns:a16="http://schemas.microsoft.com/office/drawing/2014/main" id="{53B94466-4EFA-3F6B-48C5-7B6F730D442A}"/>
              </a:ext>
            </a:extLst>
          </p:cNvPr>
          <p:cNvCxnSpPr>
            <a:cxnSpLocks/>
            <a:endCxn id="4" idx="0"/>
          </p:cNvCxnSpPr>
          <p:nvPr/>
        </p:nvCxnSpPr>
        <p:spPr>
          <a:xfrm>
            <a:off x="808002" y="2343947"/>
            <a:ext cx="4614" cy="18774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4" name="文本框 203">
            <a:extLst>
              <a:ext uri="{FF2B5EF4-FFF2-40B4-BE49-F238E27FC236}">
                <a16:creationId xmlns:a16="http://schemas.microsoft.com/office/drawing/2014/main" id="{240187D5-FAD4-F8E4-D72F-B83A1E21A2E5}"/>
              </a:ext>
            </a:extLst>
          </p:cNvPr>
          <p:cNvSpPr txBox="1"/>
          <p:nvPr/>
        </p:nvSpPr>
        <p:spPr>
          <a:xfrm>
            <a:off x="262588" y="2758400"/>
            <a:ext cx="1102904" cy="276999"/>
          </a:xfrm>
          <a:prstGeom prst="rect">
            <a:avLst/>
          </a:prstGeom>
          <a:noFill/>
        </p:spPr>
        <p:txBody>
          <a:bodyPr wrap="square" rtlCol="0">
            <a:spAutoFit/>
          </a:bodyPr>
          <a:lstStyle/>
          <a:p>
            <a:pPr algn="ctr"/>
            <a:r>
              <a:rPr lang="en-US" altLang="zh-CN" sz="1200" b="1" dirty="0">
                <a:solidFill>
                  <a:srgbClr val="1F2328"/>
                </a:solidFill>
                <a:latin typeface="Times New Roman" panose="02020603050405020304" pitchFamily="18" charset="0"/>
                <a:cs typeface="Times New Roman" panose="02020603050405020304" pitchFamily="18" charset="0"/>
              </a:rPr>
              <a:t>T2I Model</a:t>
            </a:r>
            <a:endParaRPr lang="zh-CN" altLang="en-US" sz="1200" b="1" dirty="0">
              <a:solidFill>
                <a:srgbClr val="1F2328"/>
              </a:solidFill>
              <a:latin typeface="Times New Roman" panose="02020603050405020304" pitchFamily="18" charset="0"/>
              <a:cs typeface="Times New Roman" panose="02020603050405020304" pitchFamily="18" charset="0"/>
            </a:endParaRPr>
          </a:p>
        </p:txBody>
      </p:sp>
      <p:sp>
        <p:nvSpPr>
          <p:cNvPr id="205" name="圆角矩形 204">
            <a:extLst>
              <a:ext uri="{FF2B5EF4-FFF2-40B4-BE49-F238E27FC236}">
                <a16:creationId xmlns:a16="http://schemas.microsoft.com/office/drawing/2014/main" id="{AD958C6A-7574-DF3B-7EE7-567F2E08D876}"/>
              </a:ext>
            </a:extLst>
          </p:cNvPr>
          <p:cNvSpPr/>
          <p:nvPr/>
        </p:nvSpPr>
        <p:spPr>
          <a:xfrm>
            <a:off x="3180653" y="1754222"/>
            <a:ext cx="345251" cy="234191"/>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pic>
        <p:nvPicPr>
          <p:cNvPr id="206" name="图片 205">
            <a:extLst>
              <a:ext uri="{FF2B5EF4-FFF2-40B4-BE49-F238E27FC236}">
                <a16:creationId xmlns:a16="http://schemas.microsoft.com/office/drawing/2014/main" id="{E2B5C95F-E4A0-2C39-6702-1EC20123B28D}"/>
              </a:ext>
            </a:extLst>
          </p:cNvPr>
          <p:cNvPicPr>
            <a:picLocks noChangeAspect="1"/>
          </p:cNvPicPr>
          <p:nvPr/>
        </p:nvPicPr>
        <p:blipFill>
          <a:blip r:embed="rId6"/>
          <a:stretch>
            <a:fillRect/>
          </a:stretch>
        </p:blipFill>
        <p:spPr>
          <a:xfrm>
            <a:off x="3244433" y="1778685"/>
            <a:ext cx="203895" cy="185662"/>
          </a:xfrm>
          <a:prstGeom prst="rect">
            <a:avLst/>
          </a:prstGeom>
        </p:spPr>
      </p:pic>
      <p:sp>
        <p:nvSpPr>
          <p:cNvPr id="207" name="文本框 206">
            <a:extLst>
              <a:ext uri="{FF2B5EF4-FFF2-40B4-BE49-F238E27FC236}">
                <a16:creationId xmlns:a16="http://schemas.microsoft.com/office/drawing/2014/main" id="{DE46A00C-4401-2404-520D-905D83675C7D}"/>
              </a:ext>
            </a:extLst>
          </p:cNvPr>
          <p:cNvSpPr txBox="1"/>
          <p:nvPr/>
        </p:nvSpPr>
        <p:spPr>
          <a:xfrm>
            <a:off x="3315906" y="1543627"/>
            <a:ext cx="223646" cy="184666"/>
          </a:xfrm>
          <a:prstGeom prst="rect">
            <a:avLst/>
          </a:prstGeom>
          <a:noFill/>
        </p:spPr>
        <p:txBody>
          <a:bodyPr wrap="square" rtlCol="0">
            <a:spAutoFit/>
          </a:bodyPr>
          <a:lstStyle/>
          <a:p>
            <a:r>
              <a:rPr kumimoji="1" lang="en-US" altLang="zh-CN" sz="600" b="1" dirty="0">
                <a:solidFill>
                  <a:schemeClr val="bg1"/>
                </a:solidFill>
                <a:latin typeface="Times New Roman" panose="02020603050405020304" pitchFamily="18" charset="0"/>
                <a:cs typeface="Times New Roman" panose="02020603050405020304" pitchFamily="18" charset="0"/>
              </a:rPr>
              <a:t>2</a:t>
            </a:r>
            <a:endParaRPr kumimoji="1" lang="zh-CN" altLang="en-US" sz="600" b="1" dirty="0">
              <a:solidFill>
                <a:schemeClr val="bg1"/>
              </a:solidFill>
              <a:latin typeface="Times New Roman" panose="02020603050405020304" pitchFamily="18" charset="0"/>
              <a:cs typeface="Times New Roman" panose="02020603050405020304" pitchFamily="18" charset="0"/>
            </a:endParaRPr>
          </a:p>
        </p:txBody>
      </p:sp>
      <p:sp>
        <p:nvSpPr>
          <p:cNvPr id="208" name="圆角矩形 207">
            <a:extLst>
              <a:ext uri="{FF2B5EF4-FFF2-40B4-BE49-F238E27FC236}">
                <a16:creationId xmlns:a16="http://schemas.microsoft.com/office/drawing/2014/main" id="{3AFF892B-D9F5-0962-59CF-9FBA5732352F}"/>
              </a:ext>
            </a:extLst>
          </p:cNvPr>
          <p:cNvSpPr/>
          <p:nvPr/>
        </p:nvSpPr>
        <p:spPr>
          <a:xfrm>
            <a:off x="3583571" y="2015442"/>
            <a:ext cx="737945" cy="233795"/>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013" dirty="0">
              <a:latin typeface="Times New Roman" panose="02020603050405020304" pitchFamily="18" charset="0"/>
              <a:cs typeface="Times New Roman" panose="02020603050405020304" pitchFamily="18" charset="0"/>
            </a:endParaRPr>
          </a:p>
        </p:txBody>
      </p:sp>
      <p:sp>
        <p:nvSpPr>
          <p:cNvPr id="209" name="文本框 208">
            <a:extLst>
              <a:ext uri="{FF2B5EF4-FFF2-40B4-BE49-F238E27FC236}">
                <a16:creationId xmlns:a16="http://schemas.microsoft.com/office/drawing/2014/main" id="{9C3E601D-F496-9171-BC51-767DF274F6F2}"/>
              </a:ext>
            </a:extLst>
          </p:cNvPr>
          <p:cNvSpPr txBox="1"/>
          <p:nvPr/>
        </p:nvSpPr>
        <p:spPr>
          <a:xfrm>
            <a:off x="3682471" y="2015215"/>
            <a:ext cx="539559" cy="230832"/>
          </a:xfrm>
          <a:prstGeom prst="rect">
            <a:avLst/>
          </a:prstGeom>
          <a:noFill/>
        </p:spPr>
        <p:txBody>
          <a:bodyPr wrap="square" rtlCol="0">
            <a:spAutoFit/>
          </a:bodyPr>
          <a:lstStyle/>
          <a:p>
            <a:pPr algn="ctr"/>
            <a:r>
              <a:rPr kumimoji="1" lang="en-US" altLang="zh-CN" sz="900" dirty="0">
                <a:latin typeface="Times New Roman" panose="02020603050405020304" pitchFamily="18" charset="0"/>
                <a:cs typeface="Times New Roman" panose="02020603050405020304" pitchFamily="18" charset="0"/>
              </a:rPr>
              <a:t>Modify</a:t>
            </a:r>
            <a:endParaRPr kumimoji="1" lang="zh-CN" altLang="en-US" sz="900" dirty="0">
              <a:latin typeface="Times New Roman" panose="02020603050405020304" pitchFamily="18" charset="0"/>
              <a:cs typeface="Times New Roman" panose="02020603050405020304" pitchFamily="18" charset="0"/>
            </a:endParaRPr>
          </a:p>
        </p:txBody>
      </p:sp>
      <p:sp>
        <p:nvSpPr>
          <p:cNvPr id="210" name="圆角矩形 209">
            <a:extLst>
              <a:ext uri="{FF2B5EF4-FFF2-40B4-BE49-F238E27FC236}">
                <a16:creationId xmlns:a16="http://schemas.microsoft.com/office/drawing/2014/main" id="{C35905C7-B401-4AFA-89F7-DED4CC7E59B7}"/>
              </a:ext>
            </a:extLst>
          </p:cNvPr>
          <p:cNvSpPr/>
          <p:nvPr/>
        </p:nvSpPr>
        <p:spPr>
          <a:xfrm>
            <a:off x="3044734" y="1506607"/>
            <a:ext cx="1388529" cy="781640"/>
          </a:xfrm>
          <a:prstGeom prst="roundRect">
            <a:avLst>
              <a:gd name="adj" fmla="val 10312"/>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sp>
        <p:nvSpPr>
          <p:cNvPr id="211" name="圆角矩形 210">
            <a:extLst>
              <a:ext uri="{FF2B5EF4-FFF2-40B4-BE49-F238E27FC236}">
                <a16:creationId xmlns:a16="http://schemas.microsoft.com/office/drawing/2014/main" id="{BDDB516A-7632-60E9-6F4C-03E62BAEF247}"/>
              </a:ext>
            </a:extLst>
          </p:cNvPr>
          <p:cNvSpPr/>
          <p:nvPr/>
        </p:nvSpPr>
        <p:spPr>
          <a:xfrm>
            <a:off x="1620056" y="2292944"/>
            <a:ext cx="1324405" cy="694981"/>
          </a:xfrm>
          <a:prstGeom prst="roundRect">
            <a:avLst>
              <a:gd name="adj" fmla="val 10312"/>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sp>
        <p:nvSpPr>
          <p:cNvPr id="212" name="圆角矩形 211">
            <a:extLst>
              <a:ext uri="{FF2B5EF4-FFF2-40B4-BE49-F238E27FC236}">
                <a16:creationId xmlns:a16="http://schemas.microsoft.com/office/drawing/2014/main" id="{2CE7954F-1A53-7FA6-808E-BAE5E3A8B56E}"/>
              </a:ext>
            </a:extLst>
          </p:cNvPr>
          <p:cNvSpPr/>
          <p:nvPr/>
        </p:nvSpPr>
        <p:spPr>
          <a:xfrm>
            <a:off x="3040354" y="3038348"/>
            <a:ext cx="1324405" cy="694981"/>
          </a:xfrm>
          <a:prstGeom prst="roundRect">
            <a:avLst>
              <a:gd name="adj" fmla="val 10312"/>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sp>
        <p:nvSpPr>
          <p:cNvPr id="213" name="圆角矩形 212">
            <a:extLst>
              <a:ext uri="{FF2B5EF4-FFF2-40B4-BE49-F238E27FC236}">
                <a16:creationId xmlns:a16="http://schemas.microsoft.com/office/drawing/2014/main" id="{49E0AB63-5ED3-AFA8-E797-681B59B19710}"/>
              </a:ext>
            </a:extLst>
          </p:cNvPr>
          <p:cNvSpPr/>
          <p:nvPr/>
        </p:nvSpPr>
        <p:spPr>
          <a:xfrm>
            <a:off x="3180230" y="2015024"/>
            <a:ext cx="345251" cy="234191"/>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pic>
        <p:nvPicPr>
          <p:cNvPr id="214" name="图片 213">
            <a:extLst>
              <a:ext uri="{FF2B5EF4-FFF2-40B4-BE49-F238E27FC236}">
                <a16:creationId xmlns:a16="http://schemas.microsoft.com/office/drawing/2014/main" id="{6E8ACA93-D9C9-8FB2-7EB3-637283A6F8E5}"/>
              </a:ext>
            </a:extLst>
          </p:cNvPr>
          <p:cNvPicPr>
            <a:picLocks noChangeAspect="1"/>
          </p:cNvPicPr>
          <p:nvPr/>
        </p:nvPicPr>
        <p:blipFill>
          <a:blip r:embed="rId10"/>
          <a:stretch>
            <a:fillRect/>
          </a:stretch>
        </p:blipFill>
        <p:spPr>
          <a:xfrm>
            <a:off x="3256570" y="2046419"/>
            <a:ext cx="182186" cy="165894"/>
          </a:xfrm>
          <a:prstGeom prst="rect">
            <a:avLst/>
          </a:prstGeom>
        </p:spPr>
      </p:pic>
      <p:cxnSp>
        <p:nvCxnSpPr>
          <p:cNvPr id="215" name="直线箭头连接符 214">
            <a:extLst>
              <a:ext uri="{FF2B5EF4-FFF2-40B4-BE49-F238E27FC236}">
                <a16:creationId xmlns:a16="http://schemas.microsoft.com/office/drawing/2014/main" id="{C7AC3834-0FE7-0346-A6D3-3E6A54E88528}"/>
              </a:ext>
            </a:extLst>
          </p:cNvPr>
          <p:cNvCxnSpPr>
            <a:cxnSpLocks/>
          </p:cNvCxnSpPr>
          <p:nvPr/>
        </p:nvCxnSpPr>
        <p:spPr>
          <a:xfrm flipH="1">
            <a:off x="5095465" y="2994152"/>
            <a:ext cx="1" cy="382667"/>
          </a:xfrm>
          <a:prstGeom prst="straightConnector1">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27" name="圆角矩形 226">
            <a:extLst>
              <a:ext uri="{FF2B5EF4-FFF2-40B4-BE49-F238E27FC236}">
                <a16:creationId xmlns:a16="http://schemas.microsoft.com/office/drawing/2014/main" id="{F329C69F-3B2D-D985-BB25-3FEEFC76EE39}"/>
              </a:ext>
            </a:extLst>
          </p:cNvPr>
          <p:cNvSpPr/>
          <p:nvPr/>
        </p:nvSpPr>
        <p:spPr>
          <a:xfrm>
            <a:off x="3439102" y="3327748"/>
            <a:ext cx="562015" cy="293864"/>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pic>
        <p:nvPicPr>
          <p:cNvPr id="228" name="图片 227">
            <a:extLst>
              <a:ext uri="{FF2B5EF4-FFF2-40B4-BE49-F238E27FC236}">
                <a16:creationId xmlns:a16="http://schemas.microsoft.com/office/drawing/2014/main" id="{52574EB2-FF26-BF19-1BE6-5A447DFD9DA2}"/>
              </a:ext>
            </a:extLst>
          </p:cNvPr>
          <p:cNvPicPr>
            <a:picLocks noChangeAspect="1"/>
          </p:cNvPicPr>
          <p:nvPr/>
        </p:nvPicPr>
        <p:blipFill>
          <a:blip r:embed="rId6"/>
          <a:stretch>
            <a:fillRect/>
          </a:stretch>
        </p:blipFill>
        <p:spPr>
          <a:xfrm>
            <a:off x="3620968" y="3384720"/>
            <a:ext cx="203895" cy="185662"/>
          </a:xfrm>
          <a:prstGeom prst="rect">
            <a:avLst/>
          </a:prstGeom>
        </p:spPr>
      </p:pic>
      <p:sp>
        <p:nvSpPr>
          <p:cNvPr id="230" name="椭圆 229">
            <a:extLst>
              <a:ext uri="{FF2B5EF4-FFF2-40B4-BE49-F238E27FC236}">
                <a16:creationId xmlns:a16="http://schemas.microsoft.com/office/drawing/2014/main" id="{ABD08FA8-F088-919B-B387-7E6AD8204D35}"/>
              </a:ext>
            </a:extLst>
          </p:cNvPr>
          <p:cNvSpPr/>
          <p:nvPr/>
        </p:nvSpPr>
        <p:spPr>
          <a:xfrm>
            <a:off x="7145942" y="2070551"/>
            <a:ext cx="106424" cy="96035"/>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525" b="1" dirty="0">
              <a:latin typeface="Times New Roman" panose="02020603050405020304" pitchFamily="18" charset="0"/>
              <a:cs typeface="Times New Roman" panose="02020603050405020304" pitchFamily="18" charset="0"/>
            </a:endParaRPr>
          </a:p>
        </p:txBody>
      </p:sp>
      <p:sp>
        <p:nvSpPr>
          <p:cNvPr id="231" name="文本框 230">
            <a:extLst>
              <a:ext uri="{FF2B5EF4-FFF2-40B4-BE49-F238E27FC236}">
                <a16:creationId xmlns:a16="http://schemas.microsoft.com/office/drawing/2014/main" id="{A94CF7D5-AFF1-A79F-674C-3C12663BD25F}"/>
              </a:ext>
            </a:extLst>
          </p:cNvPr>
          <p:cNvSpPr txBox="1"/>
          <p:nvPr/>
        </p:nvSpPr>
        <p:spPr>
          <a:xfrm>
            <a:off x="6717558" y="1999202"/>
            <a:ext cx="788192" cy="230832"/>
          </a:xfrm>
          <a:prstGeom prst="rect">
            <a:avLst/>
          </a:prstGeom>
          <a:noFill/>
        </p:spPr>
        <p:txBody>
          <a:bodyPr wrap="square" rtlCol="0">
            <a:spAutoFit/>
          </a:bodyPr>
          <a:lstStyle/>
          <a:p>
            <a:pPr algn="ctr"/>
            <a:r>
              <a:rPr kumimoji="1" lang="en-US" altLang="zh-CN" sz="900" b="1" dirty="0">
                <a:solidFill>
                  <a:srgbClr val="C00000"/>
                </a:solidFill>
                <a:latin typeface="Times New Roman" panose="02020603050405020304" pitchFamily="18" charset="0"/>
                <a:cs typeface="Times New Roman" panose="02020603050405020304" pitchFamily="18" charset="0"/>
              </a:rPr>
              <a:t>Step   </a:t>
            </a:r>
            <a:r>
              <a:rPr kumimoji="1" lang="zh-CN" altLang="en-US" sz="900" b="1" dirty="0">
                <a:latin typeface="Times New Roman" panose="02020603050405020304" pitchFamily="18" charset="0"/>
                <a:cs typeface="Times New Roman" panose="02020603050405020304" pitchFamily="18" charset="0"/>
              </a:rPr>
              <a:t>  </a:t>
            </a:r>
            <a:r>
              <a:rPr kumimoji="1" lang="en-US" altLang="zh-CN" sz="900" b="1" dirty="0">
                <a:solidFill>
                  <a:srgbClr val="C00000"/>
                </a:solidFill>
                <a:latin typeface="Times New Roman" panose="02020603050405020304" pitchFamily="18" charset="0"/>
                <a:cs typeface="Times New Roman" panose="02020603050405020304" pitchFamily="18" charset="0"/>
              </a:rPr>
              <a:t>:</a:t>
            </a:r>
            <a:endParaRPr kumimoji="1" lang="zh-CN" altLang="en-US" sz="900" b="1" dirty="0">
              <a:latin typeface="Times New Roman" panose="02020603050405020304" pitchFamily="18" charset="0"/>
              <a:cs typeface="Times New Roman" panose="02020603050405020304" pitchFamily="18" charset="0"/>
            </a:endParaRPr>
          </a:p>
        </p:txBody>
      </p:sp>
      <p:sp>
        <p:nvSpPr>
          <p:cNvPr id="232" name="文本框 231">
            <a:extLst>
              <a:ext uri="{FF2B5EF4-FFF2-40B4-BE49-F238E27FC236}">
                <a16:creationId xmlns:a16="http://schemas.microsoft.com/office/drawing/2014/main" id="{449E2E59-B33F-2299-FCA7-4D2C56327F32}"/>
              </a:ext>
            </a:extLst>
          </p:cNvPr>
          <p:cNvSpPr txBox="1"/>
          <p:nvPr/>
        </p:nvSpPr>
        <p:spPr>
          <a:xfrm>
            <a:off x="7089285" y="2025538"/>
            <a:ext cx="223646" cy="184666"/>
          </a:xfrm>
          <a:prstGeom prst="rect">
            <a:avLst/>
          </a:prstGeom>
          <a:noFill/>
        </p:spPr>
        <p:txBody>
          <a:bodyPr wrap="square" rtlCol="0">
            <a:spAutoFit/>
          </a:bodyPr>
          <a:lstStyle/>
          <a:p>
            <a:r>
              <a:rPr kumimoji="1" lang="en-US" altLang="zh-CN" sz="600" b="1" dirty="0">
                <a:solidFill>
                  <a:schemeClr val="bg1"/>
                </a:solidFill>
                <a:latin typeface="Times New Roman" panose="02020603050405020304" pitchFamily="18" charset="0"/>
                <a:cs typeface="Times New Roman" panose="02020603050405020304" pitchFamily="18" charset="0"/>
              </a:rPr>
              <a:t>5</a:t>
            </a:r>
            <a:endParaRPr kumimoji="1" lang="zh-CN" altLang="en-US" sz="600" b="1" dirty="0">
              <a:solidFill>
                <a:schemeClr val="bg1"/>
              </a:solidFill>
              <a:latin typeface="Times New Roman" panose="02020603050405020304" pitchFamily="18" charset="0"/>
              <a:cs typeface="Times New Roman" panose="02020603050405020304" pitchFamily="18" charset="0"/>
            </a:endParaRPr>
          </a:p>
        </p:txBody>
      </p:sp>
      <p:sp>
        <p:nvSpPr>
          <p:cNvPr id="233" name="圆角矩形 232">
            <a:extLst>
              <a:ext uri="{FF2B5EF4-FFF2-40B4-BE49-F238E27FC236}">
                <a16:creationId xmlns:a16="http://schemas.microsoft.com/office/drawing/2014/main" id="{5B661F14-906A-E702-CA9F-84280E7571F4}"/>
              </a:ext>
            </a:extLst>
          </p:cNvPr>
          <p:cNvSpPr/>
          <p:nvPr/>
        </p:nvSpPr>
        <p:spPr>
          <a:xfrm>
            <a:off x="7189534" y="2393149"/>
            <a:ext cx="259184" cy="207059"/>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pic>
        <p:nvPicPr>
          <p:cNvPr id="234" name="图片 233">
            <a:extLst>
              <a:ext uri="{FF2B5EF4-FFF2-40B4-BE49-F238E27FC236}">
                <a16:creationId xmlns:a16="http://schemas.microsoft.com/office/drawing/2014/main" id="{CF3BC158-DAD6-6342-291B-4139B24C785B}"/>
              </a:ext>
            </a:extLst>
          </p:cNvPr>
          <p:cNvPicPr>
            <a:picLocks noChangeAspect="1"/>
          </p:cNvPicPr>
          <p:nvPr/>
        </p:nvPicPr>
        <p:blipFill>
          <a:blip r:embed="rId10"/>
          <a:stretch>
            <a:fillRect/>
          </a:stretch>
        </p:blipFill>
        <p:spPr>
          <a:xfrm>
            <a:off x="7241520" y="2429507"/>
            <a:ext cx="151766" cy="138195"/>
          </a:xfrm>
          <a:prstGeom prst="rect">
            <a:avLst/>
          </a:prstGeom>
        </p:spPr>
      </p:pic>
      <p:sp>
        <p:nvSpPr>
          <p:cNvPr id="235" name="文本框 234">
            <a:extLst>
              <a:ext uri="{FF2B5EF4-FFF2-40B4-BE49-F238E27FC236}">
                <a16:creationId xmlns:a16="http://schemas.microsoft.com/office/drawing/2014/main" id="{0150337D-9374-8A97-10F3-5B9BE7398164}"/>
              </a:ext>
            </a:extLst>
          </p:cNvPr>
          <p:cNvSpPr txBox="1"/>
          <p:nvPr/>
        </p:nvSpPr>
        <p:spPr>
          <a:xfrm>
            <a:off x="7976076" y="2133767"/>
            <a:ext cx="909063" cy="230832"/>
          </a:xfrm>
          <a:prstGeom prst="rect">
            <a:avLst/>
          </a:prstGeom>
          <a:noFill/>
        </p:spPr>
        <p:txBody>
          <a:bodyPr wrap="square" rtlCol="0">
            <a:spAutoFit/>
          </a:bodyPr>
          <a:lstStyle/>
          <a:p>
            <a:pPr algn="ctr"/>
            <a:r>
              <a:rPr kumimoji="1" lang="en-US" altLang="zh-CN" sz="900" b="1" dirty="0" err="1">
                <a:latin typeface="Times New Roman" panose="02020603050405020304" pitchFamily="18" charset="0"/>
                <a:cs typeface="Times New Roman" panose="02020603050405020304" pitchFamily="18" charset="0"/>
              </a:rPr>
              <a:t>SemanticScore</a:t>
            </a:r>
            <a:endParaRPr kumimoji="1" lang="zh-CN" altLang="en-US" sz="900" b="1" dirty="0">
              <a:latin typeface="Times New Roman" panose="02020603050405020304" pitchFamily="18" charset="0"/>
              <a:cs typeface="Times New Roman" panose="02020603050405020304" pitchFamily="18" charset="0"/>
            </a:endParaRPr>
          </a:p>
        </p:txBody>
      </p:sp>
      <p:sp>
        <p:nvSpPr>
          <p:cNvPr id="236" name="椭圆 235">
            <a:extLst>
              <a:ext uri="{FF2B5EF4-FFF2-40B4-BE49-F238E27FC236}">
                <a16:creationId xmlns:a16="http://schemas.microsoft.com/office/drawing/2014/main" id="{6A412C3A-2165-5A43-FBDE-A47A30319E46}"/>
              </a:ext>
            </a:extLst>
          </p:cNvPr>
          <p:cNvSpPr/>
          <p:nvPr/>
        </p:nvSpPr>
        <p:spPr>
          <a:xfrm>
            <a:off x="8442741" y="2077747"/>
            <a:ext cx="106424" cy="96035"/>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525" b="1" dirty="0">
              <a:latin typeface="Times New Roman" panose="02020603050405020304" pitchFamily="18" charset="0"/>
              <a:cs typeface="Times New Roman" panose="02020603050405020304" pitchFamily="18" charset="0"/>
            </a:endParaRPr>
          </a:p>
        </p:txBody>
      </p:sp>
      <p:sp>
        <p:nvSpPr>
          <p:cNvPr id="237" name="文本框 236">
            <a:extLst>
              <a:ext uri="{FF2B5EF4-FFF2-40B4-BE49-F238E27FC236}">
                <a16:creationId xmlns:a16="http://schemas.microsoft.com/office/drawing/2014/main" id="{7F1017CC-8961-87E9-E15C-10A9ABD92C96}"/>
              </a:ext>
            </a:extLst>
          </p:cNvPr>
          <p:cNvSpPr txBox="1"/>
          <p:nvPr/>
        </p:nvSpPr>
        <p:spPr>
          <a:xfrm>
            <a:off x="8022637" y="2007446"/>
            <a:ext cx="781265" cy="219291"/>
          </a:xfrm>
          <a:prstGeom prst="rect">
            <a:avLst/>
          </a:prstGeom>
          <a:noFill/>
        </p:spPr>
        <p:txBody>
          <a:bodyPr wrap="square" rtlCol="0">
            <a:spAutoFit/>
          </a:bodyPr>
          <a:lstStyle/>
          <a:p>
            <a:pPr algn="ctr"/>
            <a:r>
              <a:rPr kumimoji="1" lang="en-US" altLang="zh-CN" sz="825" b="1" dirty="0">
                <a:solidFill>
                  <a:srgbClr val="C00000"/>
                </a:solidFill>
                <a:latin typeface="Times New Roman" panose="02020603050405020304" pitchFamily="18" charset="0"/>
                <a:cs typeface="Times New Roman" panose="02020603050405020304" pitchFamily="18" charset="0"/>
              </a:rPr>
              <a:t>Step   </a:t>
            </a:r>
            <a:r>
              <a:rPr kumimoji="1" lang="zh-CN" altLang="en-US" sz="825" b="1" dirty="0">
                <a:latin typeface="Times New Roman" panose="02020603050405020304" pitchFamily="18" charset="0"/>
                <a:cs typeface="Times New Roman" panose="02020603050405020304" pitchFamily="18" charset="0"/>
              </a:rPr>
              <a:t>  </a:t>
            </a:r>
            <a:r>
              <a:rPr kumimoji="1" lang="en-US" altLang="zh-CN" sz="825" b="1" dirty="0">
                <a:solidFill>
                  <a:srgbClr val="C00000"/>
                </a:solidFill>
                <a:latin typeface="Times New Roman" panose="02020603050405020304" pitchFamily="18" charset="0"/>
                <a:cs typeface="Times New Roman" panose="02020603050405020304" pitchFamily="18" charset="0"/>
              </a:rPr>
              <a:t>:</a:t>
            </a:r>
            <a:endParaRPr kumimoji="1" lang="zh-CN" altLang="en-US" sz="825" b="1" dirty="0">
              <a:latin typeface="Times New Roman" panose="02020603050405020304" pitchFamily="18" charset="0"/>
              <a:cs typeface="Times New Roman" panose="02020603050405020304" pitchFamily="18" charset="0"/>
            </a:endParaRPr>
          </a:p>
        </p:txBody>
      </p:sp>
      <p:sp>
        <p:nvSpPr>
          <p:cNvPr id="238" name="文本框 237">
            <a:extLst>
              <a:ext uri="{FF2B5EF4-FFF2-40B4-BE49-F238E27FC236}">
                <a16:creationId xmlns:a16="http://schemas.microsoft.com/office/drawing/2014/main" id="{575EA5ED-0D32-6C33-C6DF-36AB0FFCE949}"/>
              </a:ext>
            </a:extLst>
          </p:cNvPr>
          <p:cNvSpPr txBox="1"/>
          <p:nvPr/>
        </p:nvSpPr>
        <p:spPr>
          <a:xfrm>
            <a:off x="8390164" y="2033272"/>
            <a:ext cx="223646" cy="184666"/>
          </a:xfrm>
          <a:prstGeom prst="rect">
            <a:avLst/>
          </a:prstGeom>
          <a:noFill/>
        </p:spPr>
        <p:txBody>
          <a:bodyPr wrap="square" rtlCol="0">
            <a:spAutoFit/>
          </a:bodyPr>
          <a:lstStyle/>
          <a:p>
            <a:r>
              <a:rPr kumimoji="1" lang="en-US" altLang="zh-CN" sz="600" b="1" dirty="0">
                <a:solidFill>
                  <a:schemeClr val="bg1"/>
                </a:solidFill>
                <a:latin typeface="Times New Roman" panose="02020603050405020304" pitchFamily="18" charset="0"/>
                <a:cs typeface="Times New Roman" panose="02020603050405020304" pitchFamily="18" charset="0"/>
              </a:rPr>
              <a:t>6</a:t>
            </a:r>
            <a:endParaRPr kumimoji="1" lang="zh-CN" altLang="en-US" sz="600" b="1" dirty="0">
              <a:solidFill>
                <a:schemeClr val="bg1"/>
              </a:solidFill>
              <a:latin typeface="Times New Roman" panose="02020603050405020304" pitchFamily="18" charset="0"/>
              <a:cs typeface="Times New Roman" panose="02020603050405020304" pitchFamily="18" charset="0"/>
            </a:endParaRPr>
          </a:p>
        </p:txBody>
      </p:sp>
      <p:sp>
        <p:nvSpPr>
          <p:cNvPr id="239" name="圆角矩形 238">
            <a:extLst>
              <a:ext uri="{FF2B5EF4-FFF2-40B4-BE49-F238E27FC236}">
                <a16:creationId xmlns:a16="http://schemas.microsoft.com/office/drawing/2014/main" id="{CA34E61A-9EDA-A3B5-8B2A-CBB9A628170F}"/>
              </a:ext>
            </a:extLst>
          </p:cNvPr>
          <p:cNvSpPr/>
          <p:nvPr/>
        </p:nvSpPr>
        <p:spPr>
          <a:xfrm>
            <a:off x="8022235" y="2011445"/>
            <a:ext cx="811526" cy="1143873"/>
          </a:xfrm>
          <a:prstGeom prst="roundRect">
            <a:avLst>
              <a:gd name="adj" fmla="val 9288"/>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75">
              <a:latin typeface="Times New Roman" panose="02020603050405020304" pitchFamily="18" charset="0"/>
              <a:cs typeface="Times New Roman" panose="02020603050405020304" pitchFamily="18" charset="0"/>
            </a:endParaRPr>
          </a:p>
        </p:txBody>
      </p:sp>
      <p:cxnSp>
        <p:nvCxnSpPr>
          <p:cNvPr id="240" name="直线连接符 239">
            <a:extLst>
              <a:ext uri="{FF2B5EF4-FFF2-40B4-BE49-F238E27FC236}">
                <a16:creationId xmlns:a16="http://schemas.microsoft.com/office/drawing/2014/main" id="{EECD6CDB-1B69-9AB0-93E7-1F4390ED2E66}"/>
              </a:ext>
            </a:extLst>
          </p:cNvPr>
          <p:cNvCxnSpPr>
            <a:cxnSpLocks/>
            <a:stCxn id="17" idx="0"/>
          </p:cNvCxnSpPr>
          <p:nvPr/>
        </p:nvCxnSpPr>
        <p:spPr>
          <a:xfrm flipV="1">
            <a:off x="5115726" y="1907644"/>
            <a:ext cx="0" cy="39152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523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369C7-957E-121F-8159-FD99FCE6C3C0}"/>
            </a:ext>
          </a:extLst>
        </p:cNvPr>
        <p:cNvGrpSpPr/>
        <p:nvPr/>
      </p:nvGrpSpPr>
      <p:grpSpPr>
        <a:xfrm>
          <a:off x="0" y="0"/>
          <a:ext cx="0" cy="0"/>
          <a:chOff x="0" y="0"/>
          <a:chExt cx="0" cy="0"/>
        </a:xfrm>
      </p:grpSpPr>
      <p:sp>
        <p:nvSpPr>
          <p:cNvPr id="33" name="灯片编号占位符 1">
            <a:extLst>
              <a:ext uri="{FF2B5EF4-FFF2-40B4-BE49-F238E27FC236}">
                <a16:creationId xmlns:a16="http://schemas.microsoft.com/office/drawing/2014/main" id="{D4511EEF-748A-5134-6BBD-ED9F6661DE0E}"/>
              </a:ext>
            </a:extLst>
          </p:cNvPr>
          <p:cNvSpPr>
            <a:spLocks noGrp="1"/>
          </p:cNvSpPr>
          <p:nvPr>
            <p:ph type="sldNum" sz="quarter" idx="12"/>
          </p:nvPr>
        </p:nvSpPr>
        <p:spPr>
          <a:xfrm>
            <a:off x="6961238" y="4706427"/>
            <a:ext cx="2057400" cy="273844"/>
          </a:xfrm>
        </p:spPr>
        <p:txBody>
          <a:bodyPr/>
          <a:lstStyle/>
          <a:p>
            <a:fld id="{79A2A7EB-52F2-483C-BC24-30B8D2FE1565}" type="slidenum">
              <a:rPr lang="zh-CN" altLang="en-US" sz="1500"/>
              <a:t>13</a:t>
            </a:fld>
            <a:endParaRPr lang="zh-CN" altLang="en-US" sz="1500" dirty="0"/>
          </a:p>
        </p:txBody>
      </p:sp>
      <p:sp>
        <p:nvSpPr>
          <p:cNvPr id="5" name="文本框 4">
            <a:extLst>
              <a:ext uri="{FF2B5EF4-FFF2-40B4-BE49-F238E27FC236}">
                <a16:creationId xmlns:a16="http://schemas.microsoft.com/office/drawing/2014/main" id="{44280DE4-285B-68FE-C328-AD7B19D45053}"/>
              </a:ext>
            </a:extLst>
          </p:cNvPr>
          <p:cNvSpPr txBox="1"/>
          <p:nvPr/>
        </p:nvSpPr>
        <p:spPr>
          <a:xfrm>
            <a:off x="5731306" y="822669"/>
            <a:ext cx="3169625" cy="1346331"/>
          </a:xfrm>
          <a:prstGeom prst="rect">
            <a:avLst/>
          </a:prstGeom>
          <a:noFill/>
        </p:spPr>
        <p:txBody>
          <a:bodyPr wrap="square">
            <a:spAutoFit/>
          </a:bodyPr>
          <a:lstStyle/>
          <a:p>
            <a:pPr>
              <a:lnSpc>
                <a:spcPct val="150000"/>
              </a:lnSpc>
              <a:defRPr/>
            </a:pPr>
            <a:r>
              <a:rPr kumimoji="1" lang="en-US" altLang="zh-CN" sz="1400" b="1" dirty="0">
                <a:latin typeface="Times New Roman" panose="02020603050405020304" pitchFamily="18" charset="0"/>
                <a:cs typeface="Times New Roman" panose="02020603050405020304" pitchFamily="18" charset="0"/>
              </a:rPr>
              <a:t>Target T2I Model and Safety Filters:</a:t>
            </a:r>
          </a:p>
          <a:p>
            <a:pPr marL="557199" lvl="1" indent="-214308">
              <a:lnSpc>
                <a:spcPct val="150000"/>
              </a:lnSpc>
              <a:buFont typeface="Arial" panose="020B0604020202020204" pitchFamily="34" charset="0"/>
              <a:buChar char="•"/>
              <a:defRPr/>
            </a:pPr>
            <a:r>
              <a:rPr kumimoji="1" lang="en-US" altLang="zh-CN" sz="1400" b="1" dirty="0">
                <a:latin typeface="Times New Roman" panose="02020603050405020304" pitchFamily="18" charset="0"/>
                <a:cs typeface="Times New Roman" panose="02020603050405020304" pitchFamily="18" charset="0"/>
              </a:rPr>
              <a:t>4 target T2I models: </a:t>
            </a:r>
            <a:r>
              <a:rPr kumimoji="1" lang="en-US" altLang="zh-CN" sz="1400" dirty="0">
                <a:latin typeface="Times New Roman" panose="02020603050405020304" pitchFamily="18" charset="0"/>
                <a:cs typeface="Times New Roman" panose="02020603050405020304" pitchFamily="18" charset="0"/>
              </a:rPr>
              <a:t>DALLE 3 and three different versions of SD.</a:t>
            </a:r>
          </a:p>
          <a:p>
            <a:pPr marL="557199" lvl="1" indent="-214308">
              <a:lnSpc>
                <a:spcPct val="150000"/>
              </a:lnSpc>
              <a:buFont typeface="Arial" panose="020B0604020202020204" pitchFamily="34" charset="0"/>
              <a:buChar char="•"/>
              <a:defRPr/>
            </a:pPr>
            <a:r>
              <a:rPr kumimoji="1" lang="en-US" altLang="zh-CN" sz="1400" b="1" dirty="0">
                <a:latin typeface="Times New Roman" panose="02020603050405020304" pitchFamily="18" charset="0"/>
                <a:cs typeface="Times New Roman" panose="02020603050405020304" pitchFamily="18" charset="0"/>
              </a:rPr>
              <a:t>6 different safety filters</a:t>
            </a:r>
          </a:p>
        </p:txBody>
      </p:sp>
      <p:sp>
        <p:nvSpPr>
          <p:cNvPr id="6" name="圆角矩形 5">
            <a:extLst>
              <a:ext uri="{FF2B5EF4-FFF2-40B4-BE49-F238E27FC236}">
                <a16:creationId xmlns:a16="http://schemas.microsoft.com/office/drawing/2014/main" id="{F978566F-E06D-F18F-871C-BD20BE991775}"/>
              </a:ext>
            </a:extLst>
          </p:cNvPr>
          <p:cNvSpPr/>
          <p:nvPr/>
        </p:nvSpPr>
        <p:spPr>
          <a:xfrm>
            <a:off x="5731307" y="822669"/>
            <a:ext cx="3169624" cy="1463332"/>
          </a:xfrm>
          <a:prstGeom prst="roundRect">
            <a:avLst>
              <a:gd name="adj" fmla="val 5468"/>
            </a:avLst>
          </a:prstGeom>
          <a:noFill/>
          <a:ln>
            <a:solidFill>
              <a:schemeClr val="tx1"/>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40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F007C0B0-773A-83A3-98CA-58D674960210}"/>
              </a:ext>
            </a:extLst>
          </p:cNvPr>
          <p:cNvSpPr txBox="1"/>
          <p:nvPr/>
        </p:nvSpPr>
        <p:spPr>
          <a:xfrm>
            <a:off x="5719733" y="2654388"/>
            <a:ext cx="3175412" cy="1669431"/>
          </a:xfrm>
          <a:prstGeom prst="rect">
            <a:avLst/>
          </a:prstGeom>
          <a:noFill/>
        </p:spPr>
        <p:txBody>
          <a:bodyPr wrap="square">
            <a:spAutoFit/>
          </a:bodyPr>
          <a:lstStyle/>
          <a:p>
            <a:pPr>
              <a:lnSpc>
                <a:spcPct val="150000"/>
              </a:lnSpc>
              <a:defRPr/>
            </a:pPr>
            <a:r>
              <a:rPr kumimoji="1" lang="en-US" altLang="zh-CN" sz="1400" b="1" dirty="0">
                <a:latin typeface="Times New Roman" panose="02020603050405020304" pitchFamily="18" charset="0"/>
                <a:cs typeface="Times New Roman" panose="02020603050405020304" pitchFamily="18" charset="0"/>
              </a:rPr>
              <a:t>Evaluation Result 1:</a:t>
            </a:r>
          </a:p>
          <a:p>
            <a:pPr algn="just">
              <a:lnSpc>
                <a:spcPct val="150000"/>
              </a:lnSpc>
              <a:defRPr/>
            </a:pPr>
            <a:r>
              <a:rPr lang="en-US" altLang="zh-CN" sz="1400" dirty="0" err="1">
                <a:latin typeface="Times New Roman" panose="02020603050405020304" pitchFamily="18" charset="0"/>
                <a:cs typeface="Times New Roman" panose="02020603050405020304" pitchFamily="18" charset="0"/>
              </a:rPr>
              <a:t>JailFuzzer</a:t>
            </a:r>
            <a:r>
              <a:rPr lang="en-US" altLang="zh-CN" sz="1400" dirty="0">
                <a:latin typeface="Times New Roman" panose="02020603050405020304" pitchFamily="18" charset="0"/>
                <a:cs typeface="Times New Roman" panose="02020603050405020304" pitchFamily="18" charset="0"/>
              </a:rPr>
              <a:t> effectively bypasses all safety filters and generates images semantically similar to the target prompt using only a small number of queries.</a:t>
            </a:r>
            <a:endParaRPr kumimoji="1" lang="en-US" altLang="zh-CN" sz="1400" dirty="0">
              <a:latin typeface="Times New Roman" panose="02020603050405020304" pitchFamily="18" charset="0"/>
              <a:cs typeface="Times New Roman" panose="02020603050405020304" pitchFamily="18" charset="0"/>
            </a:endParaRPr>
          </a:p>
        </p:txBody>
      </p:sp>
      <p:sp>
        <p:nvSpPr>
          <p:cNvPr id="8" name="圆角矩形 7">
            <a:extLst>
              <a:ext uri="{FF2B5EF4-FFF2-40B4-BE49-F238E27FC236}">
                <a16:creationId xmlns:a16="http://schemas.microsoft.com/office/drawing/2014/main" id="{4B6CD218-43BE-4E9A-A32A-5B8A5654396F}"/>
              </a:ext>
            </a:extLst>
          </p:cNvPr>
          <p:cNvSpPr/>
          <p:nvPr/>
        </p:nvSpPr>
        <p:spPr>
          <a:xfrm>
            <a:off x="5725519" y="2621053"/>
            <a:ext cx="3175412" cy="1823625"/>
          </a:xfrm>
          <a:prstGeom prst="roundRect">
            <a:avLst>
              <a:gd name="adj" fmla="val 5468"/>
            </a:avLst>
          </a:prstGeom>
          <a:noFill/>
          <a:ln>
            <a:solidFill>
              <a:schemeClr val="tx1"/>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400">
              <a:latin typeface="Times New Roman" panose="02020603050405020304" pitchFamily="18" charset="0"/>
              <a:cs typeface="Times New Roman" panose="02020603050405020304" pitchFamily="18" charset="0"/>
            </a:endParaRPr>
          </a:p>
        </p:txBody>
      </p:sp>
      <p:pic>
        <p:nvPicPr>
          <p:cNvPr id="4" name="图片 3">
            <a:extLst>
              <a:ext uri="{FF2B5EF4-FFF2-40B4-BE49-F238E27FC236}">
                <a16:creationId xmlns:a16="http://schemas.microsoft.com/office/drawing/2014/main" id="{C168A157-FA7F-3B96-34D3-A5EA02C3B0B1}"/>
              </a:ext>
            </a:extLst>
          </p:cNvPr>
          <p:cNvPicPr>
            <a:picLocks noChangeAspect="1"/>
          </p:cNvPicPr>
          <p:nvPr/>
        </p:nvPicPr>
        <p:blipFill>
          <a:blip r:embed="rId3"/>
          <a:stretch>
            <a:fillRect/>
          </a:stretch>
        </p:blipFill>
        <p:spPr>
          <a:xfrm>
            <a:off x="481518" y="636871"/>
            <a:ext cx="4980606" cy="4444533"/>
          </a:xfrm>
          <a:prstGeom prst="rect">
            <a:avLst/>
          </a:prstGeom>
        </p:spPr>
      </p:pic>
      <p:sp>
        <p:nvSpPr>
          <p:cNvPr id="2" name="文本框 1">
            <a:extLst>
              <a:ext uri="{FF2B5EF4-FFF2-40B4-BE49-F238E27FC236}">
                <a16:creationId xmlns:a16="http://schemas.microsoft.com/office/drawing/2014/main" id="{0A8532C6-64B4-DA95-C41A-88523133EC71}"/>
              </a:ext>
            </a:extLst>
          </p:cNvPr>
          <p:cNvSpPr txBox="1"/>
          <p:nvPr/>
        </p:nvSpPr>
        <p:spPr>
          <a:xfrm>
            <a:off x="102809" y="123181"/>
            <a:ext cx="4023474" cy="461665"/>
          </a:xfrm>
          <a:prstGeom prst="rect">
            <a:avLst/>
          </a:prstGeom>
          <a:noFill/>
        </p:spPr>
        <p:txBody>
          <a:bodyPr wrap="none" rtlCol="0">
            <a:spAutoFit/>
          </a:bodyPr>
          <a:lstStyle/>
          <a:p>
            <a:r>
              <a:rPr lang="en-US" altLang="zh-CN" sz="2400" b="1" dirty="0">
                <a:effectLst>
                  <a:outerShdw blurRad="63500" sx="102000" sy="102000" algn="ctr" rotWithShape="0">
                    <a:prstClr val="black">
                      <a:alpha val="40000"/>
                    </a:prstClr>
                  </a:outerShdw>
                </a:effectLst>
                <a:latin typeface="Arial Rounded MT Bold" panose="020F0704030504030204" pitchFamily="34" charset="0"/>
                <a:cs typeface="Times New Roman" panose="02020603050405020304" pitchFamily="18" charset="0"/>
              </a:rPr>
              <a:t>Evaluation-Effectiveness</a:t>
            </a:r>
            <a:endParaRPr lang="zh-CN" altLang="en-US" sz="2400" b="1" dirty="0">
              <a:effectLst>
                <a:outerShdw blurRad="63500" sx="102000" sy="102000" algn="ctr" rotWithShape="0">
                  <a:prstClr val="black">
                    <a:alpha val="40000"/>
                  </a:prstClr>
                </a:outerShdw>
              </a:effectLst>
              <a:latin typeface="Arial Rounded MT Bold" panose="020F0704030504030204" pitchFamily="34" charset="0"/>
              <a:cs typeface="Times New Roman" panose="02020603050405020304" pitchFamily="18" charset="0"/>
            </a:endParaRPr>
          </a:p>
        </p:txBody>
      </p:sp>
    </p:spTree>
    <p:extLst>
      <p:ext uri="{BB962C8B-B14F-4D97-AF65-F5344CB8AC3E}">
        <p14:creationId xmlns:p14="http://schemas.microsoft.com/office/powerpoint/2010/main" val="2678593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F9B43-C509-A8D2-695D-F3A0D813F196}"/>
            </a:ext>
          </a:extLst>
        </p:cNvPr>
        <p:cNvGrpSpPr/>
        <p:nvPr/>
      </p:nvGrpSpPr>
      <p:grpSpPr>
        <a:xfrm>
          <a:off x="0" y="0"/>
          <a:ext cx="0" cy="0"/>
          <a:chOff x="0" y="0"/>
          <a:chExt cx="0" cy="0"/>
        </a:xfrm>
      </p:grpSpPr>
      <p:sp>
        <p:nvSpPr>
          <p:cNvPr id="33" name="灯片编号占位符 1">
            <a:extLst>
              <a:ext uri="{FF2B5EF4-FFF2-40B4-BE49-F238E27FC236}">
                <a16:creationId xmlns:a16="http://schemas.microsoft.com/office/drawing/2014/main" id="{CA856D2C-1CE8-6D93-7519-E4341BC545B4}"/>
              </a:ext>
            </a:extLst>
          </p:cNvPr>
          <p:cNvSpPr>
            <a:spLocks noGrp="1"/>
          </p:cNvSpPr>
          <p:nvPr>
            <p:ph type="sldNum" sz="quarter" idx="12"/>
          </p:nvPr>
        </p:nvSpPr>
        <p:spPr>
          <a:xfrm>
            <a:off x="6961238" y="4706427"/>
            <a:ext cx="2057400" cy="273844"/>
          </a:xfrm>
        </p:spPr>
        <p:txBody>
          <a:bodyPr/>
          <a:lstStyle/>
          <a:p>
            <a:fld id="{79A2A7EB-52F2-483C-BC24-30B8D2FE1565}" type="slidenum">
              <a:rPr lang="zh-CN" altLang="en-US" sz="1500"/>
              <a:t>14</a:t>
            </a:fld>
            <a:endParaRPr lang="zh-CN" altLang="en-US" sz="1500" dirty="0"/>
          </a:p>
        </p:txBody>
      </p:sp>
      <p:sp>
        <p:nvSpPr>
          <p:cNvPr id="7" name="文本框 6">
            <a:extLst>
              <a:ext uri="{FF2B5EF4-FFF2-40B4-BE49-F238E27FC236}">
                <a16:creationId xmlns:a16="http://schemas.microsoft.com/office/drawing/2014/main" id="{C7AB0EC2-A141-79CE-988B-08E6C045264B}"/>
              </a:ext>
            </a:extLst>
          </p:cNvPr>
          <p:cNvSpPr txBox="1"/>
          <p:nvPr/>
        </p:nvSpPr>
        <p:spPr>
          <a:xfrm>
            <a:off x="5300834" y="735283"/>
            <a:ext cx="3495925" cy="1992597"/>
          </a:xfrm>
          <a:prstGeom prst="rect">
            <a:avLst/>
          </a:prstGeom>
          <a:noFill/>
        </p:spPr>
        <p:txBody>
          <a:bodyPr wrap="square">
            <a:spAutoFit/>
          </a:bodyPr>
          <a:lstStyle/>
          <a:p>
            <a:pPr>
              <a:lnSpc>
                <a:spcPct val="150000"/>
              </a:lnSpc>
              <a:defRPr/>
            </a:pPr>
            <a:r>
              <a:rPr kumimoji="1" lang="en-US" altLang="zh-CN" sz="1400" b="1" dirty="0">
                <a:latin typeface="Times New Roman" panose="02020603050405020304" pitchFamily="18" charset="0"/>
                <a:cs typeface="Times New Roman" panose="02020603050405020304" pitchFamily="18" charset="0"/>
              </a:rPr>
              <a:t>Evaluation Result 2:</a:t>
            </a:r>
          </a:p>
          <a:p>
            <a:pPr algn="just">
              <a:lnSpc>
                <a:spcPct val="150000"/>
              </a:lnSpc>
              <a:defRPr/>
            </a:pPr>
            <a:r>
              <a:rPr lang="en-US" altLang="zh-CN" sz="1400" dirty="0">
                <a:latin typeface="Times New Roman" panose="02020603050405020304" pitchFamily="18" charset="0"/>
                <a:cs typeface="Times New Roman" panose="02020603050405020304" pitchFamily="18" charset="0"/>
              </a:rPr>
              <a:t>As</a:t>
            </a:r>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shown in </a:t>
            </a:r>
            <a:r>
              <a:rPr lang="en-US" altLang="zh-CN" sz="1400" b="1" dirty="0">
                <a:latin typeface="Times New Roman" panose="02020603050405020304" pitchFamily="18" charset="0"/>
                <a:cs typeface="Times New Roman" panose="02020603050405020304" pitchFamily="18" charset="0"/>
              </a:rPr>
              <a:t>Table P1</a:t>
            </a:r>
            <a:r>
              <a:rPr lang="en-US" altLang="zh-CN" sz="1400" dirty="0">
                <a:latin typeface="Times New Roman" panose="02020603050405020304" pitchFamily="18" charset="0"/>
                <a:cs typeface="Times New Roman" panose="02020603050405020304" pitchFamily="18" charset="0"/>
              </a:rPr>
              <a:t>, </a:t>
            </a:r>
            <a:r>
              <a:rPr lang="en-US" altLang="zh-CN" sz="1400" dirty="0" err="1">
                <a:latin typeface="Times New Roman" panose="02020603050405020304" pitchFamily="18" charset="0"/>
                <a:cs typeface="Times New Roman" panose="02020603050405020304" pitchFamily="18" charset="0"/>
              </a:rPr>
              <a:t>JailFuzzer</a:t>
            </a:r>
            <a:r>
              <a:rPr lang="en-US" altLang="zh-CN" sz="1400" dirty="0">
                <a:latin typeface="Times New Roman" panose="02020603050405020304" pitchFamily="18" charset="0"/>
                <a:cs typeface="Times New Roman" panose="02020603050405020304" pitchFamily="18" charset="0"/>
              </a:rPr>
              <a:t> consistently bypasses all three non-filter-based</a:t>
            </a:r>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safety mechanisms with high success rates, while remaining query-efficient and preserving image quality.</a:t>
            </a:r>
            <a:endParaRPr kumimoji="1" lang="en-US" altLang="zh-CN" sz="1400" dirty="0">
              <a:latin typeface="Times New Roman" panose="02020603050405020304" pitchFamily="18" charset="0"/>
              <a:cs typeface="Times New Roman" panose="02020603050405020304" pitchFamily="18" charset="0"/>
            </a:endParaRPr>
          </a:p>
        </p:txBody>
      </p:sp>
      <p:sp>
        <p:nvSpPr>
          <p:cNvPr id="8" name="圆角矩形 7">
            <a:extLst>
              <a:ext uri="{FF2B5EF4-FFF2-40B4-BE49-F238E27FC236}">
                <a16:creationId xmlns:a16="http://schemas.microsoft.com/office/drawing/2014/main" id="{0E70C318-3364-C6BC-89A7-75BF790D9554}"/>
              </a:ext>
            </a:extLst>
          </p:cNvPr>
          <p:cNvSpPr/>
          <p:nvPr/>
        </p:nvSpPr>
        <p:spPr>
          <a:xfrm>
            <a:off x="5300833" y="724317"/>
            <a:ext cx="3495925" cy="2092168"/>
          </a:xfrm>
          <a:prstGeom prst="roundRect">
            <a:avLst>
              <a:gd name="adj" fmla="val 5468"/>
            </a:avLst>
          </a:prstGeom>
          <a:noFill/>
          <a:ln>
            <a:solidFill>
              <a:schemeClr val="tx1"/>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013">
              <a:latin typeface="Times New Roman" panose="02020603050405020304" pitchFamily="18" charset="0"/>
              <a:cs typeface="Times New Roman" panose="02020603050405020304" pitchFamily="18" charset="0"/>
            </a:endParaRPr>
          </a:p>
        </p:txBody>
      </p:sp>
      <p:sp>
        <p:nvSpPr>
          <p:cNvPr id="10" name="文本框 9">
            <a:extLst>
              <a:ext uri="{FF2B5EF4-FFF2-40B4-BE49-F238E27FC236}">
                <a16:creationId xmlns:a16="http://schemas.microsoft.com/office/drawing/2014/main" id="{FB615D31-C83F-07C1-C687-230B749228EF}"/>
              </a:ext>
            </a:extLst>
          </p:cNvPr>
          <p:cNvSpPr txBox="1"/>
          <p:nvPr/>
        </p:nvSpPr>
        <p:spPr>
          <a:xfrm>
            <a:off x="238463" y="1962734"/>
            <a:ext cx="4573011" cy="430887"/>
          </a:xfrm>
          <a:prstGeom prst="rect">
            <a:avLst/>
          </a:prstGeom>
          <a:noFill/>
        </p:spPr>
        <p:txBody>
          <a:bodyPr wrap="square">
            <a:spAutoFit/>
          </a:bodyPr>
          <a:lstStyle/>
          <a:p>
            <a:pPr algn="ctr">
              <a:buNone/>
              <a:defRPr/>
            </a:pPr>
            <a:r>
              <a:rPr lang="en-US" altLang="zh-CN" sz="1100" b="1" dirty="0">
                <a:latin typeface="Times New Roman" panose="02020603050405020304" pitchFamily="18" charset="0"/>
                <a:cs typeface="Times New Roman" panose="02020603050405020304" pitchFamily="18" charset="0"/>
              </a:rPr>
              <a:t>Table</a:t>
            </a:r>
            <a:r>
              <a:rPr lang="zh-CN" altLang="en-US" sz="1100" b="1" dirty="0">
                <a:latin typeface="Times New Roman" panose="02020603050405020304" pitchFamily="18" charset="0"/>
                <a:cs typeface="Times New Roman" panose="02020603050405020304" pitchFamily="18" charset="0"/>
              </a:rPr>
              <a:t> </a:t>
            </a:r>
            <a:r>
              <a:rPr lang="en-US" altLang="zh-CN" sz="1100" b="1" dirty="0">
                <a:latin typeface="Times New Roman" panose="02020603050405020304" pitchFamily="18" charset="0"/>
                <a:cs typeface="Times New Roman" panose="02020603050405020304" pitchFamily="18" charset="0"/>
              </a:rPr>
              <a:t>P1.</a:t>
            </a:r>
            <a:r>
              <a:rPr lang="zh-CN" altLang="en-US" sz="1100" b="1" dirty="0">
                <a:latin typeface="Times New Roman" panose="02020603050405020304" pitchFamily="18" charset="0"/>
                <a:cs typeface="Times New Roman" panose="02020603050405020304" pitchFamily="18" charset="0"/>
              </a:rPr>
              <a:t> </a:t>
            </a:r>
            <a:r>
              <a:rPr lang="en-US" altLang="zh-CN" sz="1100" dirty="0">
                <a:latin typeface="Times New Roman" panose="02020603050405020304" pitchFamily="18" charset="0"/>
                <a:cs typeface="Times New Roman" panose="02020603050405020304" pitchFamily="18" charset="0"/>
              </a:rPr>
              <a:t>Performance of </a:t>
            </a:r>
            <a:r>
              <a:rPr lang="en-US" altLang="zh-CN" sz="1100" dirty="0" err="1">
                <a:latin typeface="Times New Roman" panose="02020603050405020304" pitchFamily="18" charset="0"/>
                <a:cs typeface="Times New Roman" panose="02020603050405020304" pitchFamily="18" charset="0"/>
              </a:rPr>
              <a:t>JailFuzzer</a:t>
            </a:r>
            <a:r>
              <a:rPr lang="en-US" altLang="zh-CN" sz="1100" dirty="0">
                <a:latin typeface="Times New Roman" panose="02020603050405020304" pitchFamily="18" charset="0"/>
                <a:cs typeface="Times New Roman" panose="02020603050405020304" pitchFamily="18" charset="0"/>
              </a:rPr>
              <a:t> in bypassing non-filter-based</a:t>
            </a:r>
            <a:r>
              <a:rPr lang="zh-CN" altLang="en-US" sz="1100" dirty="0">
                <a:latin typeface="Times New Roman" panose="02020603050405020304" pitchFamily="18" charset="0"/>
                <a:cs typeface="Times New Roman" panose="02020603050405020304" pitchFamily="18" charset="0"/>
              </a:rPr>
              <a:t> </a:t>
            </a:r>
            <a:r>
              <a:rPr lang="en-US" altLang="zh-CN" sz="1100" dirty="0">
                <a:latin typeface="Times New Roman" panose="02020603050405020304" pitchFamily="18" charset="0"/>
                <a:cs typeface="Times New Roman" panose="02020603050405020304" pitchFamily="18" charset="0"/>
              </a:rPr>
              <a:t>safety mechanisms</a:t>
            </a:r>
          </a:p>
        </p:txBody>
      </p:sp>
      <p:sp>
        <p:nvSpPr>
          <p:cNvPr id="11" name="文本框 10">
            <a:extLst>
              <a:ext uri="{FF2B5EF4-FFF2-40B4-BE49-F238E27FC236}">
                <a16:creationId xmlns:a16="http://schemas.microsoft.com/office/drawing/2014/main" id="{B1C1582F-D17B-AEC0-B81C-FC9B0314385B}"/>
              </a:ext>
            </a:extLst>
          </p:cNvPr>
          <p:cNvSpPr txBox="1"/>
          <p:nvPr/>
        </p:nvSpPr>
        <p:spPr>
          <a:xfrm>
            <a:off x="298142" y="4202441"/>
            <a:ext cx="4573011" cy="261610"/>
          </a:xfrm>
          <a:prstGeom prst="rect">
            <a:avLst/>
          </a:prstGeom>
          <a:noFill/>
        </p:spPr>
        <p:txBody>
          <a:bodyPr wrap="square">
            <a:spAutoFit/>
          </a:bodyPr>
          <a:lstStyle/>
          <a:p>
            <a:pPr algn="ctr">
              <a:buNone/>
              <a:defRPr/>
            </a:pPr>
            <a:r>
              <a:rPr lang="en-US" altLang="zh-CN" sz="1100" b="1" dirty="0">
                <a:latin typeface="Times New Roman" panose="02020603050405020304" pitchFamily="18" charset="0"/>
                <a:cs typeface="Times New Roman" panose="02020603050405020304" pitchFamily="18" charset="0"/>
              </a:rPr>
              <a:t>Table</a:t>
            </a:r>
            <a:r>
              <a:rPr lang="zh-CN" altLang="en-US" sz="1100" b="1" dirty="0">
                <a:latin typeface="Times New Roman" panose="02020603050405020304" pitchFamily="18" charset="0"/>
                <a:cs typeface="Times New Roman" panose="02020603050405020304" pitchFamily="18" charset="0"/>
              </a:rPr>
              <a:t> </a:t>
            </a:r>
            <a:r>
              <a:rPr lang="en-US" altLang="zh-CN" sz="1100" b="1" dirty="0">
                <a:latin typeface="Times New Roman" panose="02020603050405020304" pitchFamily="18" charset="0"/>
                <a:cs typeface="Times New Roman" panose="02020603050405020304" pitchFamily="18" charset="0"/>
              </a:rPr>
              <a:t>P2.</a:t>
            </a:r>
            <a:r>
              <a:rPr lang="zh-CN" altLang="en-US" sz="1100" b="1" dirty="0">
                <a:latin typeface="Times New Roman" panose="02020603050405020304" pitchFamily="18" charset="0"/>
                <a:cs typeface="Times New Roman" panose="02020603050405020304" pitchFamily="18" charset="0"/>
              </a:rPr>
              <a:t> </a:t>
            </a:r>
            <a:r>
              <a:rPr lang="en-US" altLang="zh-CN" sz="1100" dirty="0">
                <a:latin typeface="Times New Roman" panose="02020603050405020304" pitchFamily="18" charset="0"/>
                <a:cs typeface="Times New Roman" panose="02020603050405020304" pitchFamily="18" charset="0"/>
              </a:rPr>
              <a:t>Performance of </a:t>
            </a:r>
            <a:r>
              <a:rPr lang="en-US" altLang="zh-CN" sz="1100" dirty="0" err="1">
                <a:latin typeface="Times New Roman" panose="02020603050405020304" pitchFamily="18" charset="0"/>
                <a:cs typeface="Times New Roman" panose="02020603050405020304" pitchFamily="18" charset="0"/>
              </a:rPr>
              <a:t>JailFuzzer</a:t>
            </a:r>
            <a:r>
              <a:rPr lang="en-US" altLang="zh-CN" sz="1100" dirty="0">
                <a:latin typeface="Times New Roman" panose="02020603050405020304" pitchFamily="18" charset="0"/>
                <a:cs typeface="Times New Roman" panose="02020603050405020304" pitchFamily="18" charset="0"/>
              </a:rPr>
              <a:t> in bypassing jailbreak defenses</a:t>
            </a:r>
          </a:p>
        </p:txBody>
      </p:sp>
      <p:pic>
        <p:nvPicPr>
          <p:cNvPr id="15" name="图片 14">
            <a:extLst>
              <a:ext uri="{FF2B5EF4-FFF2-40B4-BE49-F238E27FC236}">
                <a16:creationId xmlns:a16="http://schemas.microsoft.com/office/drawing/2014/main" id="{C8696037-5977-F065-4686-E899FEDDC91B}"/>
              </a:ext>
            </a:extLst>
          </p:cNvPr>
          <p:cNvPicPr>
            <a:picLocks noChangeAspect="1"/>
          </p:cNvPicPr>
          <p:nvPr/>
        </p:nvPicPr>
        <p:blipFill>
          <a:blip r:embed="rId3"/>
          <a:stretch>
            <a:fillRect/>
          </a:stretch>
        </p:blipFill>
        <p:spPr>
          <a:xfrm>
            <a:off x="549204" y="907146"/>
            <a:ext cx="3951870" cy="1051571"/>
          </a:xfrm>
          <a:prstGeom prst="rect">
            <a:avLst/>
          </a:prstGeom>
        </p:spPr>
      </p:pic>
      <p:pic>
        <p:nvPicPr>
          <p:cNvPr id="17" name="图片 16">
            <a:extLst>
              <a:ext uri="{FF2B5EF4-FFF2-40B4-BE49-F238E27FC236}">
                <a16:creationId xmlns:a16="http://schemas.microsoft.com/office/drawing/2014/main" id="{00790226-C7A8-EB9E-3B8A-0776E972804B}"/>
              </a:ext>
            </a:extLst>
          </p:cNvPr>
          <p:cNvPicPr>
            <a:picLocks noChangeAspect="1"/>
          </p:cNvPicPr>
          <p:nvPr/>
        </p:nvPicPr>
        <p:blipFill>
          <a:blip r:embed="rId4"/>
          <a:stretch>
            <a:fillRect/>
          </a:stretch>
        </p:blipFill>
        <p:spPr>
          <a:xfrm>
            <a:off x="487716" y="2816485"/>
            <a:ext cx="4193864" cy="1385955"/>
          </a:xfrm>
          <a:prstGeom prst="rect">
            <a:avLst/>
          </a:prstGeom>
        </p:spPr>
      </p:pic>
      <p:sp>
        <p:nvSpPr>
          <p:cNvPr id="18" name="文本框 17">
            <a:extLst>
              <a:ext uri="{FF2B5EF4-FFF2-40B4-BE49-F238E27FC236}">
                <a16:creationId xmlns:a16="http://schemas.microsoft.com/office/drawing/2014/main" id="{863C8475-21DD-0DFA-6A59-54ED7D575402}"/>
              </a:ext>
            </a:extLst>
          </p:cNvPr>
          <p:cNvSpPr txBox="1"/>
          <p:nvPr/>
        </p:nvSpPr>
        <p:spPr>
          <a:xfrm>
            <a:off x="5300834" y="3169549"/>
            <a:ext cx="3495924" cy="1023101"/>
          </a:xfrm>
          <a:prstGeom prst="rect">
            <a:avLst/>
          </a:prstGeom>
          <a:noFill/>
        </p:spPr>
        <p:txBody>
          <a:bodyPr wrap="square">
            <a:spAutoFit/>
          </a:bodyPr>
          <a:lstStyle/>
          <a:p>
            <a:pPr>
              <a:lnSpc>
                <a:spcPct val="150000"/>
              </a:lnSpc>
              <a:defRPr/>
            </a:pPr>
            <a:r>
              <a:rPr kumimoji="1" lang="en-US" altLang="zh-CN" sz="1400" b="1" dirty="0">
                <a:latin typeface="Times New Roman" panose="02020603050405020304" pitchFamily="18" charset="0"/>
                <a:cs typeface="Times New Roman" panose="02020603050405020304" pitchFamily="18" charset="0"/>
              </a:rPr>
              <a:t>Evaluation Result 3:</a:t>
            </a:r>
          </a:p>
          <a:p>
            <a:pPr algn="just">
              <a:lnSpc>
                <a:spcPct val="150000"/>
              </a:lnSpc>
              <a:defRPr/>
            </a:pPr>
            <a:r>
              <a:rPr lang="en-US" altLang="zh-CN" sz="1400" dirty="0">
                <a:latin typeface="Times New Roman" panose="02020603050405020304" pitchFamily="18" charset="0"/>
                <a:cs typeface="Times New Roman" panose="02020603050405020304" pitchFamily="18" charset="0"/>
              </a:rPr>
              <a:t>As</a:t>
            </a:r>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shown in </a:t>
            </a:r>
            <a:r>
              <a:rPr lang="en-US" altLang="zh-CN" sz="1400" b="1" dirty="0">
                <a:latin typeface="Times New Roman" panose="02020603050405020304" pitchFamily="18" charset="0"/>
                <a:cs typeface="Times New Roman" panose="02020603050405020304" pitchFamily="18" charset="0"/>
              </a:rPr>
              <a:t>Table P2</a:t>
            </a:r>
            <a:r>
              <a:rPr lang="en-US" altLang="zh-CN" sz="1400" dirty="0">
                <a:latin typeface="Times New Roman" panose="02020603050405020304" pitchFamily="18" charset="0"/>
                <a:cs typeface="Times New Roman" panose="02020603050405020304" pitchFamily="18" charset="0"/>
              </a:rPr>
              <a:t>, </a:t>
            </a:r>
            <a:r>
              <a:rPr lang="en-US" altLang="zh-CN" sz="1400" dirty="0" err="1">
                <a:latin typeface="Times New Roman" panose="02020603050405020304" pitchFamily="18" charset="0"/>
                <a:cs typeface="Times New Roman" panose="02020603050405020304" pitchFamily="18" charset="0"/>
              </a:rPr>
              <a:t>JailFuzzer</a:t>
            </a:r>
            <a:r>
              <a:rPr lang="en-US" altLang="zh-CN" sz="1400" dirty="0">
                <a:latin typeface="Times New Roman" panose="02020603050405020304" pitchFamily="18" charset="0"/>
                <a:cs typeface="Times New Roman" panose="02020603050405020304" pitchFamily="18" charset="0"/>
              </a:rPr>
              <a:t> remains robust and effective against jailbreak defenses.</a:t>
            </a:r>
          </a:p>
        </p:txBody>
      </p:sp>
      <p:sp>
        <p:nvSpPr>
          <p:cNvPr id="19" name="圆角矩形 18">
            <a:extLst>
              <a:ext uri="{FF2B5EF4-FFF2-40B4-BE49-F238E27FC236}">
                <a16:creationId xmlns:a16="http://schemas.microsoft.com/office/drawing/2014/main" id="{9EA8B794-E5DF-49F0-ADF4-DB723A4EBD6B}"/>
              </a:ext>
            </a:extLst>
          </p:cNvPr>
          <p:cNvSpPr/>
          <p:nvPr/>
        </p:nvSpPr>
        <p:spPr>
          <a:xfrm>
            <a:off x="5300833" y="3158580"/>
            <a:ext cx="3495925" cy="1147202"/>
          </a:xfrm>
          <a:prstGeom prst="roundRect">
            <a:avLst>
              <a:gd name="adj" fmla="val 5468"/>
            </a:avLst>
          </a:prstGeom>
          <a:noFill/>
          <a:ln>
            <a:solidFill>
              <a:schemeClr val="tx1"/>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013">
              <a:latin typeface="Times New Roman" panose="02020603050405020304" pitchFamily="18" charset="0"/>
              <a:cs typeface="Times New Roman" panose="02020603050405020304" pitchFamily="18" charset="0"/>
            </a:endParaRPr>
          </a:p>
        </p:txBody>
      </p:sp>
      <p:sp>
        <p:nvSpPr>
          <p:cNvPr id="2" name="文本框 1">
            <a:extLst>
              <a:ext uri="{FF2B5EF4-FFF2-40B4-BE49-F238E27FC236}">
                <a16:creationId xmlns:a16="http://schemas.microsoft.com/office/drawing/2014/main" id="{EF328FF1-4AE5-C305-6984-E652C1E15D67}"/>
              </a:ext>
            </a:extLst>
          </p:cNvPr>
          <p:cNvSpPr txBox="1"/>
          <p:nvPr/>
        </p:nvSpPr>
        <p:spPr>
          <a:xfrm>
            <a:off x="102809" y="123181"/>
            <a:ext cx="4023474" cy="461665"/>
          </a:xfrm>
          <a:prstGeom prst="rect">
            <a:avLst/>
          </a:prstGeom>
          <a:noFill/>
        </p:spPr>
        <p:txBody>
          <a:bodyPr wrap="none" rtlCol="0">
            <a:spAutoFit/>
          </a:bodyPr>
          <a:lstStyle/>
          <a:p>
            <a:r>
              <a:rPr lang="en-US" altLang="zh-CN" sz="2400" b="1" dirty="0">
                <a:effectLst>
                  <a:outerShdw blurRad="63500" sx="102000" sy="102000" algn="ctr" rotWithShape="0">
                    <a:prstClr val="black">
                      <a:alpha val="40000"/>
                    </a:prstClr>
                  </a:outerShdw>
                </a:effectLst>
                <a:latin typeface="Arial Rounded MT Bold" panose="020F0704030504030204" pitchFamily="34" charset="0"/>
                <a:cs typeface="Times New Roman" panose="02020603050405020304" pitchFamily="18" charset="0"/>
              </a:rPr>
              <a:t>Evaluation-Effectiveness</a:t>
            </a:r>
            <a:endParaRPr lang="zh-CN" altLang="en-US" sz="2400" b="1" dirty="0">
              <a:effectLst>
                <a:outerShdw blurRad="63500" sx="102000" sy="102000" algn="ctr" rotWithShape="0">
                  <a:prstClr val="black">
                    <a:alpha val="40000"/>
                  </a:prstClr>
                </a:outerShdw>
              </a:effectLst>
              <a:latin typeface="Arial Rounded MT Bold" panose="020F0704030504030204" pitchFamily="34" charset="0"/>
              <a:cs typeface="Times New Roman" panose="02020603050405020304" pitchFamily="18" charset="0"/>
            </a:endParaRPr>
          </a:p>
        </p:txBody>
      </p:sp>
    </p:spTree>
    <p:extLst>
      <p:ext uri="{BB962C8B-B14F-4D97-AF65-F5344CB8AC3E}">
        <p14:creationId xmlns:p14="http://schemas.microsoft.com/office/powerpoint/2010/main" val="1012135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CEB36-54E6-5B57-8362-5F9D33071605}"/>
            </a:ext>
          </a:extLst>
        </p:cNvPr>
        <p:cNvGrpSpPr/>
        <p:nvPr/>
      </p:nvGrpSpPr>
      <p:grpSpPr>
        <a:xfrm>
          <a:off x="0" y="0"/>
          <a:ext cx="0" cy="0"/>
          <a:chOff x="0" y="0"/>
          <a:chExt cx="0" cy="0"/>
        </a:xfrm>
      </p:grpSpPr>
      <p:sp>
        <p:nvSpPr>
          <p:cNvPr id="33" name="灯片编号占位符 1">
            <a:extLst>
              <a:ext uri="{FF2B5EF4-FFF2-40B4-BE49-F238E27FC236}">
                <a16:creationId xmlns:a16="http://schemas.microsoft.com/office/drawing/2014/main" id="{A1BBCE59-CCB5-4712-2618-AA55EEA898B1}"/>
              </a:ext>
            </a:extLst>
          </p:cNvPr>
          <p:cNvSpPr>
            <a:spLocks noGrp="1"/>
          </p:cNvSpPr>
          <p:nvPr>
            <p:ph type="sldNum" sz="quarter" idx="12"/>
          </p:nvPr>
        </p:nvSpPr>
        <p:spPr>
          <a:xfrm>
            <a:off x="6961238" y="4706427"/>
            <a:ext cx="2057400" cy="273844"/>
          </a:xfrm>
        </p:spPr>
        <p:txBody>
          <a:bodyPr/>
          <a:lstStyle/>
          <a:p>
            <a:fld id="{79A2A7EB-52F2-483C-BC24-30B8D2FE1565}" type="slidenum">
              <a:rPr lang="zh-CN" altLang="en-US" sz="1500"/>
              <a:t>15</a:t>
            </a:fld>
            <a:endParaRPr lang="zh-CN" altLang="en-US" sz="1500" dirty="0"/>
          </a:p>
        </p:txBody>
      </p:sp>
      <p:pic>
        <p:nvPicPr>
          <p:cNvPr id="4" name="图片 3">
            <a:extLst>
              <a:ext uri="{FF2B5EF4-FFF2-40B4-BE49-F238E27FC236}">
                <a16:creationId xmlns:a16="http://schemas.microsoft.com/office/drawing/2014/main" id="{F90CCCEA-ECA2-42A9-51F6-4EC51A402E0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75099" y="662237"/>
            <a:ext cx="5745140" cy="3166439"/>
          </a:xfrm>
          <a:prstGeom prst="rect">
            <a:avLst/>
          </a:prstGeom>
        </p:spPr>
      </p:pic>
      <p:sp>
        <p:nvSpPr>
          <p:cNvPr id="14" name="文本框 13">
            <a:extLst>
              <a:ext uri="{FF2B5EF4-FFF2-40B4-BE49-F238E27FC236}">
                <a16:creationId xmlns:a16="http://schemas.microsoft.com/office/drawing/2014/main" id="{0EC46D5F-C0D5-115E-B564-AA9CBB552015}"/>
              </a:ext>
            </a:extLst>
          </p:cNvPr>
          <p:cNvSpPr txBox="1"/>
          <p:nvPr/>
        </p:nvSpPr>
        <p:spPr>
          <a:xfrm>
            <a:off x="495890" y="3973239"/>
            <a:ext cx="8152219" cy="1007968"/>
          </a:xfrm>
          <a:prstGeom prst="rect">
            <a:avLst/>
          </a:prstGeom>
          <a:noFill/>
        </p:spPr>
        <p:txBody>
          <a:bodyPr wrap="square">
            <a:spAutoFit/>
          </a:bodyPr>
          <a:lstStyle/>
          <a:p>
            <a:pPr marL="214308" indent="-214308">
              <a:buFont typeface="Arial" panose="020B0604020202020204" pitchFamily="34" charset="0"/>
              <a:buChar char="•"/>
            </a:pPr>
            <a:r>
              <a:rPr lang="en-US" altLang="zh-CN" sz="1300" dirty="0">
                <a:latin typeface="Times New Roman" panose="02020603050405020304" pitchFamily="18" charset="0"/>
                <a:cs typeface="Times New Roman" panose="02020603050405020304" pitchFamily="18" charset="0"/>
              </a:rPr>
              <a:t>To evaluate the performance of </a:t>
            </a:r>
            <a:r>
              <a:rPr lang="en-US" altLang="zh-CN" sz="1300" dirty="0" err="1">
                <a:latin typeface="Times New Roman" panose="02020603050405020304" pitchFamily="18" charset="0"/>
                <a:cs typeface="Times New Roman" panose="02020603050405020304" pitchFamily="18" charset="0"/>
              </a:rPr>
              <a:t>JailFuzzer</a:t>
            </a:r>
            <a:r>
              <a:rPr lang="en-US" altLang="zh-CN" sz="1300" dirty="0">
                <a:latin typeface="Times New Roman" panose="02020603050405020304" pitchFamily="18" charset="0"/>
                <a:cs typeface="Times New Roman" panose="02020603050405020304" pitchFamily="18" charset="0"/>
              </a:rPr>
              <a:t> in comparison with existing works, we conduct a comparative study with </a:t>
            </a:r>
            <a:r>
              <a:rPr lang="en-US" altLang="zh-CN" sz="1300" dirty="0" err="1">
                <a:latin typeface="Times New Roman" panose="02020603050405020304" pitchFamily="18" charset="0"/>
                <a:cs typeface="Times New Roman" panose="02020603050405020304" pitchFamily="18" charset="0"/>
              </a:rPr>
              <a:t>SneakyPrompt</a:t>
            </a:r>
            <a:r>
              <a:rPr lang="en-US" altLang="zh-CN" sz="1300" dirty="0">
                <a:latin typeface="Times New Roman" panose="02020603050405020304" pitchFamily="18" charset="0"/>
                <a:cs typeface="Times New Roman" panose="02020603050405020304" pitchFamily="18" charset="0"/>
              </a:rPr>
              <a:t>, DACA, and Ring-A-Bell.</a:t>
            </a:r>
          </a:p>
          <a:p>
            <a:pPr marL="214308" indent="-214308">
              <a:spcBef>
                <a:spcPts val="900"/>
              </a:spcBef>
              <a:buFont typeface="Arial" panose="020B0604020202020204" pitchFamily="34" charset="0"/>
              <a:buChar char="•"/>
            </a:pPr>
            <a:r>
              <a:rPr lang="en-US" altLang="zh-CN" sz="1300" dirty="0">
                <a:latin typeface="Times New Roman" panose="02020603050405020304" pitchFamily="18" charset="0"/>
                <a:cs typeface="Times New Roman" panose="02020603050405020304" pitchFamily="18" charset="0"/>
              </a:rPr>
              <a:t>As</a:t>
            </a:r>
            <a:r>
              <a:rPr lang="zh-CN" altLang="en-US" sz="1300" dirty="0">
                <a:latin typeface="Times New Roman" panose="02020603050405020304" pitchFamily="18" charset="0"/>
                <a:cs typeface="Times New Roman" panose="02020603050405020304" pitchFamily="18" charset="0"/>
              </a:rPr>
              <a:t> </a:t>
            </a:r>
            <a:r>
              <a:rPr lang="en-US" altLang="zh-CN" sz="1300" dirty="0">
                <a:latin typeface="Times New Roman" panose="02020603050405020304" pitchFamily="18" charset="0"/>
                <a:cs typeface="Times New Roman" panose="02020603050405020304" pitchFamily="18" charset="0"/>
              </a:rPr>
              <a:t>shown in Figure, </a:t>
            </a:r>
            <a:r>
              <a:rPr lang="en-US" altLang="zh-CN" sz="1300" dirty="0" err="1">
                <a:latin typeface="Times New Roman" panose="02020603050405020304" pitchFamily="18" charset="0"/>
                <a:cs typeface="Times New Roman" panose="02020603050405020304" pitchFamily="18" charset="0"/>
              </a:rPr>
              <a:t>JailFuzzer</a:t>
            </a:r>
            <a:r>
              <a:rPr lang="en-US" altLang="zh-CN" sz="1300" dirty="0">
                <a:latin typeface="Times New Roman" panose="02020603050405020304" pitchFamily="18" charset="0"/>
                <a:cs typeface="Times New Roman" panose="02020603050405020304" pitchFamily="18" charset="0"/>
              </a:rPr>
              <a:t> significantly outperforms DACA and RING-A-Bell in terms of overall performance and is similar to </a:t>
            </a:r>
            <a:r>
              <a:rPr lang="en-US" altLang="zh-CN" sz="1300" dirty="0" err="1">
                <a:latin typeface="Times New Roman" panose="02020603050405020304" pitchFamily="18" charset="0"/>
                <a:cs typeface="Times New Roman" panose="02020603050405020304" pitchFamily="18" charset="0"/>
              </a:rPr>
              <a:t>SneakyPrompt</a:t>
            </a:r>
            <a:r>
              <a:rPr lang="en-US" altLang="zh-CN" sz="1300" dirty="0">
                <a:latin typeface="Times New Roman" panose="02020603050405020304" pitchFamily="18" charset="0"/>
                <a:cs typeface="Times New Roman" panose="02020603050405020304" pitchFamily="18" charset="0"/>
              </a:rPr>
              <a:t>.</a:t>
            </a:r>
          </a:p>
        </p:txBody>
      </p:sp>
      <p:sp>
        <p:nvSpPr>
          <p:cNvPr id="16" name="圆角矩形 15">
            <a:extLst>
              <a:ext uri="{FF2B5EF4-FFF2-40B4-BE49-F238E27FC236}">
                <a16:creationId xmlns:a16="http://schemas.microsoft.com/office/drawing/2014/main" id="{A7C6A6C7-4724-3C2C-70A9-BA903FAA19AA}"/>
              </a:ext>
            </a:extLst>
          </p:cNvPr>
          <p:cNvSpPr/>
          <p:nvPr/>
        </p:nvSpPr>
        <p:spPr>
          <a:xfrm>
            <a:off x="390991" y="3973240"/>
            <a:ext cx="8152218" cy="1069524"/>
          </a:xfrm>
          <a:prstGeom prst="roundRect">
            <a:avLst>
              <a:gd name="adj" fmla="val 5468"/>
            </a:avLst>
          </a:prstGeom>
          <a:noFill/>
          <a:ln>
            <a:solidFill>
              <a:schemeClr val="tx1"/>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013">
              <a:latin typeface="Times New Roman" panose="02020603050405020304" pitchFamily="18" charset="0"/>
              <a:cs typeface="Times New Roman" panose="02020603050405020304" pitchFamily="18" charset="0"/>
            </a:endParaRPr>
          </a:p>
        </p:txBody>
      </p:sp>
      <p:sp>
        <p:nvSpPr>
          <p:cNvPr id="2" name="文本框 1">
            <a:extLst>
              <a:ext uri="{FF2B5EF4-FFF2-40B4-BE49-F238E27FC236}">
                <a16:creationId xmlns:a16="http://schemas.microsoft.com/office/drawing/2014/main" id="{650CC66C-030C-9F15-DEE2-654B661A129C}"/>
              </a:ext>
            </a:extLst>
          </p:cNvPr>
          <p:cNvSpPr txBox="1"/>
          <p:nvPr/>
        </p:nvSpPr>
        <p:spPr>
          <a:xfrm>
            <a:off x="102809" y="123181"/>
            <a:ext cx="5827044" cy="461665"/>
          </a:xfrm>
          <a:prstGeom prst="rect">
            <a:avLst/>
          </a:prstGeom>
          <a:noFill/>
        </p:spPr>
        <p:txBody>
          <a:bodyPr wrap="none" rtlCol="0">
            <a:spAutoFit/>
          </a:bodyPr>
          <a:lstStyle/>
          <a:p>
            <a:r>
              <a:rPr lang="en-US" altLang="zh-CN" sz="2400" b="1" dirty="0">
                <a:effectLst>
                  <a:outerShdw blurRad="63500" sx="102000" sy="102000" algn="ctr" rotWithShape="0">
                    <a:prstClr val="black">
                      <a:alpha val="40000"/>
                    </a:prstClr>
                  </a:outerShdw>
                </a:effectLst>
                <a:latin typeface="Arial Rounded MT Bold" panose="020F0704030504030204" pitchFamily="34" charset="0"/>
                <a:cs typeface="Times New Roman" panose="02020603050405020304" pitchFamily="18" charset="0"/>
              </a:rPr>
              <a:t>Evaluation-Compare with Baselines</a:t>
            </a:r>
            <a:endParaRPr lang="zh-CN" altLang="en-US" sz="2400" b="1" dirty="0">
              <a:effectLst>
                <a:outerShdw blurRad="63500" sx="102000" sy="102000" algn="ctr" rotWithShape="0">
                  <a:prstClr val="black">
                    <a:alpha val="40000"/>
                  </a:prstClr>
                </a:outerShdw>
              </a:effectLst>
              <a:latin typeface="Arial Rounded MT Bold" panose="020F0704030504030204" pitchFamily="34" charset="0"/>
              <a:cs typeface="Times New Roman" panose="02020603050405020304" pitchFamily="18" charset="0"/>
            </a:endParaRPr>
          </a:p>
        </p:txBody>
      </p:sp>
    </p:spTree>
    <p:extLst>
      <p:ext uri="{BB962C8B-B14F-4D97-AF65-F5344CB8AC3E}">
        <p14:creationId xmlns:p14="http://schemas.microsoft.com/office/powerpoint/2010/main" val="1328414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944B2-42E2-41DB-4174-EE268BF6AE5E}"/>
            </a:ext>
          </a:extLst>
        </p:cNvPr>
        <p:cNvGrpSpPr/>
        <p:nvPr/>
      </p:nvGrpSpPr>
      <p:grpSpPr>
        <a:xfrm>
          <a:off x="0" y="0"/>
          <a:ext cx="0" cy="0"/>
          <a:chOff x="0" y="0"/>
          <a:chExt cx="0" cy="0"/>
        </a:xfrm>
      </p:grpSpPr>
      <p:sp>
        <p:nvSpPr>
          <p:cNvPr id="33" name="灯片编号占位符 1">
            <a:extLst>
              <a:ext uri="{FF2B5EF4-FFF2-40B4-BE49-F238E27FC236}">
                <a16:creationId xmlns:a16="http://schemas.microsoft.com/office/drawing/2014/main" id="{C3A1331E-368B-390F-725B-79E6EE482E5A}"/>
              </a:ext>
            </a:extLst>
          </p:cNvPr>
          <p:cNvSpPr>
            <a:spLocks noGrp="1"/>
          </p:cNvSpPr>
          <p:nvPr>
            <p:ph type="sldNum" sz="quarter" idx="12"/>
          </p:nvPr>
        </p:nvSpPr>
        <p:spPr>
          <a:xfrm>
            <a:off x="6961238" y="4706427"/>
            <a:ext cx="2057400" cy="273844"/>
          </a:xfrm>
        </p:spPr>
        <p:txBody>
          <a:bodyPr/>
          <a:lstStyle/>
          <a:p>
            <a:fld id="{79A2A7EB-52F2-483C-BC24-30B8D2FE1565}" type="slidenum">
              <a:rPr lang="zh-CN" altLang="en-US" sz="1500"/>
              <a:t>16</a:t>
            </a:fld>
            <a:endParaRPr lang="zh-CN" altLang="en-US" sz="1500" dirty="0"/>
          </a:p>
        </p:txBody>
      </p:sp>
      <p:sp>
        <p:nvSpPr>
          <p:cNvPr id="14" name="文本框 13">
            <a:extLst>
              <a:ext uri="{FF2B5EF4-FFF2-40B4-BE49-F238E27FC236}">
                <a16:creationId xmlns:a16="http://schemas.microsoft.com/office/drawing/2014/main" id="{2ECAB0A6-9FC0-5901-EF1B-4E82C628E9CB}"/>
              </a:ext>
            </a:extLst>
          </p:cNvPr>
          <p:cNvSpPr txBox="1"/>
          <p:nvPr/>
        </p:nvSpPr>
        <p:spPr>
          <a:xfrm>
            <a:off x="410188" y="762683"/>
            <a:ext cx="8010394" cy="700000"/>
          </a:xfrm>
          <a:prstGeom prst="rect">
            <a:avLst/>
          </a:prstGeom>
          <a:noFill/>
        </p:spPr>
        <p:txBody>
          <a:bodyPr wrap="square">
            <a:spAutoFit/>
          </a:bodyPr>
          <a:lstStyle/>
          <a:p>
            <a:pPr>
              <a:lnSpc>
                <a:spcPct val="150000"/>
              </a:lnSpc>
            </a:pPr>
            <a:r>
              <a:rPr lang="en-US" altLang="zh-CN" sz="1400" dirty="0">
                <a:latin typeface="Times New Roman" panose="02020603050405020304" pitchFamily="18" charset="0"/>
                <a:cs typeface="Times New Roman" panose="02020603050405020304" pitchFamily="18" charset="0"/>
              </a:rPr>
              <a:t>Although </a:t>
            </a:r>
            <a:r>
              <a:rPr lang="en-US" altLang="zh-CN" sz="1400" dirty="0" err="1">
                <a:latin typeface="Times New Roman" panose="02020603050405020304" pitchFamily="18" charset="0"/>
                <a:cs typeface="Times New Roman" panose="02020603050405020304" pitchFamily="18" charset="0"/>
              </a:rPr>
              <a:t>SneakyPrompt</a:t>
            </a:r>
            <a:r>
              <a:rPr lang="en-US" altLang="zh-CN" sz="1400" dirty="0">
                <a:latin typeface="Times New Roman" panose="02020603050405020304" pitchFamily="18" charset="0"/>
                <a:cs typeface="Times New Roman" panose="02020603050405020304" pitchFamily="18" charset="0"/>
              </a:rPr>
              <a:t> achieves similar effectiveness to </a:t>
            </a:r>
            <a:r>
              <a:rPr lang="en-US" altLang="zh-CN" sz="1400" dirty="0" err="1">
                <a:latin typeface="Times New Roman" panose="02020603050405020304" pitchFamily="18" charset="0"/>
                <a:cs typeface="Times New Roman" panose="02020603050405020304" pitchFamily="18" charset="0"/>
              </a:rPr>
              <a:t>JailFuzzer</a:t>
            </a:r>
            <a:r>
              <a:rPr lang="en-US" altLang="zh-CN" sz="1400" dirty="0">
                <a:latin typeface="Times New Roman" panose="02020603050405020304" pitchFamily="18" charset="0"/>
                <a:cs typeface="Times New Roman" panose="02020603050405020304" pitchFamily="18" charset="0"/>
              </a:rPr>
              <a:t>, it tends to generate jailbreak prompts </a:t>
            </a:r>
            <a:r>
              <a:rPr lang="en-US" altLang="zh-CN" sz="1400" b="1" dirty="0">
                <a:latin typeface="Times New Roman" panose="02020603050405020304" pitchFamily="18" charset="0"/>
                <a:cs typeface="Times New Roman" panose="02020603050405020304" pitchFamily="18" charset="0"/>
              </a:rPr>
              <a:t>with significantly higher perplexity (PPL)</a:t>
            </a:r>
            <a:r>
              <a:rPr lang="en-US" altLang="zh-CN" sz="1400" dirty="0">
                <a:latin typeface="Times New Roman" panose="02020603050405020304" pitchFamily="18" charset="0"/>
                <a:cs typeface="Times New Roman" panose="02020603050405020304" pitchFamily="18" charset="0"/>
              </a:rPr>
              <a:t>.</a:t>
            </a:r>
          </a:p>
        </p:txBody>
      </p:sp>
      <p:sp>
        <p:nvSpPr>
          <p:cNvPr id="2" name="圆角矩形 1">
            <a:extLst>
              <a:ext uri="{FF2B5EF4-FFF2-40B4-BE49-F238E27FC236}">
                <a16:creationId xmlns:a16="http://schemas.microsoft.com/office/drawing/2014/main" id="{C9263252-9BC3-BCDD-F9FD-21103DF31A7B}"/>
              </a:ext>
            </a:extLst>
          </p:cNvPr>
          <p:cNvSpPr/>
          <p:nvPr/>
        </p:nvSpPr>
        <p:spPr>
          <a:xfrm>
            <a:off x="410187" y="762684"/>
            <a:ext cx="8105648" cy="769248"/>
          </a:xfrm>
          <a:prstGeom prst="roundRect">
            <a:avLst>
              <a:gd name="adj" fmla="val 5468"/>
            </a:avLst>
          </a:prstGeom>
          <a:noFill/>
          <a:ln>
            <a:solidFill>
              <a:schemeClr val="tx1"/>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013">
              <a:latin typeface="Times New Roman" panose="02020603050405020304" pitchFamily="18" charset="0"/>
              <a:cs typeface="Times New Roman" panose="02020603050405020304" pitchFamily="18" charset="0"/>
            </a:endParaRPr>
          </a:p>
        </p:txBody>
      </p:sp>
      <p:pic>
        <p:nvPicPr>
          <p:cNvPr id="5" name="图片 4">
            <a:extLst>
              <a:ext uri="{FF2B5EF4-FFF2-40B4-BE49-F238E27FC236}">
                <a16:creationId xmlns:a16="http://schemas.microsoft.com/office/drawing/2014/main" id="{AFF0361D-0134-CDBD-1C64-60077F86AC49}"/>
              </a:ext>
            </a:extLst>
          </p:cNvPr>
          <p:cNvPicPr>
            <a:picLocks noChangeAspect="1"/>
          </p:cNvPicPr>
          <p:nvPr/>
        </p:nvPicPr>
        <p:blipFill>
          <a:blip r:embed="rId3"/>
          <a:stretch>
            <a:fillRect/>
          </a:stretch>
        </p:blipFill>
        <p:spPr>
          <a:xfrm>
            <a:off x="410187" y="1852708"/>
            <a:ext cx="3882028" cy="1867304"/>
          </a:xfrm>
          <a:prstGeom prst="rect">
            <a:avLst/>
          </a:prstGeom>
        </p:spPr>
      </p:pic>
      <p:sp>
        <p:nvSpPr>
          <p:cNvPr id="6" name="文本框 5">
            <a:extLst>
              <a:ext uri="{FF2B5EF4-FFF2-40B4-BE49-F238E27FC236}">
                <a16:creationId xmlns:a16="http://schemas.microsoft.com/office/drawing/2014/main" id="{D52D1C05-9786-3692-5B9F-D026B3A18B5B}"/>
              </a:ext>
            </a:extLst>
          </p:cNvPr>
          <p:cNvSpPr txBox="1"/>
          <p:nvPr/>
        </p:nvSpPr>
        <p:spPr>
          <a:xfrm>
            <a:off x="114947" y="3765471"/>
            <a:ext cx="4291167" cy="430887"/>
          </a:xfrm>
          <a:prstGeom prst="rect">
            <a:avLst/>
          </a:prstGeom>
          <a:noFill/>
        </p:spPr>
        <p:txBody>
          <a:bodyPr wrap="square">
            <a:spAutoFit/>
          </a:bodyPr>
          <a:lstStyle/>
          <a:p>
            <a:pPr algn="ctr">
              <a:defRPr/>
            </a:pPr>
            <a:r>
              <a:rPr lang="en-US" altLang="zh-CN" sz="1100" b="1" dirty="0">
                <a:latin typeface="Times New Roman" panose="02020603050405020304" pitchFamily="18" charset="0"/>
                <a:cs typeface="Times New Roman" panose="02020603050405020304" pitchFamily="18" charset="0"/>
              </a:rPr>
              <a:t>Table</a:t>
            </a:r>
            <a:r>
              <a:rPr lang="zh-CN" altLang="en-US" sz="1100" b="1" dirty="0">
                <a:latin typeface="Times New Roman" panose="02020603050405020304" pitchFamily="18" charset="0"/>
                <a:cs typeface="Times New Roman" panose="02020603050405020304" pitchFamily="18" charset="0"/>
              </a:rPr>
              <a:t> </a:t>
            </a:r>
            <a:r>
              <a:rPr lang="en-US" altLang="zh-CN" sz="1100" b="1" dirty="0">
                <a:latin typeface="Times New Roman" panose="02020603050405020304" pitchFamily="18" charset="0"/>
                <a:cs typeface="Times New Roman" panose="02020603050405020304" pitchFamily="18" charset="0"/>
              </a:rPr>
              <a:t>P3.</a:t>
            </a:r>
            <a:r>
              <a:rPr lang="zh-CN" altLang="en-US" sz="1100" b="1" dirty="0">
                <a:latin typeface="Times New Roman" panose="02020603050405020304" pitchFamily="18" charset="0"/>
                <a:cs typeface="Times New Roman" panose="02020603050405020304" pitchFamily="18" charset="0"/>
              </a:rPr>
              <a:t> </a:t>
            </a:r>
            <a:r>
              <a:rPr lang="en-US" altLang="zh-CN" sz="1100" dirty="0">
                <a:latin typeface="Times New Roman" panose="02020603050405020304" pitchFamily="18" charset="0"/>
                <a:cs typeface="Times New Roman" panose="02020603050405020304" pitchFamily="18" charset="0"/>
              </a:rPr>
              <a:t>Examples of target and jailbreak prompts generated by </a:t>
            </a:r>
            <a:r>
              <a:rPr lang="en-US" altLang="zh-CN" sz="1100" dirty="0" err="1">
                <a:latin typeface="Times New Roman" panose="02020603050405020304" pitchFamily="18" charset="0"/>
                <a:cs typeface="Times New Roman" panose="02020603050405020304" pitchFamily="18" charset="0"/>
              </a:rPr>
              <a:t>JailFuzzer</a:t>
            </a:r>
            <a:r>
              <a:rPr lang="en-US" altLang="zh-CN" sz="1100" dirty="0">
                <a:latin typeface="Times New Roman" panose="02020603050405020304" pitchFamily="18" charset="0"/>
                <a:cs typeface="Times New Roman" panose="02020603050405020304" pitchFamily="18" charset="0"/>
              </a:rPr>
              <a:t> and </a:t>
            </a:r>
            <a:r>
              <a:rPr lang="en-US" altLang="zh-CN" sz="1100" dirty="0" err="1">
                <a:latin typeface="Times New Roman" panose="02020603050405020304" pitchFamily="18" charset="0"/>
                <a:cs typeface="Times New Roman" panose="02020603050405020304" pitchFamily="18" charset="0"/>
              </a:rPr>
              <a:t>SneakyPrompt</a:t>
            </a:r>
            <a:endParaRPr lang="en-US" altLang="zh-CN" sz="1100" dirty="0">
              <a:latin typeface="Times New Roman" panose="02020603050405020304" pitchFamily="18" charset="0"/>
              <a:cs typeface="Times New Roman" panose="02020603050405020304" pitchFamily="18" charset="0"/>
            </a:endParaRPr>
          </a:p>
        </p:txBody>
      </p:sp>
      <p:pic>
        <p:nvPicPr>
          <p:cNvPr id="8" name="图片 7">
            <a:extLst>
              <a:ext uri="{FF2B5EF4-FFF2-40B4-BE49-F238E27FC236}">
                <a16:creationId xmlns:a16="http://schemas.microsoft.com/office/drawing/2014/main" id="{0BA642DB-FFF5-164F-23D5-894E9DCCDF0B}"/>
              </a:ext>
            </a:extLst>
          </p:cNvPr>
          <p:cNvPicPr>
            <a:picLocks noChangeAspect="1"/>
          </p:cNvPicPr>
          <p:nvPr/>
        </p:nvPicPr>
        <p:blipFill>
          <a:blip r:embed="rId4"/>
          <a:stretch>
            <a:fillRect/>
          </a:stretch>
        </p:blipFill>
        <p:spPr>
          <a:xfrm>
            <a:off x="5121059" y="1709729"/>
            <a:ext cx="2868879" cy="2647299"/>
          </a:xfrm>
          <a:prstGeom prst="rect">
            <a:avLst/>
          </a:prstGeom>
        </p:spPr>
      </p:pic>
      <p:sp>
        <p:nvSpPr>
          <p:cNvPr id="10" name="文本框 9">
            <a:extLst>
              <a:ext uri="{FF2B5EF4-FFF2-40B4-BE49-F238E27FC236}">
                <a16:creationId xmlns:a16="http://schemas.microsoft.com/office/drawing/2014/main" id="{15294CFA-1E22-DE7C-0FC2-C3A3F667E474}"/>
              </a:ext>
            </a:extLst>
          </p:cNvPr>
          <p:cNvSpPr txBox="1"/>
          <p:nvPr/>
        </p:nvSpPr>
        <p:spPr>
          <a:xfrm>
            <a:off x="4268992" y="4357028"/>
            <a:ext cx="4573011" cy="261610"/>
          </a:xfrm>
          <a:prstGeom prst="rect">
            <a:avLst/>
          </a:prstGeom>
          <a:noFill/>
        </p:spPr>
        <p:txBody>
          <a:bodyPr wrap="square">
            <a:spAutoFit/>
          </a:bodyPr>
          <a:lstStyle/>
          <a:p>
            <a:pPr algn="ctr">
              <a:buNone/>
              <a:defRPr/>
            </a:pPr>
            <a:r>
              <a:rPr lang="en-US" altLang="zh-CN" sz="1100" b="1" dirty="0">
                <a:latin typeface="Times New Roman" panose="02020603050405020304" pitchFamily="18" charset="0"/>
                <a:cs typeface="Times New Roman" panose="02020603050405020304" pitchFamily="18" charset="0"/>
              </a:rPr>
              <a:t>Table</a:t>
            </a:r>
            <a:r>
              <a:rPr lang="zh-CN" altLang="en-US" sz="1100" b="1" dirty="0">
                <a:latin typeface="Times New Roman" panose="02020603050405020304" pitchFamily="18" charset="0"/>
                <a:cs typeface="Times New Roman" panose="02020603050405020304" pitchFamily="18" charset="0"/>
              </a:rPr>
              <a:t> </a:t>
            </a:r>
            <a:r>
              <a:rPr lang="en-US" altLang="zh-CN" sz="1100" b="1" dirty="0">
                <a:latin typeface="Times New Roman" panose="02020603050405020304" pitchFamily="18" charset="0"/>
                <a:cs typeface="Times New Roman" panose="02020603050405020304" pitchFamily="18" charset="0"/>
              </a:rPr>
              <a:t>P4.</a:t>
            </a:r>
            <a:r>
              <a:rPr lang="zh-CN" altLang="en-US" sz="1100" b="1" dirty="0">
                <a:latin typeface="Times New Roman" panose="02020603050405020304" pitchFamily="18" charset="0"/>
                <a:cs typeface="Times New Roman" panose="02020603050405020304" pitchFamily="18" charset="0"/>
              </a:rPr>
              <a:t> </a:t>
            </a:r>
            <a:r>
              <a:rPr lang="en-US" altLang="zh-CN" sz="1100" dirty="0">
                <a:latin typeface="Times New Roman" panose="02020603050405020304" pitchFamily="18" charset="0"/>
                <a:cs typeface="Times New Roman" panose="02020603050405020304" pitchFamily="18" charset="0"/>
              </a:rPr>
              <a:t>Perplexity (↓) of </a:t>
            </a:r>
            <a:r>
              <a:rPr lang="en-US" altLang="zh-CN" sz="1100" dirty="0" err="1">
                <a:latin typeface="Times New Roman" panose="02020603050405020304" pitchFamily="18" charset="0"/>
                <a:cs typeface="Times New Roman" panose="02020603050405020304" pitchFamily="18" charset="0"/>
              </a:rPr>
              <a:t>JailFuzzer</a:t>
            </a:r>
            <a:r>
              <a:rPr lang="en-US" altLang="zh-CN" sz="1100" dirty="0">
                <a:latin typeface="Times New Roman" panose="02020603050405020304" pitchFamily="18" charset="0"/>
                <a:cs typeface="Times New Roman" panose="02020603050405020304" pitchFamily="18" charset="0"/>
              </a:rPr>
              <a:t> compared with </a:t>
            </a:r>
            <a:r>
              <a:rPr lang="en-US" altLang="zh-CN" sz="1100" dirty="0" err="1">
                <a:latin typeface="Times New Roman" panose="02020603050405020304" pitchFamily="18" charset="0"/>
                <a:cs typeface="Times New Roman" panose="02020603050405020304" pitchFamily="18" charset="0"/>
              </a:rPr>
              <a:t>SneakyPrompt</a:t>
            </a:r>
            <a:endParaRPr lang="en-US" altLang="zh-CN" sz="1100" dirty="0">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50F5BCDA-7965-8F9F-9889-25054EF67392}"/>
              </a:ext>
            </a:extLst>
          </p:cNvPr>
          <p:cNvSpPr txBox="1"/>
          <p:nvPr/>
        </p:nvSpPr>
        <p:spPr>
          <a:xfrm>
            <a:off x="102809" y="123181"/>
            <a:ext cx="5827044" cy="461665"/>
          </a:xfrm>
          <a:prstGeom prst="rect">
            <a:avLst/>
          </a:prstGeom>
          <a:noFill/>
        </p:spPr>
        <p:txBody>
          <a:bodyPr wrap="none" rtlCol="0">
            <a:spAutoFit/>
          </a:bodyPr>
          <a:lstStyle/>
          <a:p>
            <a:r>
              <a:rPr lang="en-US" altLang="zh-CN" sz="2400" b="1" dirty="0">
                <a:effectLst>
                  <a:outerShdw blurRad="63500" sx="102000" sy="102000" algn="ctr" rotWithShape="0">
                    <a:prstClr val="black">
                      <a:alpha val="40000"/>
                    </a:prstClr>
                  </a:outerShdw>
                </a:effectLst>
                <a:latin typeface="Arial Rounded MT Bold" panose="020F0704030504030204" pitchFamily="34" charset="0"/>
                <a:cs typeface="Times New Roman" panose="02020603050405020304" pitchFamily="18" charset="0"/>
              </a:rPr>
              <a:t>Evaluation-Compare with Baselines</a:t>
            </a:r>
            <a:endParaRPr lang="zh-CN" altLang="en-US" sz="2400" b="1" dirty="0">
              <a:effectLst>
                <a:outerShdw blurRad="63500" sx="102000" sy="102000" algn="ctr" rotWithShape="0">
                  <a:prstClr val="black">
                    <a:alpha val="40000"/>
                  </a:prstClr>
                </a:outerShdw>
              </a:effectLst>
              <a:latin typeface="Arial Rounded MT Bold" panose="020F0704030504030204" pitchFamily="34" charset="0"/>
              <a:cs typeface="Times New Roman" panose="02020603050405020304" pitchFamily="18" charset="0"/>
            </a:endParaRPr>
          </a:p>
        </p:txBody>
      </p:sp>
    </p:spTree>
    <p:extLst>
      <p:ext uri="{BB962C8B-B14F-4D97-AF65-F5344CB8AC3E}">
        <p14:creationId xmlns:p14="http://schemas.microsoft.com/office/powerpoint/2010/main" val="281330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DD57B-6AF3-78F4-027D-32EFF2A6D26E}"/>
            </a:ext>
          </a:extLst>
        </p:cNvPr>
        <p:cNvGrpSpPr/>
        <p:nvPr/>
      </p:nvGrpSpPr>
      <p:grpSpPr>
        <a:xfrm>
          <a:off x="0" y="0"/>
          <a:ext cx="0" cy="0"/>
          <a:chOff x="0" y="0"/>
          <a:chExt cx="0" cy="0"/>
        </a:xfrm>
      </p:grpSpPr>
      <p:sp>
        <p:nvSpPr>
          <p:cNvPr id="33" name="灯片编号占位符 1">
            <a:extLst>
              <a:ext uri="{FF2B5EF4-FFF2-40B4-BE49-F238E27FC236}">
                <a16:creationId xmlns:a16="http://schemas.microsoft.com/office/drawing/2014/main" id="{1BC289C5-D701-49FE-0267-204E2D7C9E5A}"/>
              </a:ext>
            </a:extLst>
          </p:cNvPr>
          <p:cNvSpPr>
            <a:spLocks noGrp="1"/>
          </p:cNvSpPr>
          <p:nvPr>
            <p:ph type="sldNum" sz="quarter" idx="12"/>
          </p:nvPr>
        </p:nvSpPr>
        <p:spPr>
          <a:xfrm>
            <a:off x="6961238" y="4706427"/>
            <a:ext cx="2057400" cy="273844"/>
          </a:xfrm>
        </p:spPr>
        <p:txBody>
          <a:bodyPr/>
          <a:lstStyle/>
          <a:p>
            <a:fld id="{79A2A7EB-52F2-483C-BC24-30B8D2FE1565}" type="slidenum">
              <a:rPr lang="zh-CN" altLang="en-US" sz="1500"/>
              <a:t>17</a:t>
            </a:fld>
            <a:endParaRPr lang="zh-CN" altLang="en-US" sz="1500" dirty="0"/>
          </a:p>
        </p:txBody>
      </p:sp>
      <p:pic>
        <p:nvPicPr>
          <p:cNvPr id="13" name="图片 12">
            <a:extLst>
              <a:ext uri="{FF2B5EF4-FFF2-40B4-BE49-F238E27FC236}">
                <a16:creationId xmlns:a16="http://schemas.microsoft.com/office/drawing/2014/main" id="{A0BCCCDB-FAAC-BD3A-3154-9535655E3D34}"/>
              </a:ext>
            </a:extLst>
          </p:cNvPr>
          <p:cNvPicPr>
            <a:picLocks noChangeAspect="1"/>
          </p:cNvPicPr>
          <p:nvPr/>
        </p:nvPicPr>
        <p:blipFill>
          <a:blip r:embed="rId3"/>
          <a:stretch>
            <a:fillRect/>
          </a:stretch>
        </p:blipFill>
        <p:spPr>
          <a:xfrm>
            <a:off x="456695" y="772686"/>
            <a:ext cx="4012638" cy="4012638"/>
          </a:xfrm>
          <a:prstGeom prst="rect">
            <a:avLst/>
          </a:prstGeom>
        </p:spPr>
      </p:pic>
      <p:sp>
        <p:nvSpPr>
          <p:cNvPr id="18" name="文本框 17">
            <a:extLst>
              <a:ext uri="{FF2B5EF4-FFF2-40B4-BE49-F238E27FC236}">
                <a16:creationId xmlns:a16="http://schemas.microsoft.com/office/drawing/2014/main" id="{CA85D311-7773-2FE6-A44E-5DD36565F0B5}"/>
              </a:ext>
            </a:extLst>
          </p:cNvPr>
          <p:cNvSpPr txBox="1"/>
          <p:nvPr/>
        </p:nvSpPr>
        <p:spPr>
          <a:xfrm>
            <a:off x="4674669" y="888693"/>
            <a:ext cx="4055627" cy="376770"/>
          </a:xfrm>
          <a:prstGeom prst="rect">
            <a:avLst/>
          </a:prstGeom>
          <a:noFill/>
        </p:spPr>
        <p:txBody>
          <a:bodyPr wrap="square">
            <a:spAutoFit/>
          </a:bodyPr>
          <a:lstStyle/>
          <a:p>
            <a:pPr>
              <a:lnSpc>
                <a:spcPct val="150000"/>
              </a:lnSpc>
              <a:buNone/>
            </a:pPr>
            <a:r>
              <a:rPr lang="en-US" altLang="zh-CN" sz="1400" dirty="0">
                <a:latin typeface="Times New Roman" panose="02020603050405020304" pitchFamily="18" charset="0"/>
                <a:cs typeface="Times New Roman" panose="02020603050405020304" pitchFamily="18" charset="0"/>
              </a:rPr>
              <a:t>Here is the ablation study on the number of agents.</a:t>
            </a:r>
          </a:p>
        </p:txBody>
      </p:sp>
      <p:sp>
        <p:nvSpPr>
          <p:cNvPr id="21" name="文本框 20">
            <a:extLst>
              <a:ext uri="{FF2B5EF4-FFF2-40B4-BE49-F238E27FC236}">
                <a16:creationId xmlns:a16="http://schemas.microsoft.com/office/drawing/2014/main" id="{20A2D27B-4EFE-AA6C-E7D8-9D47D709E5AD}"/>
              </a:ext>
            </a:extLst>
          </p:cNvPr>
          <p:cNvSpPr txBox="1"/>
          <p:nvPr/>
        </p:nvSpPr>
        <p:spPr>
          <a:xfrm>
            <a:off x="4674668" y="1755904"/>
            <a:ext cx="4134525" cy="1023101"/>
          </a:xfrm>
          <a:prstGeom prst="rect">
            <a:avLst/>
          </a:prstGeom>
          <a:noFill/>
        </p:spPr>
        <p:txBody>
          <a:bodyPr wrap="square">
            <a:spAutoFit/>
          </a:bodyPr>
          <a:lstStyle/>
          <a:p>
            <a:pPr>
              <a:lnSpc>
                <a:spcPct val="150000"/>
              </a:lnSpc>
              <a:buNone/>
            </a:pPr>
            <a:r>
              <a:rPr lang="en-US" altLang="zh-CN" sz="1400" dirty="0">
                <a:latin typeface="Times New Roman" panose="02020603050405020304" pitchFamily="18" charset="0"/>
                <a:cs typeface="Times New Roman" panose="02020603050405020304" pitchFamily="18" charset="0"/>
              </a:rPr>
              <a:t>Results indicate that agent-based methods surpass single VLMs, and two-agent setups outperform one-agent ones in both effectiveness and efficiency.</a:t>
            </a:r>
          </a:p>
        </p:txBody>
      </p:sp>
      <p:sp>
        <p:nvSpPr>
          <p:cNvPr id="23" name="文本框 22">
            <a:extLst>
              <a:ext uri="{FF2B5EF4-FFF2-40B4-BE49-F238E27FC236}">
                <a16:creationId xmlns:a16="http://schemas.microsoft.com/office/drawing/2014/main" id="{E7261352-A1F0-BB95-1C5E-EE1DE188C906}"/>
              </a:ext>
            </a:extLst>
          </p:cNvPr>
          <p:cNvSpPr txBox="1"/>
          <p:nvPr/>
        </p:nvSpPr>
        <p:spPr>
          <a:xfrm>
            <a:off x="4674669" y="3411321"/>
            <a:ext cx="4134525" cy="1023101"/>
          </a:xfrm>
          <a:prstGeom prst="rect">
            <a:avLst/>
          </a:prstGeom>
          <a:noFill/>
        </p:spPr>
        <p:txBody>
          <a:bodyPr wrap="square">
            <a:spAutoFit/>
          </a:bodyPr>
          <a:lstStyle/>
          <a:p>
            <a:pPr>
              <a:lnSpc>
                <a:spcPct val="150000"/>
              </a:lnSpc>
              <a:buNone/>
            </a:pPr>
            <a:r>
              <a:rPr lang="zh-CN" altLang="en-US" sz="1400" baseline="30000" dirty="0">
                <a:latin typeface="Times New Roman" panose="02020603050405020304" pitchFamily="18" charset="0"/>
                <a:cs typeface="Times New Roman" panose="02020603050405020304" pitchFamily="18" charset="0"/>
              </a:rPr>
              <a:t>*</a:t>
            </a:r>
            <a:r>
              <a:rPr lang="en-US" altLang="zh-CN" sz="1400" dirty="0">
                <a:latin typeface="Times New Roman" panose="02020603050405020304" pitchFamily="18" charset="0"/>
                <a:cs typeface="Times New Roman" panose="02020603050405020304" pitchFamily="18" charset="0"/>
              </a:rPr>
              <a:t>We also conducted ablation studies on several other hyperparameters; for detailed information, please refer to the paper.</a:t>
            </a:r>
          </a:p>
        </p:txBody>
      </p:sp>
      <p:sp>
        <p:nvSpPr>
          <p:cNvPr id="3" name="文本框 2">
            <a:extLst>
              <a:ext uri="{FF2B5EF4-FFF2-40B4-BE49-F238E27FC236}">
                <a16:creationId xmlns:a16="http://schemas.microsoft.com/office/drawing/2014/main" id="{49FA8E29-C5A5-5A29-F19E-12DACC653912}"/>
              </a:ext>
            </a:extLst>
          </p:cNvPr>
          <p:cNvSpPr txBox="1"/>
          <p:nvPr/>
        </p:nvSpPr>
        <p:spPr>
          <a:xfrm>
            <a:off x="102809" y="123181"/>
            <a:ext cx="4168705" cy="461665"/>
          </a:xfrm>
          <a:prstGeom prst="rect">
            <a:avLst/>
          </a:prstGeom>
          <a:noFill/>
        </p:spPr>
        <p:txBody>
          <a:bodyPr wrap="none" rtlCol="0">
            <a:spAutoFit/>
          </a:bodyPr>
          <a:lstStyle/>
          <a:p>
            <a:r>
              <a:rPr lang="en-US" altLang="zh-CN" sz="2400" b="1" dirty="0">
                <a:effectLst>
                  <a:outerShdw blurRad="63500" sx="102000" sy="102000" algn="ctr" rotWithShape="0">
                    <a:prstClr val="black">
                      <a:alpha val="40000"/>
                    </a:prstClr>
                  </a:outerShdw>
                </a:effectLst>
                <a:latin typeface="Arial Rounded MT Bold" panose="020F0704030504030204" pitchFamily="34" charset="0"/>
                <a:cs typeface="Times New Roman" panose="02020603050405020304" pitchFamily="18" charset="0"/>
              </a:rPr>
              <a:t>Evaluation-Ablation Study</a:t>
            </a:r>
            <a:endParaRPr lang="zh-CN" altLang="en-US" sz="2400" b="1" dirty="0">
              <a:effectLst>
                <a:outerShdw blurRad="63500" sx="102000" sy="102000" algn="ctr" rotWithShape="0">
                  <a:prstClr val="black">
                    <a:alpha val="40000"/>
                  </a:prstClr>
                </a:outerShdw>
              </a:effectLst>
              <a:latin typeface="Arial Rounded MT Bold" panose="020F0704030504030204" pitchFamily="34" charset="0"/>
              <a:cs typeface="Times New Roman" panose="02020603050405020304" pitchFamily="18" charset="0"/>
            </a:endParaRPr>
          </a:p>
        </p:txBody>
      </p:sp>
    </p:spTree>
    <p:extLst>
      <p:ext uri="{BB962C8B-B14F-4D97-AF65-F5344CB8AC3E}">
        <p14:creationId xmlns:p14="http://schemas.microsoft.com/office/powerpoint/2010/main" val="1783747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1B2BEB7E-85D7-4D1C-9116-AF1ADE130F08}"/>
              </a:ext>
            </a:extLst>
          </p:cNvPr>
          <p:cNvSpPr txBox="1"/>
          <p:nvPr/>
        </p:nvSpPr>
        <p:spPr>
          <a:xfrm>
            <a:off x="345832" y="263770"/>
            <a:ext cx="1914627" cy="461665"/>
          </a:xfrm>
          <a:prstGeom prst="rect">
            <a:avLst/>
          </a:prstGeom>
          <a:noFill/>
        </p:spPr>
        <p:txBody>
          <a:bodyPr wrap="none" rtlCol="0">
            <a:spAutoFit/>
          </a:bodyPr>
          <a:lstStyle/>
          <a:p>
            <a:r>
              <a:rPr lang="en-US" altLang="zh-CN" sz="2400" b="1" dirty="0">
                <a:effectLst>
                  <a:outerShdw blurRad="63500" sx="102000" sy="102000" algn="ctr" rotWithShape="0">
                    <a:prstClr val="black">
                      <a:alpha val="40000"/>
                    </a:prstClr>
                  </a:outerShdw>
                </a:effectLst>
                <a:latin typeface="Arial Rounded MT Bold" panose="020F0704030504030204" pitchFamily="34" charset="0"/>
                <a:cs typeface="Times New Roman" panose="02020603050405020304" pitchFamily="18" charset="0"/>
              </a:rPr>
              <a:t>Conclusion</a:t>
            </a:r>
            <a:endParaRPr lang="zh-CN" altLang="en-US" sz="2400" b="1" dirty="0">
              <a:effectLst>
                <a:outerShdw blurRad="63500" sx="102000" sy="102000" algn="ctr" rotWithShape="0">
                  <a:prstClr val="black">
                    <a:alpha val="40000"/>
                  </a:prstClr>
                </a:outerShdw>
              </a:effectLst>
              <a:latin typeface="Arial Rounded MT Bold" panose="020F0704030504030204" pitchFamily="34" charset="0"/>
              <a:cs typeface="Times New Roman" panose="02020603050405020304" pitchFamily="18" charset="0"/>
            </a:endParaRPr>
          </a:p>
        </p:txBody>
      </p:sp>
      <p:sp>
        <p:nvSpPr>
          <p:cNvPr id="5" name="文本框 4">
            <a:extLst>
              <a:ext uri="{FF2B5EF4-FFF2-40B4-BE49-F238E27FC236}">
                <a16:creationId xmlns:a16="http://schemas.microsoft.com/office/drawing/2014/main" id="{82F47997-ECFD-4ED0-A30F-EDD81F504071}"/>
              </a:ext>
            </a:extLst>
          </p:cNvPr>
          <p:cNvSpPr txBox="1"/>
          <p:nvPr/>
        </p:nvSpPr>
        <p:spPr>
          <a:xfrm>
            <a:off x="1078525" y="1254370"/>
            <a:ext cx="6447692" cy="2785378"/>
          </a:xfrm>
          <a:prstGeom prst="rect">
            <a:avLst/>
          </a:prstGeom>
          <a:noFill/>
        </p:spPr>
        <p:txBody>
          <a:bodyPr wrap="square" rtlCol="0">
            <a:spAutoFit/>
          </a:bodyPr>
          <a:lstStyle/>
          <a:p>
            <a:pPr marL="257168" indent="-257168" algn="just">
              <a:buFont typeface="Wingdings" panose="05000000000000000000" pitchFamily="2" charset="2"/>
              <a:buChar char="w"/>
            </a:pPr>
            <a:r>
              <a:rPr lang="en-US" altLang="zh-CN" sz="1600" dirty="0">
                <a:latin typeface="Times New Roman" panose="02020603050405020304" pitchFamily="18" charset="0"/>
                <a:cs typeface="Times New Roman" panose="02020603050405020304" pitchFamily="18" charset="0"/>
                <a:sym typeface="Wingdings" panose="05000000000000000000" pitchFamily="2" charset="2"/>
              </a:rPr>
              <a:t>We propose </a:t>
            </a:r>
            <a:r>
              <a:rPr lang="en-US" altLang="zh-CN" sz="1600" dirty="0" err="1">
                <a:latin typeface="Times New Roman" panose="02020603050405020304" pitchFamily="18" charset="0"/>
                <a:cs typeface="Times New Roman" panose="02020603050405020304" pitchFamily="18" charset="0"/>
              </a:rPr>
              <a:t>JailFuzzer</a:t>
            </a:r>
            <a:r>
              <a:rPr lang="en-US" altLang="zh-CN" sz="1600" dirty="0">
                <a:latin typeface="Times New Roman" panose="02020603050405020304" pitchFamily="18" charset="0"/>
                <a:cs typeface="Times New Roman" panose="02020603050405020304" pitchFamily="18" charset="0"/>
              </a:rPr>
              <a:t>, a novel prompt-level jailbreak method powered by fuzzing and LLM agents. It is designed to automatically and efficiently generate jailbreak prompts with only black-box access to the target text-to-image models.</a:t>
            </a:r>
          </a:p>
          <a:p>
            <a:pPr marL="257168" indent="-257168" algn="just">
              <a:buFont typeface="Wingdings" panose="05000000000000000000" pitchFamily="2" charset="2"/>
              <a:buChar char="w"/>
            </a:pPr>
            <a:endParaRPr lang="en-US" altLang="zh-CN" sz="1600" dirty="0">
              <a:latin typeface="Times New Roman" panose="02020603050405020304" pitchFamily="18" charset="0"/>
              <a:cs typeface="Times New Roman" panose="02020603050405020304" pitchFamily="18" charset="0"/>
            </a:endParaRPr>
          </a:p>
          <a:p>
            <a:pPr marL="257168" indent="-257168" algn="just">
              <a:buFont typeface="Wingdings" panose="05000000000000000000" pitchFamily="2" charset="2"/>
              <a:buChar char="w"/>
            </a:pPr>
            <a:r>
              <a:rPr lang="en-US" altLang="zh-CN" sz="1600" dirty="0">
                <a:latin typeface="Times New Roman" panose="02020603050405020304" pitchFamily="18" charset="0"/>
                <a:cs typeface="Times New Roman" panose="02020603050405020304" pitchFamily="18" charset="0"/>
              </a:rPr>
              <a:t>We conduct extensive experiments to evaluate </a:t>
            </a:r>
            <a:r>
              <a:rPr lang="en-US" altLang="zh-CN" sz="1600" dirty="0" err="1">
                <a:latin typeface="Times New Roman" panose="02020603050405020304" pitchFamily="18" charset="0"/>
                <a:cs typeface="Times New Roman" panose="02020603050405020304" pitchFamily="18" charset="0"/>
              </a:rPr>
              <a:t>JailFuzzer’s</a:t>
            </a:r>
            <a:r>
              <a:rPr lang="en-US" altLang="zh-CN" sz="1600" dirty="0">
                <a:latin typeface="Times New Roman" panose="02020603050405020304" pitchFamily="18" charset="0"/>
                <a:cs typeface="Times New Roman" panose="02020603050405020304" pitchFamily="18" charset="0"/>
              </a:rPr>
              <a:t> performance. The results show that </a:t>
            </a:r>
            <a:r>
              <a:rPr lang="en-US" altLang="zh-CN" sz="1600" dirty="0" err="1">
                <a:latin typeface="Times New Roman" panose="02020603050405020304" pitchFamily="18" charset="0"/>
                <a:cs typeface="Times New Roman" panose="02020603050405020304" pitchFamily="18" charset="0"/>
              </a:rPr>
              <a:t>JailFuzzer</a:t>
            </a:r>
            <a:r>
              <a:rPr lang="en-US" altLang="zh-CN" sz="1600" dirty="0">
                <a:latin typeface="Times New Roman" panose="02020603050405020304" pitchFamily="18" charset="0"/>
                <a:cs typeface="Times New Roman" panose="02020603050405020304" pitchFamily="18" charset="0"/>
              </a:rPr>
              <a:t> not only maintains high semantic similarity in generated prompts but also achieves a remarkably high attack success rate using fewer queries and natural prompts, outperforming existing methods across all metrics.</a:t>
            </a:r>
          </a:p>
          <a:p>
            <a:pPr marL="257168" indent="-257168">
              <a:buFont typeface="Wingdings" panose="05000000000000000000" pitchFamily="2" charset="2"/>
              <a:buChar char="w"/>
            </a:pPr>
            <a:endParaRPr lang="zh-CN" altLang="en-US" sz="1500" dirty="0">
              <a:latin typeface="Times New Roman" panose="02020603050405020304" pitchFamily="18" charset="0"/>
              <a:cs typeface="Times New Roman" panose="02020603050405020304" pitchFamily="18" charset="0"/>
            </a:endParaRPr>
          </a:p>
        </p:txBody>
      </p:sp>
      <p:sp>
        <p:nvSpPr>
          <p:cNvPr id="6" name="灯片编号占位符 1">
            <a:extLst>
              <a:ext uri="{FF2B5EF4-FFF2-40B4-BE49-F238E27FC236}">
                <a16:creationId xmlns:a16="http://schemas.microsoft.com/office/drawing/2014/main" id="{DCCB9F1D-A6D6-974A-B6F1-1F7E2E049FBE}"/>
              </a:ext>
            </a:extLst>
          </p:cNvPr>
          <p:cNvSpPr>
            <a:spLocks noGrp="1"/>
          </p:cNvSpPr>
          <p:nvPr>
            <p:ph type="sldNum" sz="quarter" idx="12"/>
          </p:nvPr>
        </p:nvSpPr>
        <p:spPr>
          <a:xfrm>
            <a:off x="6961238" y="4706427"/>
            <a:ext cx="2057400" cy="273844"/>
          </a:xfrm>
        </p:spPr>
        <p:txBody>
          <a:bodyPr/>
          <a:lstStyle/>
          <a:p>
            <a:fld id="{79A2A7EB-52F2-483C-BC24-30B8D2FE1565}" type="slidenum">
              <a:rPr lang="zh-CN" altLang="en-US" sz="1500"/>
              <a:t>18</a:t>
            </a:fld>
            <a:endParaRPr lang="zh-CN" altLang="en-US" sz="1500" dirty="0"/>
          </a:p>
        </p:txBody>
      </p:sp>
    </p:spTree>
    <p:extLst>
      <p:ext uri="{BB962C8B-B14F-4D97-AF65-F5344CB8AC3E}">
        <p14:creationId xmlns:p14="http://schemas.microsoft.com/office/powerpoint/2010/main" val="3168938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F5F38-5D30-0497-57BB-1F9865737C2C}"/>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9B4023F6-85E3-F091-C63B-CDCE67138DF9}"/>
              </a:ext>
            </a:extLst>
          </p:cNvPr>
          <p:cNvSpPr txBox="1"/>
          <p:nvPr/>
        </p:nvSpPr>
        <p:spPr>
          <a:xfrm>
            <a:off x="3378813" y="1611924"/>
            <a:ext cx="2507481" cy="600164"/>
          </a:xfrm>
          <a:prstGeom prst="rect">
            <a:avLst/>
          </a:prstGeom>
          <a:noFill/>
        </p:spPr>
        <p:txBody>
          <a:bodyPr wrap="none" rtlCol="0">
            <a:spAutoFit/>
          </a:bodyPr>
          <a:lstStyle/>
          <a:p>
            <a:r>
              <a:rPr lang="en-US" altLang="zh-CN" sz="3300" b="1" dirty="0">
                <a:effectLst>
                  <a:outerShdw blurRad="63500" sx="102000" sy="102000" algn="ctr" rotWithShape="0">
                    <a:prstClr val="black">
                      <a:alpha val="40000"/>
                    </a:prstClr>
                  </a:outerShdw>
                </a:effectLst>
                <a:latin typeface="Arial Rounded MT Bold" panose="020F0704030504030204" pitchFamily="34" charset="0"/>
                <a:cs typeface="Times New Roman" panose="02020603050405020304" pitchFamily="18" charset="0"/>
              </a:rPr>
              <a:t>Thank you!</a:t>
            </a:r>
          </a:p>
        </p:txBody>
      </p:sp>
      <p:sp>
        <p:nvSpPr>
          <p:cNvPr id="3" name="文本框 2">
            <a:extLst>
              <a:ext uri="{FF2B5EF4-FFF2-40B4-BE49-F238E27FC236}">
                <a16:creationId xmlns:a16="http://schemas.microsoft.com/office/drawing/2014/main" id="{493899EB-7E66-A366-9F09-ADDF5B2D3E1A}"/>
              </a:ext>
            </a:extLst>
          </p:cNvPr>
          <p:cNvSpPr txBox="1"/>
          <p:nvPr/>
        </p:nvSpPr>
        <p:spPr>
          <a:xfrm>
            <a:off x="2063933" y="2769328"/>
            <a:ext cx="5101045" cy="700000"/>
          </a:xfrm>
          <a:prstGeom prst="rect">
            <a:avLst/>
          </a:prstGeom>
          <a:noFill/>
        </p:spPr>
        <p:txBody>
          <a:bodyPr wrap="square" rtlCol="0">
            <a:spAutoFit/>
          </a:bodyPr>
          <a:lstStyle/>
          <a:p>
            <a:pPr algn="ctr">
              <a:lnSpc>
                <a:spcPct val="150000"/>
              </a:lnSpc>
            </a:pPr>
            <a:r>
              <a:rPr kumimoji="1" lang="en-US" altLang="zh-CN" sz="1400" b="1" dirty="0" err="1">
                <a:latin typeface="Times New Roman" panose="02020603050405020304" pitchFamily="18" charset="0"/>
                <a:cs typeface="Times New Roman" panose="02020603050405020304" pitchFamily="18" charset="0"/>
              </a:rPr>
              <a:t>Github</a:t>
            </a:r>
            <a:r>
              <a:rPr kumimoji="1" lang="en-US" altLang="zh-CN" sz="1400" b="1" dirty="0">
                <a:latin typeface="Times New Roman" panose="02020603050405020304" pitchFamily="18" charset="0"/>
                <a:cs typeface="Times New Roman" panose="02020603050405020304" pitchFamily="18" charset="0"/>
              </a:rPr>
              <a:t> Link: https://github.com/YingkaiD/JailFuzzer</a:t>
            </a:r>
          </a:p>
          <a:p>
            <a:pPr algn="ctr">
              <a:lnSpc>
                <a:spcPct val="150000"/>
              </a:lnSpc>
            </a:pPr>
            <a:r>
              <a:rPr kumimoji="1" lang="en-US" altLang="zh-CN" sz="1400" b="1" dirty="0">
                <a:latin typeface="Times New Roman" panose="02020603050405020304" pitchFamily="18" charset="0"/>
                <a:cs typeface="Times New Roman" panose="02020603050405020304" pitchFamily="18" charset="0"/>
              </a:rPr>
              <a:t>Email: </a:t>
            </a:r>
            <a:r>
              <a:rPr kumimoji="1" lang="en-US" altLang="zh-CN" sz="1400" b="1" dirty="0" err="1">
                <a:latin typeface="Times New Roman" panose="02020603050405020304" pitchFamily="18" charset="0"/>
                <a:cs typeface="Times New Roman" panose="02020603050405020304" pitchFamily="18" charset="0"/>
              </a:rPr>
              <a:t>dongyingkai@mail.sdu.edu.cn</a:t>
            </a:r>
            <a:endParaRPr kumimoji="1" lang="zh-CN" altLang="en-US"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8888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FBD25-B82B-57E8-2052-5DC9073E3DCB}"/>
            </a:ext>
          </a:extLst>
        </p:cNvPr>
        <p:cNvGrpSpPr/>
        <p:nvPr/>
      </p:nvGrpSpPr>
      <p:grpSpPr>
        <a:xfrm>
          <a:off x="0" y="0"/>
          <a:ext cx="0" cy="0"/>
          <a:chOff x="0" y="0"/>
          <a:chExt cx="0" cy="0"/>
        </a:xfrm>
      </p:grpSpPr>
      <p:sp>
        <p:nvSpPr>
          <p:cNvPr id="41" name="矩形 40">
            <a:extLst>
              <a:ext uri="{FF2B5EF4-FFF2-40B4-BE49-F238E27FC236}">
                <a16:creationId xmlns:a16="http://schemas.microsoft.com/office/drawing/2014/main" id="{D7C446A4-7965-794C-A8D1-E42E6C6EAB37}"/>
              </a:ext>
            </a:extLst>
          </p:cNvPr>
          <p:cNvSpPr/>
          <p:nvPr/>
        </p:nvSpPr>
        <p:spPr>
          <a:xfrm>
            <a:off x="904286" y="2779579"/>
            <a:ext cx="2737131" cy="752593"/>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400">
              <a:latin typeface="Times New Roman" panose="02020603050405020304" pitchFamily="18" charset="0"/>
              <a:cs typeface="Times New Roman" panose="02020603050405020304" pitchFamily="18" charset="0"/>
            </a:endParaRPr>
          </a:p>
        </p:txBody>
      </p:sp>
      <p:sp>
        <p:nvSpPr>
          <p:cNvPr id="22" name="圆角矩形 21">
            <a:extLst>
              <a:ext uri="{FF2B5EF4-FFF2-40B4-BE49-F238E27FC236}">
                <a16:creationId xmlns:a16="http://schemas.microsoft.com/office/drawing/2014/main" id="{1DF7F040-4C80-4720-A307-279666C31866}"/>
              </a:ext>
            </a:extLst>
          </p:cNvPr>
          <p:cNvSpPr/>
          <p:nvPr/>
        </p:nvSpPr>
        <p:spPr>
          <a:xfrm>
            <a:off x="910354" y="2779579"/>
            <a:ext cx="2735498" cy="1825609"/>
          </a:xfrm>
          <a:prstGeom prst="roundRect">
            <a:avLst>
              <a:gd name="adj" fmla="val 0"/>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400">
              <a:latin typeface="Times New Roman" panose="02020603050405020304" pitchFamily="18" charset="0"/>
              <a:cs typeface="Times New Roman" panose="02020603050405020304" pitchFamily="18" charset="0"/>
            </a:endParaRPr>
          </a:p>
        </p:txBody>
      </p:sp>
      <p:sp>
        <p:nvSpPr>
          <p:cNvPr id="52" name="圆角矩形 51">
            <a:extLst>
              <a:ext uri="{FF2B5EF4-FFF2-40B4-BE49-F238E27FC236}">
                <a16:creationId xmlns:a16="http://schemas.microsoft.com/office/drawing/2014/main" id="{29CB596A-1D3A-EDFF-3ED1-2CD8C93837D8}"/>
              </a:ext>
            </a:extLst>
          </p:cNvPr>
          <p:cNvSpPr/>
          <p:nvPr/>
        </p:nvSpPr>
        <p:spPr>
          <a:xfrm>
            <a:off x="1896763" y="1240430"/>
            <a:ext cx="4833265" cy="1192419"/>
          </a:xfrm>
          <a:prstGeom prst="roundRect">
            <a:avLst>
              <a:gd name="adj" fmla="val 10935"/>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013">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id="{AA912B26-6A57-4AAF-7AC2-26671DB6828E}"/>
              </a:ext>
            </a:extLst>
          </p:cNvPr>
          <p:cNvSpPr txBox="1"/>
          <p:nvPr/>
        </p:nvSpPr>
        <p:spPr>
          <a:xfrm>
            <a:off x="102809" y="123181"/>
            <a:ext cx="2049792" cy="461665"/>
          </a:xfrm>
          <a:prstGeom prst="rect">
            <a:avLst/>
          </a:prstGeom>
          <a:noFill/>
        </p:spPr>
        <p:txBody>
          <a:bodyPr wrap="none" rtlCol="0">
            <a:spAutoFit/>
          </a:bodyPr>
          <a:lstStyle/>
          <a:p>
            <a:r>
              <a:rPr lang="en-US" altLang="zh-CN" sz="2400" b="1" dirty="0">
                <a:effectLst>
                  <a:outerShdw blurRad="63500" sx="102000" sy="102000" algn="ctr" rotWithShape="0">
                    <a:prstClr val="black">
                      <a:alpha val="40000"/>
                    </a:prstClr>
                  </a:outerShdw>
                </a:effectLst>
                <a:latin typeface="Arial Rounded MT Bold" panose="020F0704030504030204" pitchFamily="34" charset="0"/>
                <a:cs typeface="Times New Roman" panose="02020603050405020304" pitchFamily="18" charset="0"/>
              </a:rPr>
              <a:t>Background</a:t>
            </a:r>
            <a:endParaRPr lang="zh-CN" altLang="en-US" sz="2400" b="1" dirty="0">
              <a:effectLst>
                <a:outerShdw blurRad="63500" sx="102000" sy="102000" algn="ctr" rotWithShape="0">
                  <a:prstClr val="black">
                    <a:alpha val="40000"/>
                  </a:prstClr>
                </a:outerShdw>
              </a:effectLst>
              <a:latin typeface="Arial Rounded MT Bold" panose="020F0704030504030204" pitchFamily="34" charset="0"/>
              <a:cs typeface="Times New Roman" panose="02020603050405020304" pitchFamily="18" charset="0"/>
            </a:endParaRPr>
          </a:p>
        </p:txBody>
      </p:sp>
      <p:sp>
        <p:nvSpPr>
          <p:cNvPr id="15" name="文本框 14">
            <a:extLst>
              <a:ext uri="{FF2B5EF4-FFF2-40B4-BE49-F238E27FC236}">
                <a16:creationId xmlns:a16="http://schemas.microsoft.com/office/drawing/2014/main" id="{7EF4D6DB-4B1F-8FF5-8FA5-E1F9BF12F8C4}"/>
              </a:ext>
            </a:extLst>
          </p:cNvPr>
          <p:cNvSpPr txBox="1"/>
          <p:nvPr/>
        </p:nvSpPr>
        <p:spPr>
          <a:xfrm>
            <a:off x="211236" y="709274"/>
            <a:ext cx="5530240" cy="369332"/>
          </a:xfrm>
          <a:prstGeom prst="rect">
            <a:avLst/>
          </a:prstGeom>
          <a:noFill/>
        </p:spPr>
        <p:txBody>
          <a:bodyPr wrap="square" rtlCol="0">
            <a:spAutoFit/>
          </a:bodyPr>
          <a:lstStyle/>
          <a:p>
            <a:pPr marL="103583" indent="-103583">
              <a:buFont typeface="Arial" panose="020B0604020202020204" pitchFamily="34" charset="0"/>
              <a:buChar char="•"/>
            </a:pPr>
            <a:r>
              <a:rPr kumimoji="1" lang="en-US" altLang="zh-CN" sz="1800" b="1" dirty="0">
                <a:latin typeface="Times New Roman" panose="02020603050405020304" pitchFamily="18" charset="0"/>
                <a:ea typeface="SimSun" panose="02010600030101010101" pitchFamily="2" charset="-122"/>
                <a:cs typeface="Times New Roman" panose="02020603050405020304" pitchFamily="18" charset="0"/>
              </a:rPr>
              <a:t>Text-To-Image Generative Model</a:t>
            </a:r>
            <a:r>
              <a:rPr kumimoji="1" lang="zh-CN" altLang="en-US" sz="1800" b="1" dirty="0">
                <a:latin typeface="Times New Roman" panose="02020603050405020304" pitchFamily="18" charset="0"/>
                <a:ea typeface="SimSun" panose="02010600030101010101" pitchFamily="2" charset="-122"/>
                <a:cs typeface="Times New Roman" panose="02020603050405020304" pitchFamily="18" charset="0"/>
              </a:rPr>
              <a:t> </a:t>
            </a:r>
            <a:r>
              <a:rPr kumimoji="1" lang="en-US" altLang="zh-CN" sz="1800" b="1" dirty="0">
                <a:latin typeface="Times New Roman" panose="02020603050405020304" pitchFamily="18" charset="0"/>
                <a:ea typeface="SimSun" panose="02010600030101010101" pitchFamily="2" charset="-122"/>
                <a:cs typeface="Times New Roman" panose="02020603050405020304" pitchFamily="18" charset="0"/>
              </a:rPr>
              <a:t>(T2I Model)</a:t>
            </a:r>
            <a:endParaRPr kumimoji="1" lang="zh-CN" altLang="en-US" sz="1800" b="1" dirty="0">
              <a:latin typeface="Times New Roman" panose="02020603050405020304" pitchFamily="18" charset="0"/>
              <a:ea typeface="SimSun" panose="02010600030101010101" pitchFamily="2" charset="-122"/>
              <a:cs typeface="Times New Roman" panose="02020603050405020304" pitchFamily="18" charset="0"/>
            </a:endParaRPr>
          </a:p>
        </p:txBody>
      </p:sp>
      <p:sp>
        <p:nvSpPr>
          <p:cNvPr id="33" name="灯片编号占位符 1">
            <a:extLst>
              <a:ext uri="{FF2B5EF4-FFF2-40B4-BE49-F238E27FC236}">
                <a16:creationId xmlns:a16="http://schemas.microsoft.com/office/drawing/2014/main" id="{42E2C3CC-0255-DC64-BADD-523F3CD99704}"/>
              </a:ext>
            </a:extLst>
          </p:cNvPr>
          <p:cNvSpPr>
            <a:spLocks noGrp="1"/>
          </p:cNvSpPr>
          <p:nvPr>
            <p:ph type="sldNum" sz="quarter" idx="12"/>
          </p:nvPr>
        </p:nvSpPr>
        <p:spPr>
          <a:xfrm>
            <a:off x="6961238" y="4706427"/>
            <a:ext cx="2057400" cy="273844"/>
          </a:xfrm>
        </p:spPr>
        <p:txBody>
          <a:bodyPr/>
          <a:lstStyle/>
          <a:p>
            <a:fld id="{79A2A7EB-52F2-483C-BC24-30B8D2FE1565}" type="slidenum">
              <a:rPr lang="zh-CN" altLang="en-US" sz="1500"/>
              <a:t>2</a:t>
            </a:fld>
            <a:endParaRPr lang="zh-CN" altLang="en-US" sz="1500" dirty="0"/>
          </a:p>
        </p:txBody>
      </p:sp>
      <p:sp>
        <p:nvSpPr>
          <p:cNvPr id="3" name="圆角矩形 2">
            <a:extLst>
              <a:ext uri="{FF2B5EF4-FFF2-40B4-BE49-F238E27FC236}">
                <a16:creationId xmlns:a16="http://schemas.microsoft.com/office/drawing/2014/main" id="{68092B9E-3A22-801F-3275-4520DA6A4EF5}"/>
              </a:ext>
            </a:extLst>
          </p:cNvPr>
          <p:cNvSpPr/>
          <p:nvPr/>
        </p:nvSpPr>
        <p:spPr>
          <a:xfrm>
            <a:off x="244895" y="1812708"/>
            <a:ext cx="1401945" cy="346250"/>
          </a:xfrm>
          <a:prstGeom prst="roundRect">
            <a:avLst/>
          </a:prstGeom>
          <a:solidFill>
            <a:srgbClr val="D4F0C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400" b="1" dirty="0">
                <a:solidFill>
                  <a:schemeClr val="tx1"/>
                </a:solidFill>
                <a:latin typeface="Times New Roman" panose="02020603050405020304" pitchFamily="18" charset="0"/>
                <a:cs typeface="Times New Roman" panose="02020603050405020304" pitchFamily="18" charset="0"/>
              </a:rPr>
              <a:t>Input Prompt</a:t>
            </a:r>
            <a:endParaRPr kumimoji="1" lang="zh-CN" altLang="en-US" sz="1400" b="1" dirty="0">
              <a:solidFill>
                <a:schemeClr val="tx1"/>
              </a:solidFill>
              <a:latin typeface="Times New Roman" panose="02020603050405020304" pitchFamily="18" charset="0"/>
              <a:cs typeface="Times New Roman" panose="02020603050405020304" pitchFamily="18" charset="0"/>
            </a:endParaRPr>
          </a:p>
        </p:txBody>
      </p:sp>
      <p:sp>
        <p:nvSpPr>
          <p:cNvPr id="4" name="圆角矩形 3">
            <a:extLst>
              <a:ext uri="{FF2B5EF4-FFF2-40B4-BE49-F238E27FC236}">
                <a16:creationId xmlns:a16="http://schemas.microsoft.com/office/drawing/2014/main" id="{001D182F-B592-8730-618B-6292AAD335D0}"/>
              </a:ext>
            </a:extLst>
          </p:cNvPr>
          <p:cNvSpPr/>
          <p:nvPr/>
        </p:nvSpPr>
        <p:spPr>
          <a:xfrm>
            <a:off x="2044526" y="1812708"/>
            <a:ext cx="1401945" cy="346250"/>
          </a:xfrm>
          <a:prstGeom prst="roundRect">
            <a:avLst/>
          </a:prstGeom>
          <a:solidFill>
            <a:srgbClr val="D9E8F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400" b="1" dirty="0">
                <a:solidFill>
                  <a:schemeClr val="tx1"/>
                </a:solidFill>
                <a:latin typeface="Times New Roman" panose="02020603050405020304" pitchFamily="18" charset="0"/>
                <a:cs typeface="Times New Roman" panose="02020603050405020304" pitchFamily="18" charset="0"/>
              </a:rPr>
              <a:t>Text Encoder</a:t>
            </a:r>
            <a:endParaRPr kumimoji="1" lang="zh-CN" altLang="en-US" sz="1400" b="1" dirty="0">
              <a:solidFill>
                <a:schemeClr val="tx1"/>
              </a:solidFill>
              <a:latin typeface="Times New Roman" panose="02020603050405020304" pitchFamily="18" charset="0"/>
              <a:cs typeface="Times New Roman" panose="02020603050405020304" pitchFamily="18" charset="0"/>
            </a:endParaRPr>
          </a:p>
        </p:txBody>
      </p:sp>
      <p:sp>
        <p:nvSpPr>
          <p:cNvPr id="6" name="圆角矩形 5">
            <a:extLst>
              <a:ext uri="{FF2B5EF4-FFF2-40B4-BE49-F238E27FC236}">
                <a16:creationId xmlns:a16="http://schemas.microsoft.com/office/drawing/2014/main" id="{F62F018C-21A1-369B-E988-158E07087B67}"/>
              </a:ext>
            </a:extLst>
          </p:cNvPr>
          <p:cNvSpPr/>
          <p:nvPr/>
        </p:nvSpPr>
        <p:spPr>
          <a:xfrm>
            <a:off x="5006992" y="1812708"/>
            <a:ext cx="1537502" cy="346250"/>
          </a:xfrm>
          <a:prstGeom prst="roundRect">
            <a:avLst/>
          </a:prstGeom>
          <a:solidFill>
            <a:srgbClr val="E8D79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400" b="1" dirty="0">
                <a:solidFill>
                  <a:schemeClr val="tx1"/>
                </a:solidFill>
                <a:latin typeface="Times New Roman" panose="02020603050405020304" pitchFamily="18" charset="0"/>
                <a:cs typeface="Times New Roman" panose="02020603050405020304" pitchFamily="18" charset="0"/>
              </a:rPr>
              <a:t>Diffusion Model</a:t>
            </a:r>
            <a:endParaRPr kumimoji="1" lang="zh-CN" altLang="en-US" sz="1400" b="1" dirty="0">
              <a:solidFill>
                <a:schemeClr val="tx1"/>
              </a:solidFill>
              <a:latin typeface="Times New Roman" panose="02020603050405020304" pitchFamily="18" charset="0"/>
              <a:cs typeface="Times New Roman" panose="02020603050405020304" pitchFamily="18" charset="0"/>
            </a:endParaRPr>
          </a:p>
        </p:txBody>
      </p:sp>
      <p:sp>
        <p:nvSpPr>
          <p:cNvPr id="17" name="圆角矩形 16">
            <a:extLst>
              <a:ext uri="{FF2B5EF4-FFF2-40B4-BE49-F238E27FC236}">
                <a16:creationId xmlns:a16="http://schemas.microsoft.com/office/drawing/2014/main" id="{A81BB1BE-9803-D90B-CD75-8E3546A81133}"/>
              </a:ext>
            </a:extLst>
          </p:cNvPr>
          <p:cNvSpPr/>
          <p:nvPr/>
        </p:nvSpPr>
        <p:spPr>
          <a:xfrm>
            <a:off x="7044932" y="1812708"/>
            <a:ext cx="1401945" cy="346250"/>
          </a:xfrm>
          <a:prstGeom prst="roundRect">
            <a:avLst/>
          </a:prstGeom>
          <a:solidFill>
            <a:srgbClr val="E3D3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400" b="1" dirty="0">
                <a:solidFill>
                  <a:schemeClr val="tx1"/>
                </a:solidFill>
                <a:latin typeface="Times New Roman" panose="02020603050405020304" pitchFamily="18" charset="0"/>
                <a:cs typeface="Times New Roman" panose="02020603050405020304" pitchFamily="18" charset="0"/>
              </a:rPr>
              <a:t>Output Image</a:t>
            </a:r>
            <a:endParaRPr kumimoji="1" lang="zh-CN" altLang="en-US" sz="1400" b="1" dirty="0">
              <a:solidFill>
                <a:schemeClr val="tx1"/>
              </a:solidFill>
              <a:latin typeface="Times New Roman" panose="02020603050405020304" pitchFamily="18" charset="0"/>
              <a:cs typeface="Times New Roman" panose="02020603050405020304" pitchFamily="18" charset="0"/>
            </a:endParaRPr>
          </a:p>
        </p:txBody>
      </p:sp>
      <p:cxnSp>
        <p:nvCxnSpPr>
          <p:cNvPr id="23" name="直线箭头连接符 22">
            <a:extLst>
              <a:ext uri="{FF2B5EF4-FFF2-40B4-BE49-F238E27FC236}">
                <a16:creationId xmlns:a16="http://schemas.microsoft.com/office/drawing/2014/main" id="{4BD0C662-994D-A329-CCFD-DBD5FC717818}"/>
              </a:ext>
            </a:extLst>
          </p:cNvPr>
          <p:cNvCxnSpPr>
            <a:cxnSpLocks/>
            <a:stCxn id="3" idx="3"/>
            <a:endCxn id="4" idx="1"/>
          </p:cNvCxnSpPr>
          <p:nvPr/>
        </p:nvCxnSpPr>
        <p:spPr>
          <a:xfrm>
            <a:off x="1646839" y="1985832"/>
            <a:ext cx="39768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文本框 52">
            <a:extLst>
              <a:ext uri="{FF2B5EF4-FFF2-40B4-BE49-F238E27FC236}">
                <a16:creationId xmlns:a16="http://schemas.microsoft.com/office/drawing/2014/main" id="{90D89651-EB6A-1167-5CFB-DE9F0156B8FF}"/>
              </a:ext>
            </a:extLst>
          </p:cNvPr>
          <p:cNvSpPr txBox="1"/>
          <p:nvPr/>
        </p:nvSpPr>
        <p:spPr>
          <a:xfrm>
            <a:off x="2068027" y="1250686"/>
            <a:ext cx="4642874" cy="307777"/>
          </a:xfrm>
          <a:prstGeom prst="rect">
            <a:avLst/>
          </a:prstGeom>
          <a:noFill/>
        </p:spPr>
        <p:txBody>
          <a:bodyPr wrap="square" rtlCol="0">
            <a:spAutoFit/>
          </a:bodyPr>
          <a:lstStyle/>
          <a:p>
            <a:pPr algn="ctr"/>
            <a:r>
              <a:rPr kumimoji="1" lang="en-US" altLang="zh-CN" sz="1400" b="1" dirty="0">
                <a:latin typeface="Times New Roman" panose="02020603050405020304" pitchFamily="18" charset="0"/>
                <a:cs typeface="Times New Roman" panose="02020603050405020304" pitchFamily="18" charset="0"/>
              </a:rPr>
              <a:t>Text-To-Image Generative Model</a:t>
            </a:r>
            <a:endParaRPr kumimoji="1" lang="zh-CN" altLang="en-US" sz="1400" b="1" dirty="0">
              <a:latin typeface="Times New Roman" panose="02020603050405020304" pitchFamily="18" charset="0"/>
              <a:cs typeface="Times New Roman" panose="02020603050405020304" pitchFamily="18" charset="0"/>
            </a:endParaRPr>
          </a:p>
        </p:txBody>
      </p:sp>
      <p:cxnSp>
        <p:nvCxnSpPr>
          <p:cNvPr id="57" name="直线箭头连接符 56">
            <a:extLst>
              <a:ext uri="{FF2B5EF4-FFF2-40B4-BE49-F238E27FC236}">
                <a16:creationId xmlns:a16="http://schemas.microsoft.com/office/drawing/2014/main" id="{D6221667-2DD3-E300-673F-60E5D6AB2F11}"/>
              </a:ext>
            </a:extLst>
          </p:cNvPr>
          <p:cNvCxnSpPr>
            <a:cxnSpLocks/>
            <a:stCxn id="6" idx="3"/>
            <a:endCxn id="17" idx="1"/>
          </p:cNvCxnSpPr>
          <p:nvPr/>
        </p:nvCxnSpPr>
        <p:spPr>
          <a:xfrm>
            <a:off x="6544493" y="1985832"/>
            <a:ext cx="50043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线箭头连接符 25">
            <a:extLst>
              <a:ext uri="{FF2B5EF4-FFF2-40B4-BE49-F238E27FC236}">
                <a16:creationId xmlns:a16="http://schemas.microsoft.com/office/drawing/2014/main" id="{D46C555C-63C5-F0FF-4E3B-5BE91BF589A7}"/>
              </a:ext>
            </a:extLst>
          </p:cNvPr>
          <p:cNvCxnSpPr>
            <a:cxnSpLocks/>
            <a:stCxn id="4" idx="3"/>
          </p:cNvCxnSpPr>
          <p:nvPr/>
        </p:nvCxnSpPr>
        <p:spPr>
          <a:xfrm>
            <a:off x="3446471" y="1985832"/>
            <a:ext cx="25311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矩形 39">
            <a:extLst>
              <a:ext uri="{FF2B5EF4-FFF2-40B4-BE49-F238E27FC236}">
                <a16:creationId xmlns:a16="http://schemas.microsoft.com/office/drawing/2014/main" id="{F15339E8-0138-0A67-F594-5FAFCA5B6A3E}"/>
              </a:ext>
            </a:extLst>
          </p:cNvPr>
          <p:cNvSpPr/>
          <p:nvPr/>
        </p:nvSpPr>
        <p:spPr>
          <a:xfrm>
            <a:off x="3885955" y="1812707"/>
            <a:ext cx="185324" cy="201336"/>
          </a:xfrm>
          <a:prstGeom prst="rect">
            <a:avLst/>
          </a:prstGeom>
          <a:solidFill>
            <a:srgbClr val="0598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013">
              <a:latin typeface="Times New Roman" panose="02020603050405020304" pitchFamily="18" charset="0"/>
              <a:cs typeface="Times New Roman" panose="02020603050405020304" pitchFamily="18" charset="0"/>
            </a:endParaRPr>
          </a:p>
        </p:txBody>
      </p:sp>
      <p:sp>
        <p:nvSpPr>
          <p:cNvPr id="42" name="矩形 41">
            <a:extLst>
              <a:ext uri="{FF2B5EF4-FFF2-40B4-BE49-F238E27FC236}">
                <a16:creationId xmlns:a16="http://schemas.microsoft.com/office/drawing/2014/main" id="{FE26EBE4-8F79-2FE1-BCDD-AE9A0C7E7B41}"/>
              </a:ext>
            </a:extLst>
          </p:cNvPr>
          <p:cNvSpPr/>
          <p:nvPr/>
        </p:nvSpPr>
        <p:spPr>
          <a:xfrm>
            <a:off x="4089244" y="1812707"/>
            <a:ext cx="185324" cy="201336"/>
          </a:xfrm>
          <a:prstGeom prst="rect">
            <a:avLst/>
          </a:prstGeom>
          <a:solidFill>
            <a:srgbClr val="67B6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013">
              <a:latin typeface="Times New Roman" panose="02020603050405020304" pitchFamily="18" charset="0"/>
              <a:cs typeface="Times New Roman" panose="02020603050405020304" pitchFamily="18" charset="0"/>
            </a:endParaRPr>
          </a:p>
        </p:txBody>
      </p:sp>
      <p:sp>
        <p:nvSpPr>
          <p:cNvPr id="43" name="矩形 42">
            <a:extLst>
              <a:ext uri="{FF2B5EF4-FFF2-40B4-BE49-F238E27FC236}">
                <a16:creationId xmlns:a16="http://schemas.microsoft.com/office/drawing/2014/main" id="{54632962-B2F8-6EEC-B181-FE5BD7FB3E81}"/>
              </a:ext>
            </a:extLst>
          </p:cNvPr>
          <p:cNvSpPr/>
          <p:nvPr/>
        </p:nvSpPr>
        <p:spPr>
          <a:xfrm>
            <a:off x="4296802" y="1812707"/>
            <a:ext cx="185324" cy="201336"/>
          </a:xfrm>
          <a:prstGeom prst="rect">
            <a:avLst/>
          </a:prstGeom>
          <a:solidFill>
            <a:srgbClr val="8BC5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013">
              <a:latin typeface="Times New Roman" panose="02020603050405020304" pitchFamily="18" charset="0"/>
              <a:cs typeface="Times New Roman" panose="02020603050405020304" pitchFamily="18" charset="0"/>
            </a:endParaRPr>
          </a:p>
        </p:txBody>
      </p:sp>
      <p:sp>
        <p:nvSpPr>
          <p:cNvPr id="44" name="文本框 43">
            <a:extLst>
              <a:ext uri="{FF2B5EF4-FFF2-40B4-BE49-F238E27FC236}">
                <a16:creationId xmlns:a16="http://schemas.microsoft.com/office/drawing/2014/main" id="{681AD9B6-50A8-8F78-064B-99098E3D72D6}"/>
              </a:ext>
            </a:extLst>
          </p:cNvPr>
          <p:cNvSpPr txBox="1"/>
          <p:nvPr/>
        </p:nvSpPr>
        <p:spPr>
          <a:xfrm>
            <a:off x="3699583" y="1999464"/>
            <a:ext cx="1032806" cy="276999"/>
          </a:xfrm>
          <a:prstGeom prst="rect">
            <a:avLst/>
          </a:prstGeom>
          <a:noFill/>
        </p:spPr>
        <p:txBody>
          <a:bodyPr wrap="square" rtlCol="0">
            <a:spAutoFit/>
          </a:bodyPr>
          <a:lstStyle/>
          <a:p>
            <a:pPr algn="ctr"/>
            <a:r>
              <a:rPr kumimoji="1" lang="en-US" altLang="zh-CN" sz="1200" b="1" dirty="0">
                <a:latin typeface="Times New Roman" panose="02020603050405020304" pitchFamily="18" charset="0"/>
                <a:cs typeface="Times New Roman" panose="02020603050405020304" pitchFamily="18" charset="0"/>
              </a:rPr>
              <a:t>Embedding</a:t>
            </a:r>
            <a:endParaRPr kumimoji="1" lang="zh-CN" altLang="en-US" sz="1200" b="1" dirty="0">
              <a:latin typeface="Times New Roman" panose="02020603050405020304" pitchFamily="18" charset="0"/>
              <a:cs typeface="Times New Roman" panose="02020603050405020304" pitchFamily="18" charset="0"/>
            </a:endParaRPr>
          </a:p>
        </p:txBody>
      </p:sp>
      <p:sp>
        <p:nvSpPr>
          <p:cNvPr id="49" name="圆角矩形 48">
            <a:extLst>
              <a:ext uri="{FF2B5EF4-FFF2-40B4-BE49-F238E27FC236}">
                <a16:creationId xmlns:a16="http://schemas.microsoft.com/office/drawing/2014/main" id="{BAD7F92F-8ECE-8812-D80D-8C9C86FE3AD6}"/>
              </a:ext>
            </a:extLst>
          </p:cNvPr>
          <p:cNvSpPr/>
          <p:nvPr/>
        </p:nvSpPr>
        <p:spPr>
          <a:xfrm>
            <a:off x="3699583" y="1695205"/>
            <a:ext cx="1032806" cy="581258"/>
          </a:xfrm>
          <a:prstGeom prst="roundRect">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013">
              <a:latin typeface="Times New Roman" panose="02020603050405020304" pitchFamily="18" charset="0"/>
              <a:cs typeface="Times New Roman" panose="02020603050405020304" pitchFamily="18" charset="0"/>
            </a:endParaRPr>
          </a:p>
        </p:txBody>
      </p:sp>
      <p:cxnSp>
        <p:nvCxnSpPr>
          <p:cNvPr id="54" name="直线箭头连接符 53">
            <a:extLst>
              <a:ext uri="{FF2B5EF4-FFF2-40B4-BE49-F238E27FC236}">
                <a16:creationId xmlns:a16="http://schemas.microsoft.com/office/drawing/2014/main" id="{C20DD9F9-B7B1-5F4C-A5F2-D8677CC6C45B}"/>
              </a:ext>
            </a:extLst>
          </p:cNvPr>
          <p:cNvCxnSpPr>
            <a:cxnSpLocks/>
            <a:stCxn id="49" idx="3"/>
            <a:endCxn id="6" idx="1"/>
          </p:cNvCxnSpPr>
          <p:nvPr/>
        </p:nvCxnSpPr>
        <p:spPr>
          <a:xfrm flipV="1">
            <a:off x="4732391" y="1985833"/>
            <a:ext cx="274601"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文本框 23">
            <a:extLst>
              <a:ext uri="{FF2B5EF4-FFF2-40B4-BE49-F238E27FC236}">
                <a16:creationId xmlns:a16="http://schemas.microsoft.com/office/drawing/2014/main" id="{F40DA712-87AE-6035-31BF-CF980408409B}"/>
              </a:ext>
            </a:extLst>
          </p:cNvPr>
          <p:cNvSpPr txBox="1"/>
          <p:nvPr/>
        </p:nvSpPr>
        <p:spPr>
          <a:xfrm>
            <a:off x="1016582" y="2779579"/>
            <a:ext cx="2515593" cy="700000"/>
          </a:xfrm>
          <a:prstGeom prst="rect">
            <a:avLst/>
          </a:prstGeom>
          <a:noFill/>
        </p:spPr>
        <p:txBody>
          <a:bodyPr wrap="square" rtlCol="0">
            <a:spAutoFit/>
          </a:bodyPr>
          <a:lstStyle/>
          <a:p>
            <a:pPr>
              <a:lnSpc>
                <a:spcPct val="150000"/>
              </a:lnSpc>
            </a:pPr>
            <a:r>
              <a:rPr kumimoji="1" lang="en-US" altLang="zh-CN" sz="1400" b="1" dirty="0">
                <a:latin typeface="Times New Roman" panose="02020603050405020304" pitchFamily="18" charset="0"/>
                <a:cs typeface="Times New Roman" panose="02020603050405020304" pitchFamily="18" charset="0"/>
              </a:rPr>
              <a:t>T2I</a:t>
            </a:r>
            <a:r>
              <a:rPr kumimoji="1" lang="zh-CN" altLang="en-US" sz="1400" b="1" dirty="0">
                <a:latin typeface="Times New Roman" panose="02020603050405020304" pitchFamily="18" charset="0"/>
                <a:cs typeface="Times New Roman" panose="02020603050405020304" pitchFamily="18" charset="0"/>
              </a:rPr>
              <a:t> </a:t>
            </a:r>
            <a:r>
              <a:rPr kumimoji="1" lang="en-US" altLang="zh-CN" sz="1400" b="1" dirty="0">
                <a:latin typeface="Times New Roman" panose="02020603050405020304" pitchFamily="18" charset="0"/>
                <a:cs typeface="Times New Roman" panose="02020603050405020304" pitchFamily="18" charset="0"/>
              </a:rPr>
              <a:t>models</a:t>
            </a:r>
            <a:r>
              <a:rPr kumimoji="1" lang="zh-CN" altLang="en-US" sz="1400" b="1" dirty="0">
                <a:latin typeface="Times New Roman" panose="02020603050405020304" pitchFamily="18" charset="0"/>
                <a:cs typeface="Times New Roman" panose="02020603050405020304" pitchFamily="18" charset="0"/>
              </a:rPr>
              <a:t> </a:t>
            </a:r>
            <a:r>
              <a:rPr kumimoji="1" lang="en-US" altLang="zh-CN" sz="1400" b="1" dirty="0">
                <a:latin typeface="Times New Roman" panose="02020603050405020304" pitchFamily="18" charset="0"/>
                <a:cs typeface="Times New Roman" panose="02020603050405020304" pitchFamily="18" charset="0"/>
              </a:rPr>
              <a:t>can</a:t>
            </a:r>
            <a:r>
              <a:rPr kumimoji="1" lang="zh-CN" altLang="en-US" sz="1400" b="1" dirty="0">
                <a:latin typeface="Times New Roman" panose="02020603050405020304" pitchFamily="18" charset="0"/>
                <a:cs typeface="Times New Roman" panose="02020603050405020304" pitchFamily="18" charset="0"/>
              </a:rPr>
              <a:t> </a:t>
            </a:r>
            <a:r>
              <a:rPr kumimoji="1" lang="en-US" altLang="zh-CN" sz="1400" b="1" dirty="0">
                <a:latin typeface="Times New Roman" panose="02020603050405020304" pitchFamily="18" charset="0"/>
                <a:cs typeface="Times New Roman" panose="02020603050405020304" pitchFamily="18" charset="0"/>
              </a:rPr>
              <a:t>be</a:t>
            </a:r>
            <a:r>
              <a:rPr kumimoji="1" lang="zh-CN" altLang="en-US" sz="1400" b="1" dirty="0">
                <a:latin typeface="Times New Roman" panose="02020603050405020304" pitchFamily="18" charset="0"/>
                <a:cs typeface="Times New Roman" panose="02020603050405020304" pitchFamily="18" charset="0"/>
              </a:rPr>
              <a:t> </a:t>
            </a:r>
            <a:r>
              <a:rPr kumimoji="1" lang="en-US" altLang="zh-CN" sz="1400" b="1" dirty="0">
                <a:latin typeface="Times New Roman" panose="02020603050405020304" pitchFamily="18" charset="0"/>
                <a:cs typeface="Times New Roman" panose="02020603050405020304" pitchFamily="18" charset="0"/>
              </a:rPr>
              <a:t>applied in many scenarios:</a:t>
            </a:r>
            <a:endParaRPr kumimoji="1" lang="zh-CN" altLang="en-US" sz="1400" b="1" dirty="0">
              <a:latin typeface="Times New Roman" panose="02020603050405020304" pitchFamily="18" charset="0"/>
              <a:cs typeface="Times New Roman" panose="02020603050405020304" pitchFamily="18" charset="0"/>
            </a:endParaRPr>
          </a:p>
        </p:txBody>
      </p:sp>
      <p:pic>
        <p:nvPicPr>
          <p:cNvPr id="34" name="图片 33">
            <a:extLst>
              <a:ext uri="{FF2B5EF4-FFF2-40B4-BE49-F238E27FC236}">
                <a16:creationId xmlns:a16="http://schemas.microsoft.com/office/drawing/2014/main" id="{9A82F7C7-CA1B-D4D7-3D52-FD0C51311C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7262" y="3440071"/>
            <a:ext cx="490091" cy="490091"/>
          </a:xfrm>
          <a:prstGeom prst="rect">
            <a:avLst/>
          </a:prstGeom>
        </p:spPr>
      </p:pic>
      <p:sp>
        <p:nvSpPr>
          <p:cNvPr id="35" name="文本框 34">
            <a:extLst>
              <a:ext uri="{FF2B5EF4-FFF2-40B4-BE49-F238E27FC236}">
                <a16:creationId xmlns:a16="http://schemas.microsoft.com/office/drawing/2014/main" id="{6EE1C4DD-1E0D-62AE-B59A-16B4FB26EC5E}"/>
              </a:ext>
            </a:extLst>
          </p:cNvPr>
          <p:cNvSpPr txBox="1"/>
          <p:nvPr/>
        </p:nvSpPr>
        <p:spPr>
          <a:xfrm>
            <a:off x="7836961" y="3440070"/>
            <a:ext cx="695498" cy="523220"/>
          </a:xfrm>
          <a:prstGeom prst="rect">
            <a:avLst/>
          </a:prstGeom>
          <a:noFill/>
        </p:spPr>
        <p:txBody>
          <a:bodyPr wrap="square" rtlCol="0">
            <a:spAutoFit/>
          </a:bodyPr>
          <a:lstStyle/>
          <a:p>
            <a:r>
              <a:rPr kumimoji="1" lang="en-US" altLang="zh-CN" sz="1400" b="1" dirty="0"/>
              <a:t>Safety</a:t>
            </a:r>
            <a:r>
              <a:rPr kumimoji="1" lang="zh-CN" altLang="en-US" sz="1400" b="1" dirty="0"/>
              <a:t> </a:t>
            </a:r>
            <a:r>
              <a:rPr kumimoji="1" lang="en-US" altLang="zh-CN" sz="1400" b="1" dirty="0"/>
              <a:t>Filters</a:t>
            </a:r>
            <a:endParaRPr kumimoji="1" lang="zh-CN" altLang="en-US" sz="1400" b="1" dirty="0"/>
          </a:p>
        </p:txBody>
      </p:sp>
      <p:sp>
        <p:nvSpPr>
          <p:cNvPr id="36" name="圆角矩形 35">
            <a:extLst>
              <a:ext uri="{FF2B5EF4-FFF2-40B4-BE49-F238E27FC236}">
                <a16:creationId xmlns:a16="http://schemas.microsoft.com/office/drawing/2014/main" id="{B92C9516-8319-8199-9FB9-232A6E11719B}"/>
              </a:ext>
            </a:extLst>
          </p:cNvPr>
          <p:cNvSpPr/>
          <p:nvPr/>
        </p:nvSpPr>
        <p:spPr>
          <a:xfrm>
            <a:off x="7232900" y="3362242"/>
            <a:ext cx="1352185" cy="64331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400">
              <a:latin typeface="Times New Roman" panose="02020603050405020304" pitchFamily="18" charset="0"/>
              <a:cs typeface="Times New Roman" panose="02020603050405020304" pitchFamily="18" charset="0"/>
            </a:endParaRPr>
          </a:p>
        </p:txBody>
      </p:sp>
      <p:sp>
        <p:nvSpPr>
          <p:cNvPr id="37" name="左箭头 36">
            <a:extLst>
              <a:ext uri="{FF2B5EF4-FFF2-40B4-BE49-F238E27FC236}">
                <a16:creationId xmlns:a16="http://schemas.microsoft.com/office/drawing/2014/main" id="{40C26708-8F58-FA80-D2BA-33055C3C45CC}"/>
              </a:ext>
            </a:extLst>
          </p:cNvPr>
          <p:cNvSpPr/>
          <p:nvPr/>
        </p:nvSpPr>
        <p:spPr>
          <a:xfrm>
            <a:off x="6844483" y="3598934"/>
            <a:ext cx="309521" cy="200278"/>
          </a:xfrm>
          <a:prstGeom prst="leftArrow">
            <a:avLst/>
          </a:prstGeom>
          <a:noFill/>
          <a:ln>
            <a:solidFill>
              <a:srgbClr val="96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400">
              <a:latin typeface="Times New Roman" panose="02020603050405020304" pitchFamily="18" charset="0"/>
              <a:cs typeface="Times New Roman" panose="02020603050405020304" pitchFamily="18" charset="0"/>
            </a:endParaRPr>
          </a:p>
        </p:txBody>
      </p:sp>
      <p:sp>
        <p:nvSpPr>
          <p:cNvPr id="39" name="文本框 38">
            <a:extLst>
              <a:ext uri="{FF2B5EF4-FFF2-40B4-BE49-F238E27FC236}">
                <a16:creationId xmlns:a16="http://schemas.microsoft.com/office/drawing/2014/main" id="{559077D0-63D0-C8F1-E7EF-49FC326BDFFF}"/>
              </a:ext>
            </a:extLst>
          </p:cNvPr>
          <p:cNvSpPr txBox="1"/>
          <p:nvPr/>
        </p:nvSpPr>
        <p:spPr>
          <a:xfrm>
            <a:off x="1016583" y="3532171"/>
            <a:ext cx="2559671" cy="1023165"/>
          </a:xfrm>
          <a:prstGeom prst="rect">
            <a:avLst/>
          </a:prstGeom>
          <a:noFill/>
        </p:spPr>
        <p:txBody>
          <a:bodyPr wrap="square" rtlCol="0">
            <a:spAutoFit/>
          </a:bodyPr>
          <a:lstStyle/>
          <a:p>
            <a:pPr marL="214308" indent="-214308">
              <a:lnSpc>
                <a:spcPct val="150000"/>
              </a:lnSpc>
              <a:buFont typeface="Arial" panose="020B0604020202020204" pitchFamily="34" charset="0"/>
              <a:buChar char="•"/>
            </a:pPr>
            <a:r>
              <a:rPr kumimoji="1" lang="en-US" altLang="zh-CN" sz="1400" b="1" dirty="0">
                <a:latin typeface="Times New Roman" panose="02020603050405020304" pitchFamily="18" charset="0"/>
                <a:cs typeface="Times New Roman" panose="02020603050405020304" pitchFamily="18" charset="0"/>
              </a:rPr>
              <a:t>Art and Design</a:t>
            </a:r>
          </a:p>
          <a:p>
            <a:pPr marL="214308" indent="-214308">
              <a:lnSpc>
                <a:spcPct val="150000"/>
              </a:lnSpc>
              <a:buFont typeface="Arial" panose="020B0604020202020204" pitchFamily="34" charset="0"/>
              <a:buChar char="•"/>
            </a:pPr>
            <a:r>
              <a:rPr lang="en-US" altLang="zh-CN" sz="1400" b="1" dirty="0">
                <a:latin typeface="Times New Roman" panose="02020603050405020304" pitchFamily="18" charset="0"/>
                <a:cs typeface="Times New Roman" panose="02020603050405020304" pitchFamily="18" charset="0"/>
              </a:rPr>
              <a:t>Promotional Media</a:t>
            </a:r>
          </a:p>
          <a:p>
            <a:pPr marL="214308" indent="-214308">
              <a:lnSpc>
                <a:spcPct val="150000"/>
              </a:lnSpc>
              <a:buFont typeface="Arial" panose="020B0604020202020204" pitchFamily="34" charset="0"/>
              <a:buChar char="•"/>
            </a:pPr>
            <a:r>
              <a:rPr kumimoji="1" lang="en-US" altLang="zh-CN" sz="1400" b="1" dirty="0">
                <a:latin typeface="Times New Roman" panose="02020603050405020304" pitchFamily="18" charset="0"/>
                <a:cs typeface="Times New Roman" panose="02020603050405020304" pitchFamily="18" charset="0"/>
              </a:rPr>
              <a:t>Data augmentation</a:t>
            </a:r>
            <a:endParaRPr kumimoji="1" lang="zh-CN" altLang="en-US" sz="1400" b="1" dirty="0">
              <a:latin typeface="Times New Roman" panose="02020603050405020304" pitchFamily="18" charset="0"/>
              <a:cs typeface="Times New Roman" panose="02020603050405020304" pitchFamily="18" charset="0"/>
            </a:endParaRPr>
          </a:p>
        </p:txBody>
      </p:sp>
      <p:sp>
        <p:nvSpPr>
          <p:cNvPr id="45" name="矩形 44">
            <a:extLst>
              <a:ext uri="{FF2B5EF4-FFF2-40B4-BE49-F238E27FC236}">
                <a16:creationId xmlns:a16="http://schemas.microsoft.com/office/drawing/2014/main" id="{1C1AE795-76B4-4C64-7595-CEACB8E0226F}"/>
              </a:ext>
            </a:extLst>
          </p:cNvPr>
          <p:cNvSpPr/>
          <p:nvPr/>
        </p:nvSpPr>
        <p:spPr>
          <a:xfrm>
            <a:off x="4001123" y="2779579"/>
            <a:ext cx="2737131" cy="752593"/>
          </a:xfrm>
          <a:prstGeom prst="rect">
            <a:avLst/>
          </a:prstGeom>
          <a:solidFill>
            <a:srgbClr val="F69A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400">
              <a:latin typeface="Times New Roman" panose="02020603050405020304" pitchFamily="18" charset="0"/>
              <a:cs typeface="Times New Roman" panose="02020603050405020304" pitchFamily="18" charset="0"/>
            </a:endParaRPr>
          </a:p>
        </p:txBody>
      </p:sp>
      <p:sp>
        <p:nvSpPr>
          <p:cNvPr id="46" name="圆角矩形 45">
            <a:extLst>
              <a:ext uri="{FF2B5EF4-FFF2-40B4-BE49-F238E27FC236}">
                <a16:creationId xmlns:a16="http://schemas.microsoft.com/office/drawing/2014/main" id="{A1D47BD9-840E-A66E-F1B3-842AB83055BE}"/>
              </a:ext>
            </a:extLst>
          </p:cNvPr>
          <p:cNvSpPr/>
          <p:nvPr/>
        </p:nvSpPr>
        <p:spPr>
          <a:xfrm>
            <a:off x="4007193" y="2779579"/>
            <a:ext cx="2735498" cy="1825609"/>
          </a:xfrm>
          <a:prstGeom prst="roundRect">
            <a:avLst>
              <a:gd name="adj" fmla="val 0"/>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400">
              <a:latin typeface="Times New Roman" panose="02020603050405020304" pitchFamily="18" charset="0"/>
              <a:cs typeface="Times New Roman" panose="02020603050405020304" pitchFamily="18" charset="0"/>
            </a:endParaRPr>
          </a:p>
        </p:txBody>
      </p:sp>
      <p:sp>
        <p:nvSpPr>
          <p:cNvPr id="47" name="文本框 46">
            <a:extLst>
              <a:ext uri="{FF2B5EF4-FFF2-40B4-BE49-F238E27FC236}">
                <a16:creationId xmlns:a16="http://schemas.microsoft.com/office/drawing/2014/main" id="{DBB624C1-3EE3-CCE2-69D7-B149308EE32A}"/>
              </a:ext>
            </a:extLst>
          </p:cNvPr>
          <p:cNvSpPr txBox="1"/>
          <p:nvPr/>
        </p:nvSpPr>
        <p:spPr>
          <a:xfrm>
            <a:off x="4113421" y="2779579"/>
            <a:ext cx="2515593" cy="700000"/>
          </a:xfrm>
          <a:prstGeom prst="rect">
            <a:avLst/>
          </a:prstGeom>
          <a:noFill/>
        </p:spPr>
        <p:txBody>
          <a:bodyPr wrap="square" rtlCol="0">
            <a:spAutoFit/>
          </a:bodyPr>
          <a:lstStyle/>
          <a:p>
            <a:pPr>
              <a:lnSpc>
                <a:spcPct val="150000"/>
              </a:lnSpc>
            </a:pPr>
            <a:r>
              <a:rPr kumimoji="1" lang="en-US" altLang="zh-CN" sz="1400" b="1" dirty="0">
                <a:latin typeface="Times New Roman" panose="02020603050405020304" pitchFamily="18" charset="0"/>
                <a:cs typeface="Times New Roman" panose="02020603050405020304" pitchFamily="18" charset="0"/>
              </a:rPr>
              <a:t>They can also be abused to produce NSFW content:</a:t>
            </a:r>
            <a:endParaRPr kumimoji="1" lang="zh-CN" altLang="en-US" sz="1400" b="1" dirty="0">
              <a:latin typeface="Times New Roman" panose="02020603050405020304" pitchFamily="18" charset="0"/>
              <a:cs typeface="Times New Roman" panose="02020603050405020304" pitchFamily="18" charset="0"/>
            </a:endParaRPr>
          </a:p>
        </p:txBody>
      </p:sp>
      <p:sp>
        <p:nvSpPr>
          <p:cNvPr id="48" name="文本框 47">
            <a:extLst>
              <a:ext uri="{FF2B5EF4-FFF2-40B4-BE49-F238E27FC236}">
                <a16:creationId xmlns:a16="http://schemas.microsoft.com/office/drawing/2014/main" id="{8857D802-DC31-94EA-9DD6-5E08D8433A9A}"/>
              </a:ext>
            </a:extLst>
          </p:cNvPr>
          <p:cNvSpPr txBox="1"/>
          <p:nvPr/>
        </p:nvSpPr>
        <p:spPr>
          <a:xfrm>
            <a:off x="4113422" y="3532171"/>
            <a:ext cx="2559671" cy="1023165"/>
          </a:xfrm>
          <a:prstGeom prst="rect">
            <a:avLst/>
          </a:prstGeom>
          <a:noFill/>
        </p:spPr>
        <p:txBody>
          <a:bodyPr wrap="square" rtlCol="0">
            <a:spAutoFit/>
          </a:bodyPr>
          <a:lstStyle/>
          <a:p>
            <a:pPr marL="214308" indent="-214308">
              <a:lnSpc>
                <a:spcPct val="150000"/>
              </a:lnSpc>
              <a:buFont typeface="Arial" panose="020B0604020202020204" pitchFamily="34" charset="0"/>
              <a:buChar char="•"/>
            </a:pPr>
            <a:r>
              <a:rPr kumimoji="1" lang="en-US" altLang="zh-CN" sz="1400" b="1" dirty="0">
                <a:latin typeface="Times New Roman" panose="02020603050405020304" pitchFamily="18" charset="0"/>
                <a:cs typeface="Times New Roman" panose="02020603050405020304" pitchFamily="18" charset="0"/>
              </a:rPr>
              <a:t>Nudity Content</a:t>
            </a:r>
          </a:p>
          <a:p>
            <a:pPr marL="214308" indent="-214308">
              <a:lnSpc>
                <a:spcPct val="150000"/>
              </a:lnSpc>
              <a:buFont typeface="Arial" panose="020B0604020202020204" pitchFamily="34" charset="0"/>
              <a:buChar char="•"/>
            </a:pPr>
            <a:r>
              <a:rPr lang="en-US" altLang="zh-CN" sz="1400" b="1" dirty="0">
                <a:latin typeface="Times New Roman" panose="02020603050405020304" pitchFamily="18" charset="0"/>
                <a:cs typeface="Times New Roman" panose="02020603050405020304" pitchFamily="18" charset="0"/>
              </a:rPr>
              <a:t>Violence Content</a:t>
            </a:r>
          </a:p>
          <a:p>
            <a:pPr marL="214308" indent="-214308">
              <a:lnSpc>
                <a:spcPct val="150000"/>
              </a:lnSpc>
              <a:buFont typeface="Arial" panose="020B0604020202020204" pitchFamily="34" charset="0"/>
              <a:buChar char="•"/>
            </a:pPr>
            <a:r>
              <a:rPr kumimoji="1" lang="en-US" altLang="zh-CN" sz="1400" b="1" dirty="0">
                <a:latin typeface="Times New Roman" panose="02020603050405020304" pitchFamily="18" charset="0"/>
                <a:cs typeface="Times New Roman" panose="02020603050405020304" pitchFamily="18" charset="0"/>
              </a:rPr>
              <a:t>Other Distressing Material</a:t>
            </a:r>
            <a:endParaRPr kumimoji="1" lang="zh-CN" altLang="en-US"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856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FFB12-CE30-26DD-2B66-8E4C21D7988D}"/>
            </a:ext>
          </a:extLst>
        </p:cNvPr>
        <p:cNvGrpSpPr/>
        <p:nvPr/>
      </p:nvGrpSpPr>
      <p:grpSpPr>
        <a:xfrm>
          <a:off x="0" y="0"/>
          <a:ext cx="0" cy="0"/>
          <a:chOff x="0" y="0"/>
          <a:chExt cx="0" cy="0"/>
        </a:xfrm>
      </p:grpSpPr>
      <p:sp>
        <p:nvSpPr>
          <p:cNvPr id="12" name="文本框 11">
            <a:extLst>
              <a:ext uri="{FF2B5EF4-FFF2-40B4-BE49-F238E27FC236}">
                <a16:creationId xmlns:a16="http://schemas.microsoft.com/office/drawing/2014/main" id="{030B476D-72BD-727E-97FC-87C2364314F8}"/>
              </a:ext>
            </a:extLst>
          </p:cNvPr>
          <p:cNvSpPr txBox="1"/>
          <p:nvPr/>
        </p:nvSpPr>
        <p:spPr>
          <a:xfrm>
            <a:off x="102809" y="123181"/>
            <a:ext cx="2049792" cy="461665"/>
          </a:xfrm>
          <a:prstGeom prst="rect">
            <a:avLst/>
          </a:prstGeom>
          <a:noFill/>
        </p:spPr>
        <p:txBody>
          <a:bodyPr wrap="none" rtlCol="0">
            <a:spAutoFit/>
          </a:bodyPr>
          <a:lstStyle/>
          <a:p>
            <a:r>
              <a:rPr lang="en-US" altLang="zh-CN" sz="2400" b="1" dirty="0">
                <a:effectLst>
                  <a:outerShdw blurRad="63500" sx="102000" sy="102000" algn="ctr" rotWithShape="0">
                    <a:prstClr val="black">
                      <a:alpha val="40000"/>
                    </a:prstClr>
                  </a:outerShdw>
                </a:effectLst>
                <a:latin typeface="Arial Rounded MT Bold" panose="020F0704030504030204" pitchFamily="34" charset="0"/>
                <a:cs typeface="Times New Roman" panose="02020603050405020304" pitchFamily="18" charset="0"/>
              </a:rPr>
              <a:t>Background</a:t>
            </a:r>
            <a:endParaRPr lang="zh-CN" altLang="en-US" sz="2400" b="1" dirty="0">
              <a:effectLst>
                <a:outerShdw blurRad="63500" sx="102000" sy="102000" algn="ctr" rotWithShape="0">
                  <a:prstClr val="black">
                    <a:alpha val="40000"/>
                  </a:prstClr>
                </a:outerShdw>
              </a:effectLst>
              <a:latin typeface="Arial Rounded MT Bold" panose="020F0704030504030204" pitchFamily="34" charset="0"/>
              <a:cs typeface="Times New Roman" panose="02020603050405020304" pitchFamily="18" charset="0"/>
            </a:endParaRPr>
          </a:p>
        </p:txBody>
      </p:sp>
      <p:sp>
        <p:nvSpPr>
          <p:cNvPr id="33" name="灯片编号占位符 1">
            <a:extLst>
              <a:ext uri="{FF2B5EF4-FFF2-40B4-BE49-F238E27FC236}">
                <a16:creationId xmlns:a16="http://schemas.microsoft.com/office/drawing/2014/main" id="{3506FE4A-D767-C8E4-598D-239AF47131A2}"/>
              </a:ext>
            </a:extLst>
          </p:cNvPr>
          <p:cNvSpPr>
            <a:spLocks noGrp="1"/>
          </p:cNvSpPr>
          <p:nvPr>
            <p:ph type="sldNum" sz="quarter" idx="12"/>
          </p:nvPr>
        </p:nvSpPr>
        <p:spPr>
          <a:xfrm>
            <a:off x="6961238" y="4706427"/>
            <a:ext cx="2057400" cy="273844"/>
          </a:xfrm>
        </p:spPr>
        <p:txBody>
          <a:bodyPr/>
          <a:lstStyle/>
          <a:p>
            <a:fld id="{79A2A7EB-52F2-483C-BC24-30B8D2FE1565}" type="slidenum">
              <a:rPr lang="zh-CN" altLang="en-US" sz="1500"/>
              <a:t>3</a:t>
            </a:fld>
            <a:endParaRPr lang="zh-CN" altLang="en-US" sz="1500" dirty="0"/>
          </a:p>
        </p:txBody>
      </p:sp>
      <p:sp>
        <p:nvSpPr>
          <p:cNvPr id="2" name="圆角矩形 1">
            <a:extLst>
              <a:ext uri="{FF2B5EF4-FFF2-40B4-BE49-F238E27FC236}">
                <a16:creationId xmlns:a16="http://schemas.microsoft.com/office/drawing/2014/main" id="{38BE8F67-643A-500B-92FC-D1ED5D3CB290}"/>
              </a:ext>
            </a:extLst>
          </p:cNvPr>
          <p:cNvSpPr/>
          <p:nvPr/>
        </p:nvSpPr>
        <p:spPr>
          <a:xfrm>
            <a:off x="719800" y="2822038"/>
            <a:ext cx="2870858" cy="464241"/>
          </a:xfrm>
          <a:prstGeom prst="roundRect">
            <a:avLst>
              <a:gd name="adj" fmla="val 9871"/>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rgbClr val="1F2328"/>
                </a:solidFill>
                <a:latin typeface="Times New Roman" panose="02020603050405020304" pitchFamily="18" charset="0"/>
                <a:cs typeface="Times New Roman" panose="02020603050405020304" pitchFamily="18" charset="0"/>
              </a:rPr>
              <a:t>The</a:t>
            </a:r>
            <a:r>
              <a:rPr lang="zh-CN" altLang="en-US" sz="1200" dirty="0">
                <a:solidFill>
                  <a:srgbClr val="1F2328"/>
                </a:solidFill>
                <a:latin typeface="Times New Roman" panose="02020603050405020304" pitchFamily="18" charset="0"/>
                <a:cs typeface="Times New Roman" panose="02020603050405020304" pitchFamily="18" charset="0"/>
              </a:rPr>
              <a:t> </a:t>
            </a:r>
            <a:r>
              <a:rPr lang="en-US" altLang="zh-CN" sz="1200" dirty="0">
                <a:solidFill>
                  <a:srgbClr val="1F2328"/>
                </a:solidFill>
                <a:latin typeface="Times New Roman" panose="02020603050405020304" pitchFamily="18" charset="0"/>
                <a:cs typeface="Times New Roman" panose="02020603050405020304" pitchFamily="18" charset="0"/>
              </a:rPr>
              <a:t>cat’s eyes gleamed as it spotted a bird outside the window.*</a:t>
            </a:r>
            <a:endParaRPr lang="zh-CN" altLang="en-US" sz="1200" dirty="0">
              <a:solidFill>
                <a:srgbClr val="1F2328"/>
              </a:solidFill>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97847B55-705F-B07E-8B56-23ABD052960F}"/>
              </a:ext>
            </a:extLst>
          </p:cNvPr>
          <p:cNvSpPr txBox="1"/>
          <p:nvPr/>
        </p:nvSpPr>
        <p:spPr>
          <a:xfrm>
            <a:off x="959842" y="2561376"/>
            <a:ext cx="2166624" cy="276999"/>
          </a:xfrm>
          <a:prstGeom prst="rect">
            <a:avLst/>
          </a:prstGeom>
          <a:noFill/>
        </p:spPr>
        <p:txBody>
          <a:bodyPr wrap="square" rtlCol="0">
            <a:spAutoFit/>
          </a:bodyPr>
          <a:lstStyle/>
          <a:p>
            <a:pPr algn="ctr"/>
            <a:r>
              <a:rPr kumimoji="1" lang="en-US" altLang="zh-CN" sz="1200" b="1" dirty="0">
                <a:latin typeface="Times New Roman" panose="02020603050405020304" pitchFamily="18" charset="0"/>
                <a:cs typeface="Times New Roman" panose="02020603050405020304" pitchFamily="18" charset="0"/>
              </a:rPr>
              <a:t>Input Prompt</a:t>
            </a:r>
            <a:endParaRPr kumimoji="1" lang="zh-CN" altLang="en-US" sz="1200" b="1"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F845103D-724D-6EA2-F4B6-96EFBED1A377}"/>
              </a:ext>
            </a:extLst>
          </p:cNvPr>
          <p:cNvSpPr txBox="1"/>
          <p:nvPr/>
        </p:nvSpPr>
        <p:spPr>
          <a:xfrm>
            <a:off x="959842" y="3682803"/>
            <a:ext cx="2166624" cy="276999"/>
          </a:xfrm>
          <a:prstGeom prst="rect">
            <a:avLst/>
          </a:prstGeom>
          <a:noFill/>
        </p:spPr>
        <p:txBody>
          <a:bodyPr wrap="square" rtlCol="0">
            <a:spAutoFit/>
          </a:bodyPr>
          <a:lstStyle/>
          <a:p>
            <a:pPr algn="ctr"/>
            <a:r>
              <a:rPr kumimoji="1" lang="en-US" altLang="zh-CN" sz="1200" b="1" dirty="0">
                <a:latin typeface="Times New Roman" panose="02020603050405020304" pitchFamily="18" charset="0"/>
                <a:cs typeface="Times New Roman" panose="02020603050405020304" pitchFamily="18" charset="0"/>
              </a:rPr>
              <a:t>Jailbreak Prompt</a:t>
            </a:r>
            <a:endParaRPr kumimoji="1" lang="zh-CN" altLang="en-US" sz="1200" b="1" dirty="0">
              <a:latin typeface="Times New Roman" panose="02020603050405020304" pitchFamily="18" charset="0"/>
              <a:cs typeface="Times New Roman" panose="02020603050405020304" pitchFamily="18" charset="0"/>
            </a:endParaRPr>
          </a:p>
        </p:txBody>
      </p:sp>
      <p:sp>
        <p:nvSpPr>
          <p:cNvPr id="8" name="圆角矩形 7">
            <a:extLst>
              <a:ext uri="{FF2B5EF4-FFF2-40B4-BE49-F238E27FC236}">
                <a16:creationId xmlns:a16="http://schemas.microsoft.com/office/drawing/2014/main" id="{70ED177A-EAC5-A05E-EC33-580C2C1D8CD7}"/>
              </a:ext>
            </a:extLst>
          </p:cNvPr>
          <p:cNvSpPr/>
          <p:nvPr/>
        </p:nvSpPr>
        <p:spPr>
          <a:xfrm>
            <a:off x="719800" y="3929638"/>
            <a:ext cx="2870858" cy="464241"/>
          </a:xfrm>
          <a:prstGeom prst="roundRect">
            <a:avLst>
              <a:gd name="adj" fmla="val 9871"/>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altLang="zh-CN" sz="1200" dirty="0">
                <a:solidFill>
                  <a:srgbClr val="1F2328"/>
                </a:solidFill>
                <a:latin typeface="Times New Roman" panose="02020603050405020304" pitchFamily="18" charset="0"/>
                <a:cs typeface="Times New Roman" panose="02020603050405020304" pitchFamily="18" charset="0"/>
              </a:rPr>
              <a:t>The small, fluffy cat was curled up on a cushion in the sunny window.</a:t>
            </a:r>
            <a:endParaRPr lang="zh-CN" altLang="en-US" sz="1200" dirty="0">
              <a:solidFill>
                <a:srgbClr val="1F2328"/>
              </a:solidFill>
              <a:latin typeface="Times New Roman" panose="02020603050405020304" pitchFamily="18" charset="0"/>
              <a:cs typeface="Times New Roman" panose="02020603050405020304" pitchFamily="18" charset="0"/>
            </a:endParaRPr>
          </a:p>
        </p:txBody>
      </p:sp>
      <p:sp>
        <p:nvSpPr>
          <p:cNvPr id="9" name="下箭头 8">
            <a:extLst>
              <a:ext uri="{FF2B5EF4-FFF2-40B4-BE49-F238E27FC236}">
                <a16:creationId xmlns:a16="http://schemas.microsoft.com/office/drawing/2014/main" id="{B26038EA-0AD5-A4DA-8C23-7CD5904BC3C7}"/>
              </a:ext>
            </a:extLst>
          </p:cNvPr>
          <p:cNvSpPr/>
          <p:nvPr/>
        </p:nvSpPr>
        <p:spPr>
          <a:xfrm>
            <a:off x="1952254" y="3388290"/>
            <a:ext cx="208304" cy="276999"/>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013" dirty="0">
              <a:latin typeface="Times New Roman" panose="02020603050405020304" pitchFamily="18" charset="0"/>
              <a:cs typeface="Times New Roman" panose="02020603050405020304" pitchFamily="18" charset="0"/>
            </a:endParaRPr>
          </a:p>
        </p:txBody>
      </p:sp>
      <p:sp>
        <p:nvSpPr>
          <p:cNvPr id="10" name="文本框 9">
            <a:extLst>
              <a:ext uri="{FF2B5EF4-FFF2-40B4-BE49-F238E27FC236}">
                <a16:creationId xmlns:a16="http://schemas.microsoft.com/office/drawing/2014/main" id="{548729A0-DE28-E8FF-3FF5-DF24E276791F}"/>
              </a:ext>
            </a:extLst>
          </p:cNvPr>
          <p:cNvSpPr txBox="1"/>
          <p:nvPr/>
        </p:nvSpPr>
        <p:spPr>
          <a:xfrm>
            <a:off x="904573" y="3355155"/>
            <a:ext cx="1057887" cy="276999"/>
          </a:xfrm>
          <a:prstGeom prst="rect">
            <a:avLst/>
          </a:prstGeom>
          <a:noFill/>
        </p:spPr>
        <p:txBody>
          <a:bodyPr wrap="square" rtlCol="0">
            <a:spAutoFit/>
          </a:bodyPr>
          <a:lstStyle/>
          <a:p>
            <a:r>
              <a:rPr kumimoji="1" lang="en-US" altLang="zh-CN" sz="1200" b="1" dirty="0">
                <a:solidFill>
                  <a:srgbClr val="C00000"/>
                </a:solidFill>
                <a:latin typeface="Times New Roman" panose="02020603050405020304" pitchFamily="18" charset="0"/>
                <a:cs typeface="Times New Roman" panose="02020603050405020304" pitchFamily="18" charset="0"/>
              </a:rPr>
              <a:t>Red-teaming</a:t>
            </a:r>
            <a:endParaRPr kumimoji="1" lang="zh-CN" altLang="en-US" sz="1400" b="1" dirty="0">
              <a:solidFill>
                <a:srgbClr val="C00000"/>
              </a:solidFill>
              <a:latin typeface="Times New Roman" panose="02020603050405020304" pitchFamily="18" charset="0"/>
              <a:cs typeface="Times New Roman" panose="02020603050405020304" pitchFamily="18" charset="0"/>
            </a:endParaRPr>
          </a:p>
        </p:txBody>
      </p:sp>
      <p:sp>
        <p:nvSpPr>
          <p:cNvPr id="11" name="矩形 10">
            <a:extLst>
              <a:ext uri="{FF2B5EF4-FFF2-40B4-BE49-F238E27FC236}">
                <a16:creationId xmlns:a16="http://schemas.microsoft.com/office/drawing/2014/main" id="{31E388DA-662A-E2AB-1A7F-AF05A9CE9D2D}"/>
              </a:ext>
            </a:extLst>
          </p:cNvPr>
          <p:cNvSpPr/>
          <p:nvPr/>
        </p:nvSpPr>
        <p:spPr>
          <a:xfrm>
            <a:off x="4006021" y="2829162"/>
            <a:ext cx="2687147" cy="464241"/>
          </a:xfrm>
          <a:prstGeom prst="rect">
            <a:avLst/>
          </a:prstGeom>
          <a:solidFill>
            <a:srgbClr val="EBE7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013">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77D8F635-1945-84AD-BEB7-AFC4252D71E9}"/>
                  </a:ext>
                </a:extLst>
              </p:cNvPr>
              <p:cNvSpPr txBox="1"/>
              <p:nvPr/>
            </p:nvSpPr>
            <p:spPr>
              <a:xfrm>
                <a:off x="4188202" y="2899247"/>
                <a:ext cx="2322043" cy="276999"/>
              </a:xfrm>
              <a:prstGeom prst="rect">
                <a:avLst/>
              </a:prstGeom>
              <a:noFill/>
            </p:spPr>
            <p:txBody>
              <a:bodyPr wrap="square" rtlCol="0">
                <a:spAutoFit/>
              </a:bodyPr>
              <a:lstStyle/>
              <a:p>
                <a:pPr algn="ctr"/>
                <a:r>
                  <a:rPr kumimoji="1" lang="en-US" altLang="zh-CN" sz="1200" b="1" dirty="0">
                    <a:latin typeface="Times New Roman" panose="02020603050405020304" pitchFamily="18" charset="0"/>
                    <a:cs typeface="Times New Roman" panose="02020603050405020304" pitchFamily="18" charset="0"/>
                  </a:rPr>
                  <a:t>T2I</a:t>
                </a:r>
                <a:r>
                  <a:rPr kumimoji="1" lang="zh-CN" altLang="en-US" sz="1200" b="1" dirty="0">
                    <a:latin typeface="Times New Roman" panose="02020603050405020304" pitchFamily="18" charset="0"/>
                    <a:cs typeface="Times New Roman" panose="02020603050405020304" pitchFamily="18" charset="0"/>
                  </a:rPr>
                  <a:t> </a:t>
                </a:r>
                <a:r>
                  <a:rPr kumimoji="1" lang="en-US" altLang="zh-CN" sz="1200" b="1" dirty="0">
                    <a:latin typeface="Times New Roman" panose="02020603050405020304" pitchFamily="18" charset="0"/>
                    <a:cs typeface="Times New Roman" panose="02020603050405020304" pitchFamily="18" charset="0"/>
                  </a:rPr>
                  <a:t>Model </a:t>
                </a:r>
                <a14:m>
                  <m:oMath xmlns:m="http://schemas.openxmlformats.org/officeDocument/2006/math">
                    <m:r>
                      <a:rPr kumimoji="1" lang="en-US" altLang="zh-CN" sz="1200" b="1" i="1" dirty="0">
                        <a:latin typeface="Cambria Math" panose="02040503050406030204" pitchFamily="18" charset="0"/>
                        <a:ea typeface="Cambria Math" panose="02040503050406030204" pitchFamily="18" charset="0"/>
                      </a:rPr>
                      <m:t>⨁</m:t>
                    </m:r>
                  </m:oMath>
                </a14:m>
                <a:r>
                  <a:rPr kumimoji="1" lang="en-US" altLang="zh-CN" sz="1200" b="1" dirty="0">
                    <a:latin typeface="Times New Roman" panose="02020603050405020304" pitchFamily="18" charset="0"/>
                    <a:cs typeface="Times New Roman" panose="02020603050405020304" pitchFamily="18" charset="0"/>
                  </a:rPr>
                  <a:t> Safety Filter</a:t>
                </a:r>
                <a:endParaRPr kumimoji="1" lang="zh-CN" altLang="en-US" sz="1200" b="1" dirty="0">
                  <a:latin typeface="Times New Roman" panose="02020603050405020304" pitchFamily="18" charset="0"/>
                  <a:cs typeface="Times New Roman" panose="02020603050405020304" pitchFamily="18" charset="0"/>
                </a:endParaRPr>
              </a:p>
            </p:txBody>
          </p:sp>
        </mc:Choice>
        <mc:Fallback xmlns="">
          <p:sp>
            <p:nvSpPr>
              <p:cNvPr id="13" name="文本框 12">
                <a:extLst>
                  <a:ext uri="{FF2B5EF4-FFF2-40B4-BE49-F238E27FC236}">
                    <a16:creationId xmlns:a16="http://schemas.microsoft.com/office/drawing/2014/main" id="{77D8F635-1945-84AD-BEB7-AFC4252D71E9}"/>
                  </a:ext>
                </a:extLst>
              </p:cNvPr>
              <p:cNvSpPr txBox="1">
                <a:spLocks noRot="1" noChangeAspect="1" noMove="1" noResize="1" noEditPoints="1" noAdjustHandles="1" noChangeArrowheads="1" noChangeShapeType="1" noTextEdit="1"/>
              </p:cNvSpPr>
              <p:nvPr/>
            </p:nvSpPr>
            <p:spPr>
              <a:xfrm>
                <a:off x="4188202" y="2899247"/>
                <a:ext cx="2322043" cy="276999"/>
              </a:xfrm>
              <a:prstGeom prst="rect">
                <a:avLst/>
              </a:prstGeom>
              <a:blipFill>
                <a:blip r:embed="rId3"/>
                <a:stretch>
                  <a:fillRect b="-13043"/>
                </a:stretch>
              </a:blipFill>
            </p:spPr>
            <p:txBody>
              <a:bodyPr/>
              <a:lstStyle/>
              <a:p>
                <a:r>
                  <a:rPr lang="zh-CN" altLang="en-US">
                    <a:noFill/>
                  </a:rPr>
                  <a:t> </a:t>
                </a:r>
              </a:p>
            </p:txBody>
          </p:sp>
        </mc:Fallback>
      </mc:AlternateContent>
      <p:pic>
        <p:nvPicPr>
          <p:cNvPr id="14" name="图片 13">
            <a:extLst>
              <a:ext uri="{FF2B5EF4-FFF2-40B4-BE49-F238E27FC236}">
                <a16:creationId xmlns:a16="http://schemas.microsoft.com/office/drawing/2014/main" id="{66E818D8-4A78-682C-EA6E-998410E61501}"/>
              </a:ext>
            </a:extLst>
          </p:cNvPr>
          <p:cNvPicPr>
            <a:picLocks noChangeAspect="1"/>
          </p:cNvPicPr>
          <p:nvPr/>
        </p:nvPicPr>
        <p:blipFill>
          <a:blip r:embed="rId4"/>
          <a:stretch>
            <a:fillRect/>
          </a:stretch>
        </p:blipFill>
        <p:spPr>
          <a:xfrm>
            <a:off x="3987993" y="3068579"/>
            <a:ext cx="207049" cy="216583"/>
          </a:xfrm>
          <a:prstGeom prst="rect">
            <a:avLst/>
          </a:prstGeom>
        </p:spPr>
      </p:pic>
      <p:pic>
        <p:nvPicPr>
          <p:cNvPr id="18" name="图片 17">
            <a:extLst>
              <a:ext uri="{FF2B5EF4-FFF2-40B4-BE49-F238E27FC236}">
                <a16:creationId xmlns:a16="http://schemas.microsoft.com/office/drawing/2014/main" id="{63DD1AE4-354F-C397-3A7B-5DE02C23A092}"/>
              </a:ext>
            </a:extLst>
          </p:cNvPr>
          <p:cNvPicPr>
            <a:picLocks noChangeAspect="1"/>
          </p:cNvPicPr>
          <p:nvPr/>
        </p:nvPicPr>
        <p:blipFill>
          <a:blip r:embed="rId4"/>
          <a:stretch>
            <a:fillRect/>
          </a:stretch>
        </p:blipFill>
        <p:spPr>
          <a:xfrm>
            <a:off x="6493720" y="3080820"/>
            <a:ext cx="207049" cy="216583"/>
          </a:xfrm>
          <a:prstGeom prst="rect">
            <a:avLst/>
          </a:prstGeom>
        </p:spPr>
      </p:pic>
      <p:sp>
        <p:nvSpPr>
          <p:cNvPr id="28" name="下箭头 27">
            <a:extLst>
              <a:ext uri="{FF2B5EF4-FFF2-40B4-BE49-F238E27FC236}">
                <a16:creationId xmlns:a16="http://schemas.microsoft.com/office/drawing/2014/main" id="{E5A93A4C-271A-94B6-21CE-3568BE537681}"/>
              </a:ext>
            </a:extLst>
          </p:cNvPr>
          <p:cNvSpPr/>
          <p:nvPr/>
        </p:nvSpPr>
        <p:spPr>
          <a:xfrm>
            <a:off x="5224825" y="3343597"/>
            <a:ext cx="329024" cy="563478"/>
          </a:xfrm>
          <a:prstGeom prst="downArrow">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013" dirty="0">
              <a:latin typeface="Times New Roman" panose="02020603050405020304" pitchFamily="18" charset="0"/>
              <a:cs typeface="Times New Roman" panose="02020603050405020304" pitchFamily="18" charset="0"/>
            </a:endParaRPr>
          </a:p>
        </p:txBody>
      </p:sp>
      <p:sp>
        <p:nvSpPr>
          <p:cNvPr id="32" name="文本框 31">
            <a:extLst>
              <a:ext uri="{FF2B5EF4-FFF2-40B4-BE49-F238E27FC236}">
                <a16:creationId xmlns:a16="http://schemas.microsoft.com/office/drawing/2014/main" id="{BF51E2A6-37AB-6628-BD64-50E4C13CEB03}"/>
              </a:ext>
            </a:extLst>
          </p:cNvPr>
          <p:cNvSpPr txBox="1"/>
          <p:nvPr/>
        </p:nvSpPr>
        <p:spPr>
          <a:xfrm rot="16200000">
            <a:off x="5066683" y="3441754"/>
            <a:ext cx="593280" cy="261610"/>
          </a:xfrm>
          <a:prstGeom prst="rect">
            <a:avLst/>
          </a:prstGeom>
          <a:noFill/>
        </p:spPr>
        <p:txBody>
          <a:bodyPr wrap="square" rtlCol="0">
            <a:spAutoFit/>
          </a:bodyPr>
          <a:lstStyle/>
          <a:p>
            <a:r>
              <a:rPr kumimoji="1" lang="en-US" altLang="zh-CN" sz="1100" b="1" dirty="0">
                <a:solidFill>
                  <a:schemeClr val="bg2">
                    <a:lumMod val="75000"/>
                  </a:schemeClr>
                </a:solidFill>
                <a:latin typeface="Times New Roman" panose="02020603050405020304" pitchFamily="18" charset="0"/>
                <a:cs typeface="Times New Roman" panose="02020603050405020304" pitchFamily="18" charset="0"/>
              </a:rPr>
              <a:t>same</a:t>
            </a:r>
            <a:endParaRPr kumimoji="1" lang="zh-CN" altLang="en-US" sz="1100" b="1" dirty="0">
              <a:solidFill>
                <a:schemeClr val="bg2">
                  <a:lumMod val="75000"/>
                </a:schemeClr>
              </a:solidFill>
              <a:latin typeface="Times New Roman" panose="02020603050405020304" pitchFamily="18" charset="0"/>
              <a:cs typeface="Times New Roman" panose="02020603050405020304" pitchFamily="18" charset="0"/>
            </a:endParaRPr>
          </a:p>
        </p:txBody>
      </p:sp>
      <p:cxnSp>
        <p:nvCxnSpPr>
          <p:cNvPr id="38" name="直线箭头连接符 37">
            <a:extLst>
              <a:ext uri="{FF2B5EF4-FFF2-40B4-BE49-F238E27FC236}">
                <a16:creationId xmlns:a16="http://schemas.microsoft.com/office/drawing/2014/main" id="{98690E7C-5FA4-458E-4604-F170A47A7D57}"/>
              </a:ext>
            </a:extLst>
          </p:cNvPr>
          <p:cNvCxnSpPr>
            <a:cxnSpLocks/>
            <a:stCxn id="2" idx="3"/>
            <a:endCxn id="11" idx="1"/>
          </p:cNvCxnSpPr>
          <p:nvPr/>
        </p:nvCxnSpPr>
        <p:spPr>
          <a:xfrm>
            <a:off x="3590659" y="3054160"/>
            <a:ext cx="415363" cy="7123"/>
          </a:xfrm>
          <a:prstGeom prst="straightConnector1">
            <a:avLst/>
          </a:prstGeom>
          <a:ln w="1905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9" name="直线箭头连接符 38">
            <a:extLst>
              <a:ext uri="{FF2B5EF4-FFF2-40B4-BE49-F238E27FC236}">
                <a16:creationId xmlns:a16="http://schemas.microsoft.com/office/drawing/2014/main" id="{EA4C167D-1DA9-F1B8-2807-6EB9D7BB997F}"/>
              </a:ext>
            </a:extLst>
          </p:cNvPr>
          <p:cNvCxnSpPr>
            <a:cxnSpLocks/>
            <a:stCxn id="8" idx="3"/>
            <a:endCxn id="76" idx="1"/>
          </p:cNvCxnSpPr>
          <p:nvPr/>
        </p:nvCxnSpPr>
        <p:spPr>
          <a:xfrm>
            <a:off x="3590659" y="4161759"/>
            <a:ext cx="407762" cy="7412"/>
          </a:xfrm>
          <a:prstGeom prst="straightConnector1">
            <a:avLst/>
          </a:prstGeom>
          <a:ln w="1905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45" name="图片 44">
            <a:extLst>
              <a:ext uri="{FF2B5EF4-FFF2-40B4-BE49-F238E27FC236}">
                <a16:creationId xmlns:a16="http://schemas.microsoft.com/office/drawing/2014/main" id="{5B66E021-BDC6-FEB3-E27C-E008E02BFB99}"/>
              </a:ext>
            </a:extLst>
          </p:cNvPr>
          <p:cNvPicPr>
            <a:picLocks noChangeAspect="1"/>
          </p:cNvPicPr>
          <p:nvPr/>
        </p:nvPicPr>
        <p:blipFill>
          <a:blip r:embed="rId5"/>
          <a:stretch>
            <a:fillRect/>
          </a:stretch>
        </p:blipFill>
        <p:spPr>
          <a:xfrm>
            <a:off x="7179241" y="3665329"/>
            <a:ext cx="1004918" cy="1004919"/>
          </a:xfrm>
          <a:prstGeom prst="rect">
            <a:avLst/>
          </a:prstGeom>
        </p:spPr>
      </p:pic>
      <p:sp>
        <p:nvSpPr>
          <p:cNvPr id="46" name="矩形 45">
            <a:extLst>
              <a:ext uri="{FF2B5EF4-FFF2-40B4-BE49-F238E27FC236}">
                <a16:creationId xmlns:a16="http://schemas.microsoft.com/office/drawing/2014/main" id="{328D61EA-2F47-1BA7-C9F6-D4F9E24A2DA8}"/>
              </a:ext>
            </a:extLst>
          </p:cNvPr>
          <p:cNvSpPr/>
          <p:nvPr/>
        </p:nvSpPr>
        <p:spPr>
          <a:xfrm>
            <a:off x="7116145" y="2564351"/>
            <a:ext cx="1220771" cy="987912"/>
          </a:xfrm>
          <a:prstGeom prst="rect">
            <a:avLst/>
          </a:prstGeom>
          <a:noFill/>
          <a:ln>
            <a:solidFill>
              <a:schemeClr val="bg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013">
              <a:latin typeface="Times New Roman" panose="02020603050405020304" pitchFamily="18" charset="0"/>
              <a:cs typeface="Times New Roman" panose="02020603050405020304" pitchFamily="18" charset="0"/>
            </a:endParaRPr>
          </a:p>
        </p:txBody>
      </p:sp>
      <p:sp>
        <p:nvSpPr>
          <p:cNvPr id="47" name="矩形 46">
            <a:extLst>
              <a:ext uri="{FF2B5EF4-FFF2-40B4-BE49-F238E27FC236}">
                <a16:creationId xmlns:a16="http://schemas.microsoft.com/office/drawing/2014/main" id="{36D53BB4-734D-6B1F-38C6-F19BC5E8370F}"/>
              </a:ext>
            </a:extLst>
          </p:cNvPr>
          <p:cNvSpPr/>
          <p:nvPr/>
        </p:nvSpPr>
        <p:spPr>
          <a:xfrm>
            <a:off x="7430335" y="2633840"/>
            <a:ext cx="565366" cy="52235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013">
              <a:latin typeface="Times New Roman" panose="02020603050405020304" pitchFamily="18" charset="0"/>
              <a:cs typeface="Times New Roman" panose="02020603050405020304" pitchFamily="18" charset="0"/>
            </a:endParaRPr>
          </a:p>
        </p:txBody>
      </p:sp>
      <p:sp>
        <p:nvSpPr>
          <p:cNvPr id="48" name="文本框 47">
            <a:extLst>
              <a:ext uri="{FF2B5EF4-FFF2-40B4-BE49-F238E27FC236}">
                <a16:creationId xmlns:a16="http://schemas.microsoft.com/office/drawing/2014/main" id="{2650D663-D69D-50D0-7BAC-3AA4C35DDDB1}"/>
              </a:ext>
            </a:extLst>
          </p:cNvPr>
          <p:cNvSpPr txBox="1"/>
          <p:nvPr/>
        </p:nvSpPr>
        <p:spPr>
          <a:xfrm>
            <a:off x="7116146" y="3133024"/>
            <a:ext cx="1199039" cy="430887"/>
          </a:xfrm>
          <a:prstGeom prst="rect">
            <a:avLst/>
          </a:prstGeom>
          <a:noFill/>
        </p:spPr>
        <p:txBody>
          <a:bodyPr wrap="square" rtlCol="0">
            <a:spAutoFit/>
          </a:bodyPr>
          <a:lstStyle/>
          <a:p>
            <a:r>
              <a:rPr lang="en-US" altLang="zh-CN" sz="1050" dirty="0">
                <a:solidFill>
                  <a:srgbClr val="1F2328"/>
                </a:solidFill>
                <a:latin typeface="Times New Roman" panose="02020603050405020304" pitchFamily="18" charset="0"/>
                <a:cs typeface="Times New Roman" panose="02020603050405020304" pitchFamily="18" charset="0"/>
              </a:rPr>
              <a:t>Safety filter blocks the generation</a:t>
            </a:r>
            <a:endParaRPr lang="zh-CN" altLang="en-US" sz="1050" dirty="0">
              <a:solidFill>
                <a:srgbClr val="1F2328"/>
              </a:solidFill>
              <a:latin typeface="Times New Roman" panose="02020603050405020304" pitchFamily="18" charset="0"/>
              <a:cs typeface="Times New Roman" panose="02020603050405020304" pitchFamily="18" charset="0"/>
            </a:endParaRPr>
          </a:p>
        </p:txBody>
      </p:sp>
      <p:cxnSp>
        <p:nvCxnSpPr>
          <p:cNvPr id="50" name="直线箭头连接符 49">
            <a:extLst>
              <a:ext uri="{FF2B5EF4-FFF2-40B4-BE49-F238E27FC236}">
                <a16:creationId xmlns:a16="http://schemas.microsoft.com/office/drawing/2014/main" id="{CBE44297-3DB1-AFE9-0B13-983FAE956809}"/>
              </a:ext>
            </a:extLst>
          </p:cNvPr>
          <p:cNvCxnSpPr>
            <a:cxnSpLocks/>
            <a:stCxn id="11" idx="3"/>
            <a:endCxn id="46" idx="1"/>
          </p:cNvCxnSpPr>
          <p:nvPr/>
        </p:nvCxnSpPr>
        <p:spPr>
          <a:xfrm flipV="1">
            <a:off x="6693168" y="3058307"/>
            <a:ext cx="422977" cy="2976"/>
          </a:xfrm>
          <a:prstGeom prst="straightConnector1">
            <a:avLst/>
          </a:prstGeom>
          <a:ln w="1905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51" name="文本框 50">
            <a:extLst>
              <a:ext uri="{FF2B5EF4-FFF2-40B4-BE49-F238E27FC236}">
                <a16:creationId xmlns:a16="http://schemas.microsoft.com/office/drawing/2014/main" id="{766E400D-8732-83A3-3F68-50004C8AFE74}"/>
              </a:ext>
            </a:extLst>
          </p:cNvPr>
          <p:cNvSpPr txBox="1"/>
          <p:nvPr/>
        </p:nvSpPr>
        <p:spPr>
          <a:xfrm>
            <a:off x="211236" y="709274"/>
            <a:ext cx="5530240" cy="369332"/>
          </a:xfrm>
          <a:prstGeom prst="rect">
            <a:avLst/>
          </a:prstGeom>
          <a:noFill/>
        </p:spPr>
        <p:txBody>
          <a:bodyPr wrap="square" rtlCol="0">
            <a:spAutoFit/>
          </a:bodyPr>
          <a:lstStyle/>
          <a:p>
            <a:pPr marL="103583" indent="-103583">
              <a:buFont typeface="Arial" panose="020B0604020202020204" pitchFamily="34" charset="0"/>
              <a:buChar char="•"/>
            </a:pPr>
            <a:r>
              <a:rPr kumimoji="1" lang="en-US" altLang="zh-CN" sz="1800" b="1" dirty="0">
                <a:latin typeface="Times New Roman" panose="02020603050405020304" pitchFamily="18" charset="0"/>
                <a:ea typeface="SimSun" panose="02010600030101010101" pitchFamily="2" charset="-122"/>
                <a:cs typeface="Times New Roman" panose="02020603050405020304" pitchFamily="18" charset="0"/>
              </a:rPr>
              <a:t>Safety</a:t>
            </a:r>
            <a:r>
              <a:rPr kumimoji="1" lang="zh-CN" altLang="en-US" sz="1800" b="1" dirty="0">
                <a:latin typeface="Times New Roman" panose="02020603050405020304" pitchFamily="18" charset="0"/>
                <a:ea typeface="SimSun" panose="02010600030101010101" pitchFamily="2" charset="-122"/>
                <a:cs typeface="Times New Roman" panose="02020603050405020304" pitchFamily="18" charset="0"/>
              </a:rPr>
              <a:t> </a:t>
            </a:r>
            <a:r>
              <a:rPr kumimoji="1" lang="en-US" altLang="zh-CN" sz="1800" b="1" dirty="0">
                <a:latin typeface="Times New Roman" panose="02020603050405020304" pitchFamily="18" charset="0"/>
                <a:ea typeface="SimSun" panose="02010600030101010101" pitchFamily="2" charset="-122"/>
                <a:cs typeface="Times New Roman" panose="02020603050405020304" pitchFamily="18" charset="0"/>
              </a:rPr>
              <a:t>Filters</a:t>
            </a:r>
            <a:r>
              <a:rPr kumimoji="1" lang="zh-CN" altLang="en-US" sz="1800" b="1" dirty="0">
                <a:latin typeface="Times New Roman" panose="02020603050405020304" pitchFamily="18" charset="0"/>
                <a:ea typeface="SimSun" panose="02010600030101010101" pitchFamily="2" charset="-122"/>
                <a:cs typeface="Times New Roman" panose="02020603050405020304" pitchFamily="18" charset="0"/>
              </a:rPr>
              <a:t> </a:t>
            </a:r>
            <a:r>
              <a:rPr kumimoji="1" lang="en-US" altLang="zh-CN" sz="1800" b="1" dirty="0">
                <a:latin typeface="Times New Roman" panose="02020603050405020304" pitchFamily="18" charset="0"/>
                <a:ea typeface="SimSun" panose="02010600030101010101" pitchFamily="2" charset="-122"/>
                <a:cs typeface="Times New Roman" panose="02020603050405020304" pitchFamily="18" charset="0"/>
              </a:rPr>
              <a:t>and</a:t>
            </a:r>
            <a:r>
              <a:rPr kumimoji="1" lang="zh-CN" altLang="en-US" sz="1800" b="1" dirty="0">
                <a:latin typeface="Times New Roman" panose="02020603050405020304" pitchFamily="18" charset="0"/>
                <a:ea typeface="SimSun" panose="02010600030101010101" pitchFamily="2" charset="-122"/>
                <a:cs typeface="Times New Roman" panose="02020603050405020304" pitchFamily="18" charset="0"/>
              </a:rPr>
              <a:t> </a:t>
            </a:r>
            <a:r>
              <a:rPr kumimoji="1" lang="en-US" altLang="zh-CN" sz="1800" b="1" dirty="0">
                <a:latin typeface="Times New Roman" panose="02020603050405020304" pitchFamily="18" charset="0"/>
                <a:ea typeface="SimSun" panose="02010600030101010101" pitchFamily="2" charset="-122"/>
                <a:cs typeface="Times New Roman" panose="02020603050405020304" pitchFamily="18" charset="0"/>
              </a:rPr>
              <a:t>Jailbreak Attack</a:t>
            </a:r>
          </a:p>
        </p:txBody>
      </p:sp>
      <p:sp>
        <p:nvSpPr>
          <p:cNvPr id="58" name="文本框 57">
            <a:extLst>
              <a:ext uri="{FF2B5EF4-FFF2-40B4-BE49-F238E27FC236}">
                <a16:creationId xmlns:a16="http://schemas.microsoft.com/office/drawing/2014/main" id="{34CD7047-7E7A-7022-104C-7D69444E2A9D}"/>
              </a:ext>
            </a:extLst>
          </p:cNvPr>
          <p:cNvSpPr txBox="1"/>
          <p:nvPr/>
        </p:nvSpPr>
        <p:spPr>
          <a:xfrm>
            <a:off x="497584" y="1057486"/>
            <a:ext cx="8208863" cy="738664"/>
          </a:xfrm>
          <a:prstGeom prst="rect">
            <a:avLst/>
          </a:prstGeom>
          <a:noFill/>
        </p:spPr>
        <p:txBody>
          <a:bodyPr wrap="square">
            <a:spAutoFit/>
          </a:bodyPr>
          <a:lstStyle/>
          <a:p>
            <a:pPr marL="214308" indent="-214308" algn="just">
              <a:buFontTx/>
              <a:buChar char="-"/>
            </a:pPr>
            <a:r>
              <a:rPr lang="en-US" altLang="zh-CN" sz="1400" b="1" dirty="0">
                <a:latin typeface="Times New Roman" panose="02020603050405020304" pitchFamily="18" charset="0"/>
                <a:cs typeface="Times New Roman" panose="02020603050405020304" pitchFamily="18" charset="0"/>
              </a:rPr>
              <a:t>Safety</a:t>
            </a:r>
            <a:r>
              <a:rPr lang="zh-CN" altLang="en-US" sz="1400" b="1" dirty="0">
                <a:latin typeface="Times New Roman" panose="02020603050405020304" pitchFamily="18" charset="0"/>
                <a:cs typeface="Times New Roman" panose="02020603050405020304" pitchFamily="18" charset="0"/>
              </a:rPr>
              <a:t> </a:t>
            </a:r>
            <a:r>
              <a:rPr lang="en-US" altLang="zh-CN" sz="1400" b="1" dirty="0">
                <a:latin typeface="Times New Roman" panose="02020603050405020304" pitchFamily="18" charset="0"/>
                <a:cs typeface="Times New Roman" panose="02020603050405020304" pitchFamily="18" charset="0"/>
              </a:rPr>
              <a:t>filters</a:t>
            </a:r>
            <a:r>
              <a:rPr lang="zh-CN" altLang="en-US" sz="1400" b="1"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are primarily designed to prevent the generation of images containing sensitive content. If someone wants to abuse a T2I model for NSFW generations, these filters can detect the attempt and block the generation process.</a:t>
            </a:r>
          </a:p>
        </p:txBody>
      </p:sp>
      <p:sp>
        <p:nvSpPr>
          <p:cNvPr id="59" name="文本框 58">
            <a:extLst>
              <a:ext uri="{FF2B5EF4-FFF2-40B4-BE49-F238E27FC236}">
                <a16:creationId xmlns:a16="http://schemas.microsoft.com/office/drawing/2014/main" id="{7B25A898-4BB6-26F5-A9DE-68477544F140}"/>
              </a:ext>
            </a:extLst>
          </p:cNvPr>
          <p:cNvSpPr txBox="1"/>
          <p:nvPr/>
        </p:nvSpPr>
        <p:spPr>
          <a:xfrm>
            <a:off x="719800" y="4747767"/>
            <a:ext cx="7528097" cy="369332"/>
          </a:xfrm>
          <a:prstGeom prst="rect">
            <a:avLst/>
          </a:prstGeom>
          <a:noFill/>
        </p:spPr>
        <p:txBody>
          <a:bodyPr wrap="square" rtlCol="0">
            <a:spAutoFit/>
          </a:bodyPr>
          <a:lstStyle/>
          <a:p>
            <a:r>
              <a:rPr kumimoji="1" lang="en-US" altLang="zh-CN" sz="900" dirty="0">
                <a:latin typeface="Times New Roman" panose="02020603050405020304" pitchFamily="18" charset="0"/>
                <a:cs typeface="Times New Roman" panose="02020603050405020304" pitchFamily="18" charset="0"/>
              </a:rPr>
              <a:t>*</a:t>
            </a:r>
            <a:r>
              <a:rPr lang="en-US" altLang="zh-CN" sz="900" dirty="0">
                <a:solidFill>
                  <a:srgbClr val="000000"/>
                </a:solidFill>
                <a:latin typeface="Times New Roman" panose="02020603050405020304" pitchFamily="18" charset="0"/>
                <a:cs typeface="Times New Roman" panose="02020603050405020304" pitchFamily="18" charset="0"/>
              </a:rPr>
              <a:t>Same as previous work, we use dogs and cats as part of the external safety filters in the illustrative figure to avoid illegitimate or violent content that might make the audience uncomfortable, i.e., cats and dogs are assumed to be unsafe.</a:t>
            </a:r>
          </a:p>
        </p:txBody>
      </p:sp>
      <p:sp>
        <p:nvSpPr>
          <p:cNvPr id="76" name="矩形 75">
            <a:extLst>
              <a:ext uri="{FF2B5EF4-FFF2-40B4-BE49-F238E27FC236}">
                <a16:creationId xmlns:a16="http://schemas.microsoft.com/office/drawing/2014/main" id="{3D29062C-299A-CF48-DFC3-F5D84D819126}"/>
              </a:ext>
            </a:extLst>
          </p:cNvPr>
          <p:cNvSpPr/>
          <p:nvPr/>
        </p:nvSpPr>
        <p:spPr>
          <a:xfrm>
            <a:off x="3998420" y="3937051"/>
            <a:ext cx="2687147" cy="464241"/>
          </a:xfrm>
          <a:prstGeom prst="rect">
            <a:avLst/>
          </a:prstGeom>
          <a:solidFill>
            <a:srgbClr val="EBE7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013">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7" name="文本框 76">
                <a:extLst>
                  <a:ext uri="{FF2B5EF4-FFF2-40B4-BE49-F238E27FC236}">
                    <a16:creationId xmlns:a16="http://schemas.microsoft.com/office/drawing/2014/main" id="{915EB85B-9216-ABC8-E479-2824F21B2C56}"/>
                  </a:ext>
                </a:extLst>
              </p:cNvPr>
              <p:cNvSpPr txBox="1"/>
              <p:nvPr/>
            </p:nvSpPr>
            <p:spPr>
              <a:xfrm>
                <a:off x="4210843" y="4022487"/>
                <a:ext cx="2322043" cy="276999"/>
              </a:xfrm>
              <a:prstGeom prst="rect">
                <a:avLst/>
              </a:prstGeom>
              <a:noFill/>
            </p:spPr>
            <p:txBody>
              <a:bodyPr wrap="square" rtlCol="0">
                <a:spAutoFit/>
              </a:bodyPr>
              <a:lstStyle/>
              <a:p>
                <a:pPr algn="ctr"/>
                <a:r>
                  <a:rPr kumimoji="1" lang="en-US" altLang="zh-CN" sz="1200" b="1" dirty="0">
                    <a:latin typeface="Times New Roman" panose="02020603050405020304" pitchFamily="18" charset="0"/>
                    <a:cs typeface="Times New Roman" panose="02020603050405020304" pitchFamily="18" charset="0"/>
                  </a:rPr>
                  <a:t>T2I</a:t>
                </a:r>
                <a:r>
                  <a:rPr kumimoji="1" lang="zh-CN" altLang="en-US" sz="1200" b="1" dirty="0">
                    <a:latin typeface="Times New Roman" panose="02020603050405020304" pitchFamily="18" charset="0"/>
                    <a:cs typeface="Times New Roman" panose="02020603050405020304" pitchFamily="18" charset="0"/>
                  </a:rPr>
                  <a:t> </a:t>
                </a:r>
                <a:r>
                  <a:rPr kumimoji="1" lang="en-US" altLang="zh-CN" sz="1200" b="1" dirty="0">
                    <a:latin typeface="Times New Roman" panose="02020603050405020304" pitchFamily="18" charset="0"/>
                    <a:cs typeface="Times New Roman" panose="02020603050405020304" pitchFamily="18" charset="0"/>
                  </a:rPr>
                  <a:t>Model </a:t>
                </a:r>
                <a14:m>
                  <m:oMath xmlns:m="http://schemas.openxmlformats.org/officeDocument/2006/math">
                    <m:r>
                      <a:rPr kumimoji="1" lang="en-US" altLang="zh-CN" sz="1200" b="1" i="1" dirty="0">
                        <a:latin typeface="Cambria Math" panose="02040503050406030204" pitchFamily="18" charset="0"/>
                        <a:ea typeface="Cambria Math" panose="02040503050406030204" pitchFamily="18" charset="0"/>
                      </a:rPr>
                      <m:t>⨁</m:t>
                    </m:r>
                  </m:oMath>
                </a14:m>
                <a:r>
                  <a:rPr kumimoji="1" lang="en-US" altLang="zh-CN" sz="1200" b="1" dirty="0">
                    <a:latin typeface="Times New Roman" panose="02020603050405020304" pitchFamily="18" charset="0"/>
                    <a:cs typeface="Times New Roman" panose="02020603050405020304" pitchFamily="18" charset="0"/>
                  </a:rPr>
                  <a:t> Safety Filter</a:t>
                </a:r>
                <a:endParaRPr kumimoji="1" lang="zh-CN" altLang="en-US" sz="1200" b="1" dirty="0">
                  <a:latin typeface="Times New Roman" panose="02020603050405020304" pitchFamily="18" charset="0"/>
                  <a:cs typeface="Times New Roman" panose="02020603050405020304" pitchFamily="18" charset="0"/>
                </a:endParaRPr>
              </a:p>
            </p:txBody>
          </p:sp>
        </mc:Choice>
        <mc:Fallback xmlns="">
          <p:sp>
            <p:nvSpPr>
              <p:cNvPr id="77" name="文本框 76">
                <a:extLst>
                  <a:ext uri="{FF2B5EF4-FFF2-40B4-BE49-F238E27FC236}">
                    <a16:creationId xmlns:a16="http://schemas.microsoft.com/office/drawing/2014/main" id="{915EB85B-9216-ABC8-E479-2824F21B2C56}"/>
                  </a:ext>
                </a:extLst>
              </p:cNvPr>
              <p:cNvSpPr txBox="1">
                <a:spLocks noRot="1" noChangeAspect="1" noMove="1" noResize="1" noEditPoints="1" noAdjustHandles="1" noChangeArrowheads="1" noChangeShapeType="1" noTextEdit="1"/>
              </p:cNvSpPr>
              <p:nvPr/>
            </p:nvSpPr>
            <p:spPr>
              <a:xfrm>
                <a:off x="4210843" y="4022487"/>
                <a:ext cx="2322043" cy="276999"/>
              </a:xfrm>
              <a:prstGeom prst="rect">
                <a:avLst/>
              </a:prstGeom>
              <a:blipFill>
                <a:blip r:embed="rId6"/>
                <a:stretch>
                  <a:fillRect b="-17391"/>
                </a:stretch>
              </a:blipFill>
            </p:spPr>
            <p:txBody>
              <a:bodyPr/>
              <a:lstStyle/>
              <a:p>
                <a:r>
                  <a:rPr lang="zh-CN" altLang="en-US">
                    <a:noFill/>
                  </a:rPr>
                  <a:t> </a:t>
                </a:r>
              </a:p>
            </p:txBody>
          </p:sp>
        </mc:Fallback>
      </mc:AlternateContent>
      <p:pic>
        <p:nvPicPr>
          <p:cNvPr id="78" name="图片 77">
            <a:extLst>
              <a:ext uri="{FF2B5EF4-FFF2-40B4-BE49-F238E27FC236}">
                <a16:creationId xmlns:a16="http://schemas.microsoft.com/office/drawing/2014/main" id="{3E10627D-39A1-0A54-EF28-473B34F6309E}"/>
              </a:ext>
            </a:extLst>
          </p:cNvPr>
          <p:cNvPicPr>
            <a:picLocks noChangeAspect="1"/>
          </p:cNvPicPr>
          <p:nvPr/>
        </p:nvPicPr>
        <p:blipFill>
          <a:blip r:embed="rId4"/>
          <a:stretch>
            <a:fillRect/>
          </a:stretch>
        </p:blipFill>
        <p:spPr>
          <a:xfrm>
            <a:off x="3980392" y="4176468"/>
            <a:ext cx="207049" cy="216583"/>
          </a:xfrm>
          <a:prstGeom prst="rect">
            <a:avLst/>
          </a:prstGeom>
        </p:spPr>
      </p:pic>
      <p:pic>
        <p:nvPicPr>
          <p:cNvPr id="79" name="图片 78">
            <a:extLst>
              <a:ext uri="{FF2B5EF4-FFF2-40B4-BE49-F238E27FC236}">
                <a16:creationId xmlns:a16="http://schemas.microsoft.com/office/drawing/2014/main" id="{CE62486A-8B49-6C2E-5598-61DB14C1E6F3}"/>
              </a:ext>
            </a:extLst>
          </p:cNvPr>
          <p:cNvPicPr>
            <a:picLocks noChangeAspect="1"/>
          </p:cNvPicPr>
          <p:nvPr/>
        </p:nvPicPr>
        <p:blipFill>
          <a:blip r:embed="rId4"/>
          <a:stretch>
            <a:fillRect/>
          </a:stretch>
        </p:blipFill>
        <p:spPr>
          <a:xfrm>
            <a:off x="6486119" y="4188708"/>
            <a:ext cx="207049" cy="216583"/>
          </a:xfrm>
          <a:prstGeom prst="rect">
            <a:avLst/>
          </a:prstGeom>
        </p:spPr>
      </p:pic>
      <p:cxnSp>
        <p:nvCxnSpPr>
          <p:cNvPr id="82" name="直线箭头连接符 81">
            <a:extLst>
              <a:ext uri="{FF2B5EF4-FFF2-40B4-BE49-F238E27FC236}">
                <a16:creationId xmlns:a16="http://schemas.microsoft.com/office/drawing/2014/main" id="{01CDA31F-4001-EC69-A756-B4276E00D33A}"/>
              </a:ext>
            </a:extLst>
          </p:cNvPr>
          <p:cNvCxnSpPr>
            <a:cxnSpLocks/>
            <a:stCxn id="76" idx="3"/>
            <a:endCxn id="45" idx="1"/>
          </p:cNvCxnSpPr>
          <p:nvPr/>
        </p:nvCxnSpPr>
        <p:spPr>
          <a:xfrm flipV="1">
            <a:off x="6685567" y="4167789"/>
            <a:ext cx="493674" cy="1383"/>
          </a:xfrm>
          <a:prstGeom prst="straightConnector1">
            <a:avLst/>
          </a:prstGeom>
          <a:ln w="1905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89" name="文本框 88">
            <a:extLst>
              <a:ext uri="{FF2B5EF4-FFF2-40B4-BE49-F238E27FC236}">
                <a16:creationId xmlns:a16="http://schemas.microsoft.com/office/drawing/2014/main" id="{2D9EC891-1BB0-94D0-A548-F988DF6CED92}"/>
              </a:ext>
            </a:extLst>
          </p:cNvPr>
          <p:cNvSpPr txBox="1"/>
          <p:nvPr/>
        </p:nvSpPr>
        <p:spPr>
          <a:xfrm>
            <a:off x="505713" y="1818964"/>
            <a:ext cx="8132573" cy="523220"/>
          </a:xfrm>
          <a:prstGeom prst="rect">
            <a:avLst/>
          </a:prstGeom>
          <a:noFill/>
        </p:spPr>
        <p:txBody>
          <a:bodyPr wrap="square">
            <a:spAutoFit/>
          </a:bodyPr>
          <a:lstStyle/>
          <a:p>
            <a:pPr marL="214308" indent="-214308" algn="just">
              <a:buFontTx/>
              <a:buChar char="-"/>
            </a:pPr>
            <a:r>
              <a:rPr lang="en-US" altLang="zh-CN" sz="1400" dirty="0">
                <a:latin typeface="Times New Roman" panose="02020603050405020304" pitchFamily="18" charset="0"/>
                <a:cs typeface="Times New Roman" panose="02020603050405020304" pitchFamily="18" charset="0"/>
              </a:rPr>
              <a:t>However, safety filters are not foolproof. They are still vulnerable </a:t>
            </a:r>
            <a:r>
              <a:rPr lang="en-US" altLang="zh-CN" sz="1400" b="1" dirty="0">
                <a:latin typeface="Times New Roman" panose="02020603050405020304" pitchFamily="18" charset="0"/>
                <a:cs typeface="Times New Roman" panose="02020603050405020304" pitchFamily="18" charset="0"/>
              </a:rPr>
              <a:t>jailbreak attacks</a:t>
            </a:r>
            <a:r>
              <a:rPr lang="en-US" altLang="zh-CN" sz="1400" dirty="0">
                <a:latin typeface="Times New Roman" panose="02020603050405020304" pitchFamily="18" charset="0"/>
                <a:cs typeface="Times New Roman" panose="02020603050405020304" pitchFamily="18" charset="0"/>
              </a:rPr>
              <a:t>, where carefully crafted prompts are used to bypass the filters and generate inappropriate or unsafe content.</a:t>
            </a:r>
          </a:p>
        </p:txBody>
      </p:sp>
    </p:spTree>
    <p:extLst>
      <p:ext uri="{BB962C8B-B14F-4D97-AF65-F5344CB8AC3E}">
        <p14:creationId xmlns:p14="http://schemas.microsoft.com/office/powerpoint/2010/main" val="3232891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EDF6A-4FE1-4463-1883-E28B084E7C73}"/>
            </a:ext>
          </a:extLst>
        </p:cNvPr>
        <p:cNvGrpSpPr/>
        <p:nvPr/>
      </p:nvGrpSpPr>
      <p:grpSpPr>
        <a:xfrm>
          <a:off x="0" y="0"/>
          <a:ext cx="0" cy="0"/>
          <a:chOff x="0" y="0"/>
          <a:chExt cx="0" cy="0"/>
        </a:xfrm>
      </p:grpSpPr>
      <p:sp>
        <p:nvSpPr>
          <p:cNvPr id="12" name="文本框 11">
            <a:extLst>
              <a:ext uri="{FF2B5EF4-FFF2-40B4-BE49-F238E27FC236}">
                <a16:creationId xmlns:a16="http://schemas.microsoft.com/office/drawing/2014/main" id="{5AAEB558-9AC2-650A-E48A-619450B5AA60}"/>
              </a:ext>
            </a:extLst>
          </p:cNvPr>
          <p:cNvSpPr txBox="1"/>
          <p:nvPr/>
        </p:nvSpPr>
        <p:spPr>
          <a:xfrm>
            <a:off x="102809" y="123181"/>
            <a:ext cx="2049792" cy="461665"/>
          </a:xfrm>
          <a:prstGeom prst="rect">
            <a:avLst/>
          </a:prstGeom>
          <a:noFill/>
        </p:spPr>
        <p:txBody>
          <a:bodyPr wrap="none" rtlCol="0">
            <a:spAutoFit/>
          </a:bodyPr>
          <a:lstStyle/>
          <a:p>
            <a:r>
              <a:rPr lang="en-US" altLang="zh-CN" sz="2400" b="1" dirty="0">
                <a:effectLst>
                  <a:outerShdw blurRad="63500" sx="102000" sy="102000" algn="ctr" rotWithShape="0">
                    <a:prstClr val="black">
                      <a:alpha val="40000"/>
                    </a:prstClr>
                  </a:outerShdw>
                </a:effectLst>
                <a:latin typeface="Arial Rounded MT Bold" panose="020F0704030504030204" pitchFamily="34" charset="0"/>
                <a:cs typeface="Times New Roman" panose="02020603050405020304" pitchFamily="18" charset="0"/>
              </a:rPr>
              <a:t>Background</a:t>
            </a:r>
            <a:endParaRPr lang="zh-CN" altLang="en-US" sz="2400" b="1" dirty="0">
              <a:effectLst>
                <a:outerShdw blurRad="63500" sx="102000" sy="102000" algn="ctr" rotWithShape="0">
                  <a:prstClr val="black">
                    <a:alpha val="40000"/>
                  </a:prstClr>
                </a:outerShdw>
              </a:effectLst>
              <a:latin typeface="Arial Rounded MT Bold" panose="020F0704030504030204" pitchFamily="34" charset="0"/>
              <a:cs typeface="Times New Roman" panose="02020603050405020304" pitchFamily="18" charset="0"/>
            </a:endParaRPr>
          </a:p>
        </p:txBody>
      </p:sp>
      <p:sp>
        <p:nvSpPr>
          <p:cNvPr id="33" name="灯片编号占位符 1">
            <a:extLst>
              <a:ext uri="{FF2B5EF4-FFF2-40B4-BE49-F238E27FC236}">
                <a16:creationId xmlns:a16="http://schemas.microsoft.com/office/drawing/2014/main" id="{18F18B34-7ECE-DE22-FCC7-96EC4B125675}"/>
              </a:ext>
            </a:extLst>
          </p:cNvPr>
          <p:cNvSpPr>
            <a:spLocks noGrp="1"/>
          </p:cNvSpPr>
          <p:nvPr>
            <p:ph type="sldNum" sz="quarter" idx="12"/>
          </p:nvPr>
        </p:nvSpPr>
        <p:spPr>
          <a:xfrm>
            <a:off x="6961238" y="4706427"/>
            <a:ext cx="2057400" cy="273844"/>
          </a:xfrm>
        </p:spPr>
        <p:txBody>
          <a:bodyPr/>
          <a:lstStyle/>
          <a:p>
            <a:fld id="{79A2A7EB-52F2-483C-BC24-30B8D2FE1565}" type="slidenum">
              <a:rPr lang="zh-CN" altLang="en-US" sz="1500"/>
              <a:t>4</a:t>
            </a:fld>
            <a:endParaRPr lang="zh-CN" altLang="en-US" sz="1500" dirty="0"/>
          </a:p>
        </p:txBody>
      </p:sp>
      <p:sp>
        <p:nvSpPr>
          <p:cNvPr id="51" name="文本框 50">
            <a:extLst>
              <a:ext uri="{FF2B5EF4-FFF2-40B4-BE49-F238E27FC236}">
                <a16:creationId xmlns:a16="http://schemas.microsoft.com/office/drawing/2014/main" id="{DBBBF68C-106D-9C92-38F3-2355E32EB366}"/>
              </a:ext>
            </a:extLst>
          </p:cNvPr>
          <p:cNvSpPr txBox="1"/>
          <p:nvPr/>
        </p:nvSpPr>
        <p:spPr>
          <a:xfrm>
            <a:off x="211236" y="709274"/>
            <a:ext cx="5530240" cy="369332"/>
          </a:xfrm>
          <a:prstGeom prst="rect">
            <a:avLst/>
          </a:prstGeom>
          <a:noFill/>
        </p:spPr>
        <p:txBody>
          <a:bodyPr wrap="square" rtlCol="0">
            <a:spAutoFit/>
          </a:bodyPr>
          <a:lstStyle/>
          <a:p>
            <a:pPr marL="103583" indent="-103583">
              <a:buFont typeface="Arial" panose="020B0604020202020204" pitchFamily="34" charset="0"/>
              <a:buChar char="•"/>
            </a:pPr>
            <a:r>
              <a:rPr kumimoji="1" lang="en-US" altLang="zh-CN" sz="1800" b="1" dirty="0">
                <a:latin typeface="Times New Roman" panose="02020603050405020304" pitchFamily="18" charset="0"/>
                <a:ea typeface="SimSun" panose="02010600030101010101" pitchFamily="2" charset="-122"/>
                <a:cs typeface="Times New Roman" panose="02020603050405020304" pitchFamily="18" charset="0"/>
              </a:rPr>
              <a:t>Relate</a:t>
            </a:r>
            <a:r>
              <a:rPr kumimoji="1" lang="zh-CN" altLang="en-US" sz="1800" b="1" dirty="0">
                <a:latin typeface="Times New Roman" panose="02020603050405020304" pitchFamily="18" charset="0"/>
                <a:ea typeface="SimSun" panose="02010600030101010101" pitchFamily="2" charset="-122"/>
                <a:cs typeface="Times New Roman" panose="02020603050405020304" pitchFamily="18" charset="0"/>
              </a:rPr>
              <a:t> </a:t>
            </a:r>
            <a:r>
              <a:rPr kumimoji="1" lang="en-US" altLang="zh-CN" sz="1800" b="1" dirty="0">
                <a:latin typeface="Times New Roman" panose="02020603050405020304" pitchFamily="18" charset="0"/>
                <a:ea typeface="SimSun" panose="02010600030101010101" pitchFamily="2" charset="-122"/>
                <a:cs typeface="Times New Roman" panose="02020603050405020304" pitchFamily="18" charset="0"/>
              </a:rPr>
              <a:t>Work</a:t>
            </a:r>
          </a:p>
        </p:txBody>
      </p:sp>
      <p:sp>
        <p:nvSpPr>
          <p:cNvPr id="58" name="文本框 57">
            <a:extLst>
              <a:ext uri="{FF2B5EF4-FFF2-40B4-BE49-F238E27FC236}">
                <a16:creationId xmlns:a16="http://schemas.microsoft.com/office/drawing/2014/main" id="{1EF1485F-9AFB-F264-DD1D-D7CC51886DA5}"/>
              </a:ext>
            </a:extLst>
          </p:cNvPr>
          <p:cNvSpPr txBox="1"/>
          <p:nvPr/>
        </p:nvSpPr>
        <p:spPr>
          <a:xfrm>
            <a:off x="211236" y="1035039"/>
            <a:ext cx="8208863" cy="1540871"/>
          </a:xfrm>
          <a:prstGeom prst="rect">
            <a:avLst/>
          </a:prstGeom>
          <a:noFill/>
        </p:spPr>
        <p:txBody>
          <a:bodyPr wrap="square">
            <a:spAutoFit/>
          </a:bodyPr>
          <a:lstStyle/>
          <a:p>
            <a:pPr>
              <a:lnSpc>
                <a:spcPct val="150000"/>
              </a:lnSpc>
            </a:pPr>
            <a:r>
              <a:rPr kumimoji="1" lang="en-US" altLang="zh-CN" sz="1400" dirty="0">
                <a:latin typeface="Times New Roman" panose="02020603050405020304" pitchFamily="18" charset="0"/>
                <a:cs typeface="Times New Roman" panose="02020603050405020304" pitchFamily="18" charset="0"/>
              </a:rPr>
              <a:t>Recently, researchers have </a:t>
            </a:r>
            <a:r>
              <a:rPr lang="en-US" altLang="zh-CN" sz="1400" dirty="0">
                <a:latin typeface="Times New Roman" panose="02020603050405020304" pitchFamily="18" charset="0"/>
                <a:cs typeface="Times New Roman" panose="02020603050405020304" pitchFamily="18" charset="0"/>
              </a:rPr>
              <a:t>proposed various approaches</a:t>
            </a:r>
            <a:r>
              <a:rPr lang="zh-CN" altLang="en-US" sz="1400" dirty="0">
                <a:latin typeface="Times New Roman" panose="02020603050405020304" pitchFamily="18" charset="0"/>
                <a:cs typeface="Times New Roman" panose="02020603050405020304" pitchFamily="18" charset="0"/>
              </a:rPr>
              <a:t> </a:t>
            </a:r>
            <a:r>
              <a:rPr kumimoji="1" lang="en-US" altLang="zh-CN" sz="1400" dirty="0">
                <a:latin typeface="Times New Roman" panose="02020603050405020304" pitchFamily="18" charset="0"/>
                <a:cs typeface="Times New Roman" panose="02020603050405020304" pitchFamily="18" charset="0"/>
              </a:rPr>
              <a:t>to craft jailbreak prompts targeting text-to-image models, which can generally be classified into two categories:</a:t>
            </a:r>
          </a:p>
          <a:p>
            <a:pPr marL="600060" lvl="1" indent="-257168">
              <a:lnSpc>
                <a:spcPct val="150000"/>
              </a:lnSpc>
              <a:buFont typeface="+mj-lt"/>
              <a:buAutoNum type="arabicPeriod"/>
            </a:pPr>
            <a:r>
              <a:rPr kumimoji="1" lang="en-US" altLang="zh-CN" sz="1400" b="1" dirty="0">
                <a:latin typeface="Times New Roman" panose="02020603050405020304" pitchFamily="18" charset="0"/>
                <a:cs typeface="Times New Roman" panose="02020603050405020304" pitchFamily="18" charset="0"/>
              </a:rPr>
              <a:t>Token-Level Approach: </a:t>
            </a:r>
            <a:r>
              <a:rPr lang="en-US" altLang="zh-CN" sz="1400" dirty="0">
                <a:latin typeface="Times New Roman" panose="02020603050405020304" pitchFamily="18" charset="0"/>
                <a:cs typeface="Times New Roman" panose="02020603050405020304" pitchFamily="18" charset="0"/>
              </a:rPr>
              <a:t>Replacing</a:t>
            </a:r>
            <a:r>
              <a:rPr kumimoji="1"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individual</a:t>
            </a:r>
            <a:r>
              <a:rPr lang="zh-CN" altLang="en-US" sz="1400" dirty="0">
                <a:latin typeface="Times New Roman" panose="02020603050405020304" pitchFamily="18" charset="0"/>
                <a:cs typeface="Times New Roman" panose="02020603050405020304" pitchFamily="18" charset="0"/>
              </a:rPr>
              <a:t> </a:t>
            </a:r>
            <a:r>
              <a:rPr kumimoji="1" lang="en-US" altLang="zh-CN" sz="1400" dirty="0">
                <a:latin typeface="Times New Roman" panose="02020603050405020304" pitchFamily="18" charset="0"/>
                <a:cs typeface="Times New Roman" panose="02020603050405020304" pitchFamily="18" charset="0"/>
              </a:rPr>
              <a:t>sensitive words</a:t>
            </a:r>
          </a:p>
          <a:p>
            <a:pPr marL="600060" lvl="1" indent="-257168">
              <a:lnSpc>
                <a:spcPct val="150000"/>
              </a:lnSpc>
              <a:buFont typeface="+mj-lt"/>
              <a:buAutoNum type="arabicPeriod"/>
            </a:pPr>
            <a:r>
              <a:rPr kumimoji="1" lang="en-US" altLang="zh-CN" sz="1400" b="1" dirty="0">
                <a:latin typeface="Times New Roman" panose="02020603050405020304" pitchFamily="18" charset="0"/>
                <a:cs typeface="Times New Roman" panose="02020603050405020304" pitchFamily="18" charset="0"/>
              </a:rPr>
              <a:t>Prompt-Level Approach: </a:t>
            </a:r>
            <a:r>
              <a:rPr lang="en-US" altLang="zh-CN" sz="1400" dirty="0">
                <a:latin typeface="Times New Roman" panose="02020603050405020304" pitchFamily="18" charset="0"/>
                <a:cs typeface="Times New Roman" panose="02020603050405020304" pitchFamily="18" charset="0"/>
              </a:rPr>
              <a:t>Rewriting or replacing</a:t>
            </a:r>
            <a:r>
              <a:rPr kumimoji="1" lang="en-US" altLang="zh-CN" sz="1400" dirty="0">
                <a:latin typeface="Times New Roman" panose="02020603050405020304" pitchFamily="18" charset="0"/>
                <a:cs typeface="Times New Roman" panose="02020603050405020304" pitchFamily="18" charset="0"/>
              </a:rPr>
              <a:t> entire sentences</a:t>
            </a:r>
            <a:endParaRPr kumimoji="1" lang="zh-CN" altLang="en-US" sz="1400" dirty="0">
              <a:latin typeface="Times New Roman" panose="02020603050405020304" pitchFamily="18" charset="0"/>
              <a:cs typeface="Times New Roman" panose="02020603050405020304" pitchFamily="18" charset="0"/>
            </a:endParaRPr>
          </a:p>
          <a:p>
            <a:pPr marL="214308" indent="-214308">
              <a:buFontTx/>
              <a:buChar char="-"/>
            </a:pPr>
            <a:endParaRPr lang="en-US" altLang="zh-CN" sz="1013" dirty="0">
              <a:latin typeface="Times New Roman" panose="02020603050405020304" pitchFamily="18" charset="0"/>
              <a:cs typeface="Times New Roman" panose="02020603050405020304" pitchFamily="18" charset="0"/>
            </a:endParaRPr>
          </a:p>
        </p:txBody>
      </p:sp>
      <p:sp>
        <p:nvSpPr>
          <p:cNvPr id="4" name="圆角矩形 3">
            <a:extLst>
              <a:ext uri="{FF2B5EF4-FFF2-40B4-BE49-F238E27FC236}">
                <a16:creationId xmlns:a16="http://schemas.microsoft.com/office/drawing/2014/main" id="{1B971D05-DF7A-B6F1-B704-B555F31550F8}"/>
              </a:ext>
            </a:extLst>
          </p:cNvPr>
          <p:cNvSpPr/>
          <p:nvPr/>
        </p:nvSpPr>
        <p:spPr>
          <a:xfrm>
            <a:off x="2975722" y="2760421"/>
            <a:ext cx="2870858" cy="343729"/>
          </a:xfrm>
          <a:prstGeom prst="roundRect">
            <a:avLst>
              <a:gd name="adj" fmla="val 9871"/>
            </a:avLst>
          </a:prstGeom>
          <a:solidFill>
            <a:schemeClr val="accent4">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rgbClr val="1F2328"/>
                </a:solidFill>
                <a:latin typeface="Times New Roman" panose="02020603050405020304" pitchFamily="18" charset="0"/>
                <a:cs typeface="Times New Roman" panose="02020603050405020304" pitchFamily="18" charset="0"/>
              </a:rPr>
              <a:t>A naked man riding a bicycle</a:t>
            </a:r>
            <a:endParaRPr lang="zh-CN" altLang="en-US" sz="1200" dirty="0">
              <a:solidFill>
                <a:srgbClr val="1F2328"/>
              </a:solidFill>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A8E03DA6-392E-7973-411F-C981FCF676FB}"/>
              </a:ext>
            </a:extLst>
          </p:cNvPr>
          <p:cNvSpPr txBox="1"/>
          <p:nvPr/>
        </p:nvSpPr>
        <p:spPr>
          <a:xfrm>
            <a:off x="3172613" y="2520309"/>
            <a:ext cx="2166624" cy="276999"/>
          </a:xfrm>
          <a:prstGeom prst="rect">
            <a:avLst/>
          </a:prstGeom>
          <a:noFill/>
        </p:spPr>
        <p:txBody>
          <a:bodyPr wrap="square" rtlCol="0">
            <a:spAutoFit/>
          </a:bodyPr>
          <a:lstStyle/>
          <a:p>
            <a:pPr algn="ctr"/>
            <a:r>
              <a:rPr kumimoji="1" lang="en-US" altLang="zh-CN" sz="1200" b="1" dirty="0">
                <a:latin typeface="Times New Roman" panose="02020603050405020304" pitchFamily="18" charset="0"/>
                <a:cs typeface="Times New Roman" panose="02020603050405020304" pitchFamily="18" charset="0"/>
              </a:rPr>
              <a:t>Sensitive Prompt</a:t>
            </a:r>
            <a:endParaRPr kumimoji="1" lang="zh-CN" altLang="en-US" sz="1200" b="1" dirty="0">
              <a:latin typeface="Times New Roman" panose="02020603050405020304" pitchFamily="18" charset="0"/>
              <a:cs typeface="Times New Roman" panose="02020603050405020304" pitchFamily="18" charset="0"/>
            </a:endParaRPr>
          </a:p>
        </p:txBody>
      </p:sp>
      <p:sp>
        <p:nvSpPr>
          <p:cNvPr id="15" name="圆角矩形 14">
            <a:extLst>
              <a:ext uri="{FF2B5EF4-FFF2-40B4-BE49-F238E27FC236}">
                <a16:creationId xmlns:a16="http://schemas.microsoft.com/office/drawing/2014/main" id="{D00E3765-2250-11A6-1DF8-F6FB644A1A70}"/>
              </a:ext>
            </a:extLst>
          </p:cNvPr>
          <p:cNvSpPr/>
          <p:nvPr/>
        </p:nvSpPr>
        <p:spPr>
          <a:xfrm>
            <a:off x="918322" y="3538990"/>
            <a:ext cx="2870858" cy="343729"/>
          </a:xfrm>
          <a:prstGeom prst="roundRect">
            <a:avLst>
              <a:gd name="adj" fmla="val 9871"/>
            </a:avLst>
          </a:prstGeom>
          <a:solidFill>
            <a:schemeClr val="accent2">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rgbClr val="1F2328"/>
                </a:solidFill>
                <a:latin typeface="Times New Roman" panose="02020603050405020304" pitchFamily="18" charset="0"/>
                <a:cs typeface="Times New Roman" panose="02020603050405020304" pitchFamily="18" charset="0"/>
              </a:rPr>
              <a:t>A </a:t>
            </a:r>
            <a:r>
              <a:rPr lang="en-US" altLang="zh-CN" sz="1200" b="1" dirty="0" err="1">
                <a:solidFill>
                  <a:schemeClr val="accent1">
                    <a:lumMod val="75000"/>
                  </a:schemeClr>
                </a:solidFill>
                <a:latin typeface="Times New Roman" panose="02020603050405020304" pitchFamily="18" charset="0"/>
                <a:cs typeface="Times New Roman" panose="02020603050405020304" pitchFamily="18" charset="0"/>
              </a:rPr>
              <a:t>grponypui</a:t>
            </a:r>
            <a:r>
              <a:rPr lang="en-US" altLang="zh-CN" sz="1200" dirty="0">
                <a:solidFill>
                  <a:srgbClr val="1F2328"/>
                </a:solidFill>
                <a:latin typeface="Times New Roman" panose="02020603050405020304" pitchFamily="18" charset="0"/>
                <a:cs typeface="Times New Roman" panose="02020603050405020304" pitchFamily="18" charset="0"/>
              </a:rPr>
              <a:t> man riding a bicycle</a:t>
            </a:r>
            <a:endParaRPr lang="zh-CN" altLang="en-US" sz="1200" dirty="0">
              <a:solidFill>
                <a:srgbClr val="1F2328"/>
              </a:solidFill>
              <a:latin typeface="Times New Roman" panose="02020603050405020304" pitchFamily="18" charset="0"/>
              <a:cs typeface="Times New Roman" panose="02020603050405020304" pitchFamily="18" charset="0"/>
            </a:endParaRPr>
          </a:p>
        </p:txBody>
      </p:sp>
      <p:sp>
        <p:nvSpPr>
          <p:cNvPr id="16" name="圆角矩形 15">
            <a:extLst>
              <a:ext uri="{FF2B5EF4-FFF2-40B4-BE49-F238E27FC236}">
                <a16:creationId xmlns:a16="http://schemas.microsoft.com/office/drawing/2014/main" id="{8BB7B21C-94EC-6E4D-9448-D35F7775F533}"/>
              </a:ext>
            </a:extLst>
          </p:cNvPr>
          <p:cNvSpPr/>
          <p:nvPr/>
        </p:nvSpPr>
        <p:spPr>
          <a:xfrm>
            <a:off x="5249689" y="3538989"/>
            <a:ext cx="2870858" cy="343729"/>
          </a:xfrm>
          <a:prstGeom prst="roundRect">
            <a:avLst>
              <a:gd name="adj" fmla="val 9871"/>
            </a:avLst>
          </a:prstGeom>
          <a:solidFill>
            <a:schemeClr val="accent2">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b="1" dirty="0">
                <a:solidFill>
                  <a:schemeClr val="accent1">
                    <a:lumMod val="75000"/>
                  </a:schemeClr>
                </a:solidFill>
                <a:latin typeface="Times New Roman" panose="02020603050405020304" pitchFamily="18" charset="0"/>
                <a:cs typeface="Times New Roman" panose="02020603050405020304" pitchFamily="18" charset="0"/>
              </a:rPr>
              <a:t>A man without clothes is riding a bike</a:t>
            </a:r>
            <a:endParaRPr lang="zh-CN" altLang="en-US" sz="1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7" name="左箭头 16">
            <a:extLst>
              <a:ext uri="{FF2B5EF4-FFF2-40B4-BE49-F238E27FC236}">
                <a16:creationId xmlns:a16="http://schemas.microsoft.com/office/drawing/2014/main" id="{4D8A79F1-3F75-D938-34F6-D81EF572C9D1}"/>
              </a:ext>
            </a:extLst>
          </p:cNvPr>
          <p:cNvSpPr/>
          <p:nvPr/>
        </p:nvSpPr>
        <p:spPr>
          <a:xfrm rot="20599685">
            <a:off x="2984475" y="3236072"/>
            <a:ext cx="683519" cy="161171"/>
          </a:xfrm>
          <a:prstGeom prst="lef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200">
              <a:latin typeface="Times New Roman" panose="02020603050405020304" pitchFamily="18" charset="0"/>
              <a:cs typeface="Times New Roman" panose="02020603050405020304" pitchFamily="18" charset="0"/>
            </a:endParaRPr>
          </a:p>
        </p:txBody>
      </p:sp>
      <p:sp>
        <p:nvSpPr>
          <p:cNvPr id="19" name="文本框 18">
            <a:extLst>
              <a:ext uri="{FF2B5EF4-FFF2-40B4-BE49-F238E27FC236}">
                <a16:creationId xmlns:a16="http://schemas.microsoft.com/office/drawing/2014/main" id="{A09B7704-E201-BC81-B376-E7330EA8017E}"/>
              </a:ext>
            </a:extLst>
          </p:cNvPr>
          <p:cNvSpPr txBox="1"/>
          <p:nvPr/>
        </p:nvSpPr>
        <p:spPr>
          <a:xfrm>
            <a:off x="1331627" y="3261990"/>
            <a:ext cx="2166624" cy="276999"/>
          </a:xfrm>
          <a:prstGeom prst="rect">
            <a:avLst/>
          </a:prstGeom>
          <a:noFill/>
        </p:spPr>
        <p:txBody>
          <a:bodyPr wrap="square" rtlCol="0">
            <a:spAutoFit/>
          </a:bodyPr>
          <a:lstStyle/>
          <a:p>
            <a:pPr algn="ctr"/>
            <a:r>
              <a:rPr kumimoji="1" lang="en-US" altLang="zh-CN" sz="1200" b="1" dirty="0">
                <a:solidFill>
                  <a:srgbClr val="960000"/>
                </a:solidFill>
                <a:latin typeface="Times New Roman" panose="02020603050405020304" pitchFamily="18" charset="0"/>
                <a:cs typeface="Times New Roman" panose="02020603050405020304" pitchFamily="18" charset="0"/>
              </a:rPr>
              <a:t>Token-Level</a:t>
            </a:r>
            <a:endParaRPr kumimoji="1" lang="zh-CN" altLang="en-US" sz="1200" b="1" dirty="0">
              <a:solidFill>
                <a:srgbClr val="960000"/>
              </a:solidFill>
              <a:latin typeface="Times New Roman" panose="02020603050405020304" pitchFamily="18" charset="0"/>
              <a:cs typeface="Times New Roman" panose="02020603050405020304" pitchFamily="18" charset="0"/>
            </a:endParaRPr>
          </a:p>
        </p:txBody>
      </p:sp>
      <p:sp>
        <p:nvSpPr>
          <p:cNvPr id="21" name="文本框 20">
            <a:extLst>
              <a:ext uri="{FF2B5EF4-FFF2-40B4-BE49-F238E27FC236}">
                <a16:creationId xmlns:a16="http://schemas.microsoft.com/office/drawing/2014/main" id="{5DCDD2B9-7E4B-B50B-9B28-5817016CE584}"/>
              </a:ext>
            </a:extLst>
          </p:cNvPr>
          <p:cNvSpPr txBox="1"/>
          <p:nvPr/>
        </p:nvSpPr>
        <p:spPr>
          <a:xfrm>
            <a:off x="5599871" y="3261990"/>
            <a:ext cx="2166624" cy="276999"/>
          </a:xfrm>
          <a:prstGeom prst="rect">
            <a:avLst/>
          </a:prstGeom>
          <a:noFill/>
        </p:spPr>
        <p:txBody>
          <a:bodyPr wrap="square" rtlCol="0">
            <a:spAutoFit/>
          </a:bodyPr>
          <a:lstStyle/>
          <a:p>
            <a:pPr algn="ctr"/>
            <a:r>
              <a:rPr kumimoji="1" lang="en-US" altLang="zh-CN" sz="1200" b="1" dirty="0">
                <a:solidFill>
                  <a:srgbClr val="960000"/>
                </a:solidFill>
                <a:latin typeface="Times New Roman" panose="02020603050405020304" pitchFamily="18" charset="0"/>
                <a:cs typeface="Times New Roman" panose="02020603050405020304" pitchFamily="18" charset="0"/>
              </a:rPr>
              <a:t>Prompt-Level</a:t>
            </a:r>
            <a:endParaRPr kumimoji="1" lang="zh-CN" altLang="en-US" sz="1200" b="1" dirty="0">
              <a:solidFill>
                <a:srgbClr val="960000"/>
              </a:solidFill>
              <a:latin typeface="Times New Roman" panose="02020603050405020304" pitchFamily="18" charset="0"/>
              <a:cs typeface="Times New Roman" panose="02020603050405020304" pitchFamily="18" charset="0"/>
            </a:endParaRPr>
          </a:p>
        </p:txBody>
      </p:sp>
      <p:sp>
        <p:nvSpPr>
          <p:cNvPr id="22" name="左箭头 21">
            <a:extLst>
              <a:ext uri="{FF2B5EF4-FFF2-40B4-BE49-F238E27FC236}">
                <a16:creationId xmlns:a16="http://schemas.microsoft.com/office/drawing/2014/main" id="{8F57422E-B5ED-346A-38C3-C3E9C4225757}"/>
              </a:ext>
            </a:extLst>
          </p:cNvPr>
          <p:cNvSpPr/>
          <p:nvPr/>
        </p:nvSpPr>
        <p:spPr>
          <a:xfrm rot="11972026">
            <a:off x="5428653" y="3234553"/>
            <a:ext cx="683519" cy="161171"/>
          </a:xfrm>
          <a:prstGeom prst="lef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200">
              <a:latin typeface="Times New Roman" panose="02020603050405020304" pitchFamily="18" charset="0"/>
              <a:cs typeface="Times New Roman" panose="02020603050405020304" pitchFamily="18" charset="0"/>
            </a:endParaRPr>
          </a:p>
        </p:txBody>
      </p:sp>
      <p:sp>
        <p:nvSpPr>
          <p:cNvPr id="23" name="圆角矩形 22">
            <a:extLst>
              <a:ext uri="{FF2B5EF4-FFF2-40B4-BE49-F238E27FC236}">
                <a16:creationId xmlns:a16="http://schemas.microsoft.com/office/drawing/2014/main" id="{9D53A509-6686-FD26-54B8-797F8364E7F6}"/>
              </a:ext>
            </a:extLst>
          </p:cNvPr>
          <p:cNvSpPr/>
          <p:nvPr/>
        </p:nvSpPr>
        <p:spPr>
          <a:xfrm>
            <a:off x="583533" y="2508276"/>
            <a:ext cx="7880684" cy="1530852"/>
          </a:xfrm>
          <a:prstGeom prst="roundRect">
            <a:avLst>
              <a:gd name="adj" fmla="val 6808"/>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3434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E7168-BD52-C32A-5E0F-77ABE9C8AE90}"/>
            </a:ext>
          </a:extLst>
        </p:cNvPr>
        <p:cNvGrpSpPr/>
        <p:nvPr/>
      </p:nvGrpSpPr>
      <p:grpSpPr>
        <a:xfrm>
          <a:off x="0" y="0"/>
          <a:ext cx="0" cy="0"/>
          <a:chOff x="0" y="0"/>
          <a:chExt cx="0" cy="0"/>
        </a:xfrm>
      </p:grpSpPr>
      <p:sp>
        <p:nvSpPr>
          <p:cNvPr id="12" name="文本框 11">
            <a:extLst>
              <a:ext uri="{FF2B5EF4-FFF2-40B4-BE49-F238E27FC236}">
                <a16:creationId xmlns:a16="http://schemas.microsoft.com/office/drawing/2014/main" id="{46153705-53E3-D0A0-FE6C-744BAC5AD7AB}"/>
              </a:ext>
            </a:extLst>
          </p:cNvPr>
          <p:cNvSpPr txBox="1"/>
          <p:nvPr/>
        </p:nvSpPr>
        <p:spPr>
          <a:xfrm>
            <a:off x="102809" y="123181"/>
            <a:ext cx="2049792" cy="461665"/>
          </a:xfrm>
          <a:prstGeom prst="rect">
            <a:avLst/>
          </a:prstGeom>
          <a:noFill/>
        </p:spPr>
        <p:txBody>
          <a:bodyPr wrap="none" rtlCol="0">
            <a:spAutoFit/>
          </a:bodyPr>
          <a:lstStyle/>
          <a:p>
            <a:r>
              <a:rPr lang="en-US" altLang="zh-CN" sz="2400" b="1" dirty="0">
                <a:effectLst>
                  <a:outerShdw blurRad="63500" sx="102000" sy="102000" algn="ctr" rotWithShape="0">
                    <a:prstClr val="black">
                      <a:alpha val="40000"/>
                    </a:prstClr>
                  </a:outerShdw>
                </a:effectLst>
                <a:latin typeface="Arial Rounded MT Bold" panose="020F0704030504030204" pitchFamily="34" charset="0"/>
                <a:cs typeface="Times New Roman" panose="02020603050405020304" pitchFamily="18" charset="0"/>
              </a:rPr>
              <a:t>Background</a:t>
            </a:r>
            <a:endParaRPr lang="zh-CN" altLang="en-US" sz="2400" b="1" dirty="0">
              <a:effectLst>
                <a:outerShdw blurRad="63500" sx="102000" sy="102000" algn="ctr" rotWithShape="0">
                  <a:prstClr val="black">
                    <a:alpha val="40000"/>
                  </a:prstClr>
                </a:outerShdw>
              </a:effectLst>
              <a:latin typeface="Arial Rounded MT Bold" panose="020F0704030504030204" pitchFamily="34" charset="0"/>
              <a:cs typeface="Times New Roman" panose="02020603050405020304" pitchFamily="18" charset="0"/>
            </a:endParaRPr>
          </a:p>
        </p:txBody>
      </p:sp>
      <p:sp>
        <p:nvSpPr>
          <p:cNvPr id="33" name="灯片编号占位符 1">
            <a:extLst>
              <a:ext uri="{FF2B5EF4-FFF2-40B4-BE49-F238E27FC236}">
                <a16:creationId xmlns:a16="http://schemas.microsoft.com/office/drawing/2014/main" id="{14601DCF-AD08-B737-5B70-E85157C7DBA2}"/>
              </a:ext>
            </a:extLst>
          </p:cNvPr>
          <p:cNvSpPr>
            <a:spLocks noGrp="1"/>
          </p:cNvSpPr>
          <p:nvPr>
            <p:ph type="sldNum" sz="quarter" idx="12"/>
          </p:nvPr>
        </p:nvSpPr>
        <p:spPr>
          <a:xfrm>
            <a:off x="6961238" y="4706427"/>
            <a:ext cx="2057400" cy="273844"/>
          </a:xfrm>
        </p:spPr>
        <p:txBody>
          <a:bodyPr/>
          <a:lstStyle/>
          <a:p>
            <a:fld id="{79A2A7EB-52F2-483C-BC24-30B8D2FE1565}" type="slidenum">
              <a:rPr lang="zh-CN" altLang="en-US" sz="1500"/>
              <a:t>5</a:t>
            </a:fld>
            <a:endParaRPr lang="zh-CN" altLang="en-US" sz="1500" dirty="0"/>
          </a:p>
        </p:txBody>
      </p:sp>
      <p:sp>
        <p:nvSpPr>
          <p:cNvPr id="51" name="文本框 50">
            <a:extLst>
              <a:ext uri="{FF2B5EF4-FFF2-40B4-BE49-F238E27FC236}">
                <a16:creationId xmlns:a16="http://schemas.microsoft.com/office/drawing/2014/main" id="{34FC9A22-5B82-93BA-7C57-63223400AFFA}"/>
              </a:ext>
            </a:extLst>
          </p:cNvPr>
          <p:cNvSpPr txBox="1"/>
          <p:nvPr/>
        </p:nvSpPr>
        <p:spPr>
          <a:xfrm>
            <a:off x="211236" y="709274"/>
            <a:ext cx="5530240" cy="369332"/>
          </a:xfrm>
          <a:prstGeom prst="rect">
            <a:avLst/>
          </a:prstGeom>
          <a:noFill/>
        </p:spPr>
        <p:txBody>
          <a:bodyPr wrap="square" rtlCol="0">
            <a:spAutoFit/>
          </a:bodyPr>
          <a:lstStyle/>
          <a:p>
            <a:pPr marL="103583" indent="-103583">
              <a:buFont typeface="Arial" panose="020B0604020202020204" pitchFamily="34" charset="0"/>
              <a:buChar char="•"/>
            </a:pPr>
            <a:r>
              <a:rPr kumimoji="1" lang="en-US" altLang="zh-CN" sz="1800" b="1" dirty="0">
                <a:latin typeface="Times New Roman" panose="02020603050405020304" pitchFamily="18" charset="0"/>
                <a:ea typeface="SimSun" panose="02010600030101010101" pitchFamily="2" charset="-122"/>
                <a:cs typeface="Times New Roman" panose="02020603050405020304" pitchFamily="18" charset="0"/>
              </a:rPr>
              <a:t>Relate</a:t>
            </a:r>
            <a:r>
              <a:rPr kumimoji="1" lang="zh-CN" altLang="en-US" sz="1800" b="1" dirty="0">
                <a:latin typeface="Times New Roman" panose="02020603050405020304" pitchFamily="18" charset="0"/>
                <a:ea typeface="SimSun" panose="02010600030101010101" pitchFamily="2" charset="-122"/>
                <a:cs typeface="Times New Roman" panose="02020603050405020304" pitchFamily="18" charset="0"/>
              </a:rPr>
              <a:t> </a:t>
            </a:r>
            <a:r>
              <a:rPr kumimoji="1" lang="en-US" altLang="zh-CN" sz="1800" b="1" dirty="0">
                <a:latin typeface="Times New Roman" panose="02020603050405020304" pitchFamily="18" charset="0"/>
                <a:ea typeface="SimSun" panose="02010600030101010101" pitchFamily="2" charset="-122"/>
                <a:cs typeface="Times New Roman" panose="02020603050405020304" pitchFamily="18" charset="0"/>
              </a:rPr>
              <a:t>Work</a:t>
            </a:r>
          </a:p>
        </p:txBody>
      </p:sp>
      <p:sp>
        <p:nvSpPr>
          <p:cNvPr id="58" name="文本框 57">
            <a:extLst>
              <a:ext uri="{FF2B5EF4-FFF2-40B4-BE49-F238E27FC236}">
                <a16:creationId xmlns:a16="http://schemas.microsoft.com/office/drawing/2014/main" id="{6C9E5286-51E6-FCEE-639E-A6A6EA6715F5}"/>
              </a:ext>
            </a:extLst>
          </p:cNvPr>
          <p:cNvSpPr txBox="1"/>
          <p:nvPr/>
        </p:nvSpPr>
        <p:spPr>
          <a:xfrm>
            <a:off x="211236" y="1032101"/>
            <a:ext cx="8208863" cy="1600438"/>
          </a:xfrm>
          <a:prstGeom prst="rect">
            <a:avLst/>
          </a:prstGeom>
          <a:noFill/>
        </p:spPr>
        <p:txBody>
          <a:bodyPr wrap="square">
            <a:spAutoFit/>
          </a:bodyPr>
          <a:lstStyle/>
          <a:p>
            <a:pPr>
              <a:lnSpc>
                <a:spcPct val="150000"/>
              </a:lnSpc>
            </a:pPr>
            <a:r>
              <a:rPr kumimoji="1" lang="en-US" altLang="zh-CN" sz="1400" dirty="0">
                <a:latin typeface="Times New Roman" panose="02020603050405020304" pitchFamily="18" charset="0"/>
                <a:cs typeface="Times New Roman" panose="02020603050405020304" pitchFamily="18" charset="0"/>
              </a:rPr>
              <a:t>Recently, researchers have </a:t>
            </a:r>
            <a:r>
              <a:rPr lang="en-US" altLang="zh-CN" sz="1400" dirty="0">
                <a:latin typeface="Times New Roman" panose="02020603050405020304" pitchFamily="18" charset="0"/>
                <a:cs typeface="Times New Roman" panose="02020603050405020304" pitchFamily="18" charset="0"/>
              </a:rPr>
              <a:t>proposed various approaches</a:t>
            </a:r>
            <a:r>
              <a:rPr lang="zh-CN" altLang="en-US" sz="1400" dirty="0">
                <a:latin typeface="Times New Roman" panose="02020603050405020304" pitchFamily="18" charset="0"/>
                <a:cs typeface="Times New Roman" panose="02020603050405020304" pitchFamily="18" charset="0"/>
              </a:rPr>
              <a:t> </a:t>
            </a:r>
            <a:r>
              <a:rPr kumimoji="1" lang="en-US" altLang="zh-CN" sz="1400" dirty="0">
                <a:latin typeface="Times New Roman" panose="02020603050405020304" pitchFamily="18" charset="0"/>
                <a:cs typeface="Times New Roman" panose="02020603050405020304" pitchFamily="18" charset="0"/>
              </a:rPr>
              <a:t>to craft jailbreak prompts targeting text-to-image models, which can generally be classified into two categories:</a:t>
            </a:r>
          </a:p>
          <a:p>
            <a:pPr marL="600060" lvl="1" indent="-257168">
              <a:lnSpc>
                <a:spcPct val="150000"/>
              </a:lnSpc>
              <a:buFont typeface="+mj-lt"/>
              <a:buAutoNum type="arabicPeriod"/>
            </a:pPr>
            <a:r>
              <a:rPr kumimoji="1" lang="en-US" altLang="zh-CN" sz="1400" b="1" dirty="0">
                <a:latin typeface="Times New Roman" panose="02020603050405020304" pitchFamily="18" charset="0"/>
                <a:cs typeface="Times New Roman" panose="02020603050405020304" pitchFamily="18" charset="0"/>
              </a:rPr>
              <a:t>Token-Level Approach: </a:t>
            </a:r>
            <a:r>
              <a:rPr lang="en-US" altLang="zh-CN" sz="1400" dirty="0">
                <a:latin typeface="Times New Roman" panose="02020603050405020304" pitchFamily="18" charset="0"/>
                <a:cs typeface="Times New Roman" panose="02020603050405020304" pitchFamily="18" charset="0"/>
              </a:rPr>
              <a:t>Replacing</a:t>
            </a:r>
            <a:r>
              <a:rPr kumimoji="1"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individual</a:t>
            </a:r>
            <a:r>
              <a:rPr lang="zh-CN" altLang="en-US" sz="1400" dirty="0">
                <a:latin typeface="Times New Roman" panose="02020603050405020304" pitchFamily="18" charset="0"/>
                <a:cs typeface="Times New Roman" panose="02020603050405020304" pitchFamily="18" charset="0"/>
              </a:rPr>
              <a:t> </a:t>
            </a:r>
            <a:r>
              <a:rPr kumimoji="1" lang="en-US" altLang="zh-CN" sz="1400" dirty="0">
                <a:latin typeface="Times New Roman" panose="02020603050405020304" pitchFamily="18" charset="0"/>
                <a:cs typeface="Times New Roman" panose="02020603050405020304" pitchFamily="18" charset="0"/>
              </a:rPr>
              <a:t>sensitive words</a:t>
            </a:r>
          </a:p>
          <a:p>
            <a:pPr marL="600060" lvl="1" indent="-257168">
              <a:lnSpc>
                <a:spcPct val="150000"/>
              </a:lnSpc>
              <a:buFont typeface="+mj-lt"/>
              <a:buAutoNum type="arabicPeriod"/>
            </a:pPr>
            <a:r>
              <a:rPr kumimoji="1" lang="en-US" altLang="zh-CN" sz="1400" b="1" dirty="0">
                <a:latin typeface="Times New Roman" panose="02020603050405020304" pitchFamily="18" charset="0"/>
                <a:cs typeface="Times New Roman" panose="02020603050405020304" pitchFamily="18" charset="0"/>
              </a:rPr>
              <a:t>Prompt-Level Approach: </a:t>
            </a:r>
            <a:r>
              <a:rPr lang="en-US" altLang="zh-CN" sz="1400" dirty="0">
                <a:latin typeface="Times New Roman" panose="02020603050405020304" pitchFamily="18" charset="0"/>
                <a:cs typeface="Times New Roman" panose="02020603050405020304" pitchFamily="18" charset="0"/>
              </a:rPr>
              <a:t>Rewriting or replacing</a:t>
            </a:r>
            <a:r>
              <a:rPr kumimoji="1" lang="en-US" altLang="zh-CN" sz="1400" dirty="0">
                <a:latin typeface="Times New Roman" panose="02020603050405020304" pitchFamily="18" charset="0"/>
                <a:cs typeface="Times New Roman" panose="02020603050405020304" pitchFamily="18" charset="0"/>
              </a:rPr>
              <a:t> entire sentences</a:t>
            </a:r>
            <a:endParaRPr kumimoji="1" lang="zh-CN" altLang="en-US" sz="1400" dirty="0">
              <a:latin typeface="Times New Roman" panose="02020603050405020304" pitchFamily="18" charset="0"/>
              <a:cs typeface="Times New Roman" panose="02020603050405020304" pitchFamily="18" charset="0"/>
            </a:endParaRPr>
          </a:p>
          <a:p>
            <a:pPr marL="214308" indent="-214308">
              <a:buFontTx/>
              <a:buChar char="-"/>
            </a:pPr>
            <a:endParaRPr lang="en-US" altLang="zh-CN" sz="1400" dirty="0">
              <a:latin typeface="Times New Roman" panose="02020603050405020304" pitchFamily="18" charset="0"/>
              <a:cs typeface="Times New Roman" panose="02020603050405020304" pitchFamily="18" charset="0"/>
            </a:endParaRPr>
          </a:p>
        </p:txBody>
      </p:sp>
      <p:sp>
        <p:nvSpPr>
          <p:cNvPr id="4" name="圆角矩形 3">
            <a:extLst>
              <a:ext uri="{FF2B5EF4-FFF2-40B4-BE49-F238E27FC236}">
                <a16:creationId xmlns:a16="http://schemas.microsoft.com/office/drawing/2014/main" id="{22E519E1-7ABF-9D37-613B-E340ABAC088C}"/>
              </a:ext>
            </a:extLst>
          </p:cNvPr>
          <p:cNvSpPr/>
          <p:nvPr/>
        </p:nvSpPr>
        <p:spPr>
          <a:xfrm>
            <a:off x="2975722" y="2760421"/>
            <a:ext cx="2870858" cy="343729"/>
          </a:xfrm>
          <a:prstGeom prst="roundRect">
            <a:avLst>
              <a:gd name="adj" fmla="val 9871"/>
            </a:avLst>
          </a:prstGeom>
          <a:solidFill>
            <a:schemeClr val="accent4">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rgbClr val="1F2328"/>
                </a:solidFill>
                <a:latin typeface="Times New Roman" panose="02020603050405020304" pitchFamily="18" charset="0"/>
                <a:cs typeface="Times New Roman" panose="02020603050405020304" pitchFamily="18" charset="0"/>
              </a:rPr>
              <a:t>A naked man riding a bicycle</a:t>
            </a:r>
            <a:endParaRPr lang="zh-CN" altLang="en-US" sz="1200" dirty="0">
              <a:solidFill>
                <a:srgbClr val="1F2328"/>
              </a:solidFill>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0A1407AE-077F-3F19-C8E4-556A823977CC}"/>
              </a:ext>
            </a:extLst>
          </p:cNvPr>
          <p:cNvSpPr txBox="1"/>
          <p:nvPr/>
        </p:nvSpPr>
        <p:spPr>
          <a:xfrm>
            <a:off x="3172613" y="2520309"/>
            <a:ext cx="2166624" cy="276999"/>
          </a:xfrm>
          <a:prstGeom prst="rect">
            <a:avLst/>
          </a:prstGeom>
          <a:noFill/>
        </p:spPr>
        <p:txBody>
          <a:bodyPr wrap="square" rtlCol="0">
            <a:spAutoFit/>
          </a:bodyPr>
          <a:lstStyle/>
          <a:p>
            <a:pPr algn="ctr"/>
            <a:r>
              <a:rPr kumimoji="1" lang="en-US" altLang="zh-CN" sz="1200" b="1" dirty="0">
                <a:latin typeface="Times New Roman" panose="02020603050405020304" pitchFamily="18" charset="0"/>
                <a:cs typeface="Times New Roman" panose="02020603050405020304" pitchFamily="18" charset="0"/>
              </a:rPr>
              <a:t>Sensitive Prompt</a:t>
            </a:r>
            <a:endParaRPr kumimoji="1" lang="zh-CN" altLang="en-US" sz="1200" b="1" dirty="0">
              <a:latin typeface="Times New Roman" panose="02020603050405020304" pitchFamily="18" charset="0"/>
              <a:cs typeface="Times New Roman" panose="02020603050405020304" pitchFamily="18" charset="0"/>
            </a:endParaRPr>
          </a:p>
        </p:txBody>
      </p:sp>
      <p:sp>
        <p:nvSpPr>
          <p:cNvPr id="15" name="圆角矩形 14">
            <a:extLst>
              <a:ext uri="{FF2B5EF4-FFF2-40B4-BE49-F238E27FC236}">
                <a16:creationId xmlns:a16="http://schemas.microsoft.com/office/drawing/2014/main" id="{B9A24011-14B3-08FA-320C-576B87B61314}"/>
              </a:ext>
            </a:extLst>
          </p:cNvPr>
          <p:cNvSpPr/>
          <p:nvPr/>
        </p:nvSpPr>
        <p:spPr>
          <a:xfrm>
            <a:off x="918322" y="3538990"/>
            <a:ext cx="2870858" cy="343729"/>
          </a:xfrm>
          <a:prstGeom prst="roundRect">
            <a:avLst>
              <a:gd name="adj" fmla="val 9871"/>
            </a:avLst>
          </a:prstGeom>
          <a:solidFill>
            <a:schemeClr val="accent2">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rgbClr val="1F2328"/>
                </a:solidFill>
                <a:latin typeface="Times New Roman" panose="02020603050405020304" pitchFamily="18" charset="0"/>
                <a:cs typeface="Times New Roman" panose="02020603050405020304" pitchFamily="18" charset="0"/>
              </a:rPr>
              <a:t>A </a:t>
            </a:r>
            <a:r>
              <a:rPr lang="en-US" altLang="zh-CN" sz="1200" b="1" dirty="0" err="1">
                <a:solidFill>
                  <a:schemeClr val="accent1">
                    <a:lumMod val="75000"/>
                  </a:schemeClr>
                </a:solidFill>
                <a:latin typeface="Times New Roman" panose="02020603050405020304" pitchFamily="18" charset="0"/>
                <a:cs typeface="Times New Roman" panose="02020603050405020304" pitchFamily="18" charset="0"/>
              </a:rPr>
              <a:t>grponypui</a:t>
            </a:r>
            <a:r>
              <a:rPr lang="en-US" altLang="zh-CN" sz="1200" dirty="0">
                <a:solidFill>
                  <a:srgbClr val="1F2328"/>
                </a:solidFill>
                <a:latin typeface="Times New Roman" panose="02020603050405020304" pitchFamily="18" charset="0"/>
                <a:cs typeface="Times New Roman" panose="02020603050405020304" pitchFamily="18" charset="0"/>
              </a:rPr>
              <a:t> man riding a bicycle</a:t>
            </a:r>
            <a:endParaRPr lang="zh-CN" altLang="en-US" sz="1200" dirty="0">
              <a:solidFill>
                <a:srgbClr val="1F2328"/>
              </a:solidFill>
              <a:latin typeface="Times New Roman" panose="02020603050405020304" pitchFamily="18" charset="0"/>
              <a:cs typeface="Times New Roman" panose="02020603050405020304" pitchFamily="18" charset="0"/>
            </a:endParaRPr>
          </a:p>
        </p:txBody>
      </p:sp>
      <p:sp>
        <p:nvSpPr>
          <p:cNvPr id="16" name="圆角矩形 15">
            <a:extLst>
              <a:ext uri="{FF2B5EF4-FFF2-40B4-BE49-F238E27FC236}">
                <a16:creationId xmlns:a16="http://schemas.microsoft.com/office/drawing/2014/main" id="{026117B5-0525-8E02-CECC-C2C48DC2D8EC}"/>
              </a:ext>
            </a:extLst>
          </p:cNvPr>
          <p:cNvSpPr/>
          <p:nvPr/>
        </p:nvSpPr>
        <p:spPr>
          <a:xfrm>
            <a:off x="5249689" y="3538989"/>
            <a:ext cx="2870858" cy="343729"/>
          </a:xfrm>
          <a:prstGeom prst="roundRect">
            <a:avLst>
              <a:gd name="adj" fmla="val 9871"/>
            </a:avLst>
          </a:prstGeom>
          <a:solidFill>
            <a:schemeClr val="accent2">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b="1" dirty="0">
                <a:solidFill>
                  <a:schemeClr val="accent1">
                    <a:lumMod val="75000"/>
                  </a:schemeClr>
                </a:solidFill>
                <a:latin typeface="Times New Roman" panose="02020603050405020304" pitchFamily="18" charset="0"/>
                <a:cs typeface="Times New Roman" panose="02020603050405020304" pitchFamily="18" charset="0"/>
              </a:rPr>
              <a:t>A man without clothes is riding a bike</a:t>
            </a:r>
            <a:endParaRPr lang="zh-CN" altLang="en-US" sz="1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7" name="左箭头 16">
            <a:extLst>
              <a:ext uri="{FF2B5EF4-FFF2-40B4-BE49-F238E27FC236}">
                <a16:creationId xmlns:a16="http://schemas.microsoft.com/office/drawing/2014/main" id="{8BE5C55F-4581-6B6C-3CE6-72D850D3024F}"/>
              </a:ext>
            </a:extLst>
          </p:cNvPr>
          <p:cNvSpPr/>
          <p:nvPr/>
        </p:nvSpPr>
        <p:spPr>
          <a:xfrm rot="20599685">
            <a:off x="2984475" y="3236072"/>
            <a:ext cx="683519" cy="161171"/>
          </a:xfrm>
          <a:prstGeom prst="lef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200">
              <a:latin typeface="Times New Roman" panose="02020603050405020304" pitchFamily="18" charset="0"/>
              <a:cs typeface="Times New Roman" panose="02020603050405020304" pitchFamily="18" charset="0"/>
            </a:endParaRPr>
          </a:p>
        </p:txBody>
      </p:sp>
      <p:sp>
        <p:nvSpPr>
          <p:cNvPr id="19" name="文本框 18">
            <a:extLst>
              <a:ext uri="{FF2B5EF4-FFF2-40B4-BE49-F238E27FC236}">
                <a16:creationId xmlns:a16="http://schemas.microsoft.com/office/drawing/2014/main" id="{FC9B2F64-B257-DDF1-863D-1B1BBA9FA5BA}"/>
              </a:ext>
            </a:extLst>
          </p:cNvPr>
          <p:cNvSpPr txBox="1"/>
          <p:nvPr/>
        </p:nvSpPr>
        <p:spPr>
          <a:xfrm>
            <a:off x="1331627" y="3261990"/>
            <a:ext cx="2166624" cy="276999"/>
          </a:xfrm>
          <a:prstGeom prst="rect">
            <a:avLst/>
          </a:prstGeom>
          <a:noFill/>
        </p:spPr>
        <p:txBody>
          <a:bodyPr wrap="square" rtlCol="0">
            <a:spAutoFit/>
          </a:bodyPr>
          <a:lstStyle/>
          <a:p>
            <a:pPr algn="ctr"/>
            <a:r>
              <a:rPr kumimoji="1" lang="en-US" altLang="zh-CN" sz="1200" b="1" dirty="0">
                <a:solidFill>
                  <a:srgbClr val="960000"/>
                </a:solidFill>
                <a:latin typeface="Times New Roman" panose="02020603050405020304" pitchFamily="18" charset="0"/>
                <a:cs typeface="Times New Roman" panose="02020603050405020304" pitchFamily="18" charset="0"/>
              </a:rPr>
              <a:t>Token-Level</a:t>
            </a:r>
            <a:endParaRPr kumimoji="1" lang="zh-CN" altLang="en-US" sz="1200" b="1" dirty="0">
              <a:solidFill>
                <a:srgbClr val="960000"/>
              </a:solidFill>
              <a:latin typeface="Times New Roman" panose="02020603050405020304" pitchFamily="18" charset="0"/>
              <a:cs typeface="Times New Roman" panose="02020603050405020304" pitchFamily="18" charset="0"/>
            </a:endParaRPr>
          </a:p>
        </p:txBody>
      </p:sp>
      <p:sp>
        <p:nvSpPr>
          <p:cNvPr id="21" name="文本框 20">
            <a:extLst>
              <a:ext uri="{FF2B5EF4-FFF2-40B4-BE49-F238E27FC236}">
                <a16:creationId xmlns:a16="http://schemas.microsoft.com/office/drawing/2014/main" id="{F59D521C-EF3A-E5A4-4E86-CF76CC02BA20}"/>
              </a:ext>
            </a:extLst>
          </p:cNvPr>
          <p:cNvSpPr txBox="1"/>
          <p:nvPr/>
        </p:nvSpPr>
        <p:spPr>
          <a:xfrm>
            <a:off x="5599871" y="3261990"/>
            <a:ext cx="2166624" cy="276999"/>
          </a:xfrm>
          <a:prstGeom prst="rect">
            <a:avLst/>
          </a:prstGeom>
          <a:noFill/>
        </p:spPr>
        <p:txBody>
          <a:bodyPr wrap="square" rtlCol="0">
            <a:spAutoFit/>
          </a:bodyPr>
          <a:lstStyle/>
          <a:p>
            <a:pPr algn="ctr"/>
            <a:r>
              <a:rPr kumimoji="1" lang="en-US" altLang="zh-CN" sz="1200" b="1" dirty="0">
                <a:solidFill>
                  <a:srgbClr val="960000"/>
                </a:solidFill>
                <a:latin typeface="Times New Roman" panose="02020603050405020304" pitchFamily="18" charset="0"/>
                <a:cs typeface="Times New Roman" panose="02020603050405020304" pitchFamily="18" charset="0"/>
              </a:rPr>
              <a:t>Prompt-Level</a:t>
            </a:r>
            <a:endParaRPr kumimoji="1" lang="zh-CN" altLang="en-US" sz="1200" b="1" dirty="0">
              <a:solidFill>
                <a:srgbClr val="960000"/>
              </a:solidFill>
              <a:latin typeface="Times New Roman" panose="02020603050405020304" pitchFamily="18" charset="0"/>
              <a:cs typeface="Times New Roman" panose="02020603050405020304" pitchFamily="18" charset="0"/>
            </a:endParaRPr>
          </a:p>
        </p:txBody>
      </p:sp>
      <p:sp>
        <p:nvSpPr>
          <p:cNvPr id="22" name="左箭头 21">
            <a:extLst>
              <a:ext uri="{FF2B5EF4-FFF2-40B4-BE49-F238E27FC236}">
                <a16:creationId xmlns:a16="http://schemas.microsoft.com/office/drawing/2014/main" id="{B5A3FD49-5A82-A1B1-DCC4-E25DDCAE5E80}"/>
              </a:ext>
            </a:extLst>
          </p:cNvPr>
          <p:cNvSpPr/>
          <p:nvPr/>
        </p:nvSpPr>
        <p:spPr>
          <a:xfrm rot="11972026">
            <a:off x="5428653" y="3234553"/>
            <a:ext cx="683519" cy="161171"/>
          </a:xfrm>
          <a:prstGeom prst="lef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200">
              <a:latin typeface="Times New Roman" panose="02020603050405020304" pitchFamily="18" charset="0"/>
              <a:cs typeface="Times New Roman" panose="02020603050405020304" pitchFamily="18" charset="0"/>
            </a:endParaRPr>
          </a:p>
        </p:txBody>
      </p:sp>
      <p:sp>
        <p:nvSpPr>
          <p:cNvPr id="23" name="圆角矩形 22">
            <a:extLst>
              <a:ext uri="{FF2B5EF4-FFF2-40B4-BE49-F238E27FC236}">
                <a16:creationId xmlns:a16="http://schemas.microsoft.com/office/drawing/2014/main" id="{C2CCD6A6-7F2D-0EB3-84AE-91B68B46837F}"/>
              </a:ext>
            </a:extLst>
          </p:cNvPr>
          <p:cNvSpPr/>
          <p:nvPr/>
        </p:nvSpPr>
        <p:spPr>
          <a:xfrm>
            <a:off x="583533" y="2508276"/>
            <a:ext cx="7880684" cy="1530852"/>
          </a:xfrm>
          <a:prstGeom prst="roundRect">
            <a:avLst>
              <a:gd name="adj" fmla="val 6808"/>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200">
              <a:latin typeface="Times New Roman" panose="02020603050405020304" pitchFamily="18" charset="0"/>
              <a:cs typeface="Times New Roman" panose="02020603050405020304" pitchFamily="18" charset="0"/>
            </a:endParaRPr>
          </a:p>
        </p:txBody>
      </p:sp>
      <p:sp>
        <p:nvSpPr>
          <p:cNvPr id="24" name="矩形 23">
            <a:extLst>
              <a:ext uri="{FF2B5EF4-FFF2-40B4-BE49-F238E27FC236}">
                <a16:creationId xmlns:a16="http://schemas.microsoft.com/office/drawing/2014/main" id="{95D7C277-29EE-4C52-6E0A-13A44F5B2FC0}"/>
              </a:ext>
            </a:extLst>
          </p:cNvPr>
          <p:cNvSpPr/>
          <p:nvPr/>
        </p:nvSpPr>
        <p:spPr>
          <a:xfrm>
            <a:off x="918320" y="4273289"/>
            <a:ext cx="7124790" cy="433137"/>
          </a:xfrm>
          <a:prstGeom prst="rect">
            <a:avLst/>
          </a:prstGeom>
          <a:solidFill>
            <a:srgbClr val="A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400" b="1" dirty="0">
                <a:latin typeface="Times New Roman" panose="02020603050405020304" pitchFamily="18" charset="0"/>
                <a:cs typeface="Times New Roman" panose="02020603050405020304" pitchFamily="18" charset="0"/>
              </a:rPr>
              <a:t>However, both of them are struggling in some challenges.</a:t>
            </a:r>
            <a:endParaRPr kumimoji="1" lang="zh-CN" altLang="en-US" sz="1400" b="1" dirty="0">
              <a:latin typeface="Times New Roman" panose="02020603050405020304" pitchFamily="18" charset="0"/>
              <a:cs typeface="Times New Roman" panose="02020603050405020304" pitchFamily="18" charset="0"/>
            </a:endParaRPr>
          </a:p>
        </p:txBody>
      </p:sp>
      <p:sp>
        <p:nvSpPr>
          <p:cNvPr id="25" name="矩形 24">
            <a:extLst>
              <a:ext uri="{FF2B5EF4-FFF2-40B4-BE49-F238E27FC236}">
                <a16:creationId xmlns:a16="http://schemas.microsoft.com/office/drawing/2014/main" id="{33905B41-75C7-04A3-8AEF-95935671AFC6}"/>
              </a:ext>
            </a:extLst>
          </p:cNvPr>
          <p:cNvSpPr/>
          <p:nvPr/>
        </p:nvSpPr>
        <p:spPr>
          <a:xfrm>
            <a:off x="2737119" y="1734442"/>
            <a:ext cx="4607018" cy="262192"/>
          </a:xfrm>
          <a:prstGeom prst="rect">
            <a:avLst/>
          </a:prstGeom>
          <a:solidFill>
            <a:srgbClr val="A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sz="1400" b="1" dirty="0">
                <a:solidFill>
                  <a:schemeClr val="bg1"/>
                </a:solidFill>
                <a:latin typeface="Times New Roman" panose="02020603050405020304" pitchFamily="18" charset="0"/>
                <a:cs typeface="Times New Roman" panose="02020603050405020304" pitchFamily="18" charset="0"/>
              </a:rPr>
              <a:t>Introducing unnatural features, making detection easier</a:t>
            </a:r>
            <a:endParaRPr lang="zh-CN" altLang="en-US" sz="1400" b="1" dirty="0">
              <a:solidFill>
                <a:schemeClr val="bg1"/>
              </a:solidFill>
              <a:latin typeface="Times New Roman" panose="02020603050405020304" pitchFamily="18" charset="0"/>
              <a:cs typeface="Times New Roman" panose="02020603050405020304" pitchFamily="18" charset="0"/>
            </a:endParaRPr>
          </a:p>
        </p:txBody>
      </p:sp>
      <p:sp>
        <p:nvSpPr>
          <p:cNvPr id="26" name="矩形 25">
            <a:extLst>
              <a:ext uri="{FF2B5EF4-FFF2-40B4-BE49-F238E27FC236}">
                <a16:creationId xmlns:a16="http://schemas.microsoft.com/office/drawing/2014/main" id="{A5F88146-C39D-8273-FCAC-27EE36FC6E5F}"/>
              </a:ext>
            </a:extLst>
          </p:cNvPr>
          <p:cNvSpPr/>
          <p:nvPr/>
        </p:nvSpPr>
        <p:spPr>
          <a:xfrm>
            <a:off x="2820061" y="2084104"/>
            <a:ext cx="4686121" cy="262192"/>
          </a:xfrm>
          <a:prstGeom prst="rect">
            <a:avLst/>
          </a:prstGeom>
          <a:solidFill>
            <a:srgbClr val="A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sz="1400" b="1" dirty="0">
                <a:solidFill>
                  <a:schemeClr val="bg1"/>
                </a:solidFill>
                <a:latin typeface="Times New Roman" panose="02020603050405020304" pitchFamily="18" charset="0"/>
                <a:cs typeface="Times New Roman" panose="02020603050405020304" pitchFamily="18" charset="0"/>
              </a:rPr>
              <a:t>Following a fixed pattern, limiting the space it can explore</a:t>
            </a:r>
            <a:endParaRPr kumimoji="1" lang="zh-CN" altLang="en-US" sz="1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4042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D1A38-51BF-1C74-50E5-EC6A57EE4851}"/>
            </a:ext>
          </a:extLst>
        </p:cNvPr>
        <p:cNvGrpSpPr/>
        <p:nvPr/>
      </p:nvGrpSpPr>
      <p:grpSpPr>
        <a:xfrm>
          <a:off x="0" y="0"/>
          <a:ext cx="0" cy="0"/>
          <a:chOff x="0" y="0"/>
          <a:chExt cx="0" cy="0"/>
        </a:xfrm>
      </p:grpSpPr>
      <p:sp>
        <p:nvSpPr>
          <p:cNvPr id="12" name="文本框 11">
            <a:extLst>
              <a:ext uri="{FF2B5EF4-FFF2-40B4-BE49-F238E27FC236}">
                <a16:creationId xmlns:a16="http://schemas.microsoft.com/office/drawing/2014/main" id="{E9DA25E3-85AA-D8C4-AA54-B7860DD92B73}"/>
              </a:ext>
            </a:extLst>
          </p:cNvPr>
          <p:cNvSpPr txBox="1"/>
          <p:nvPr/>
        </p:nvSpPr>
        <p:spPr>
          <a:xfrm>
            <a:off x="102809" y="123181"/>
            <a:ext cx="3553152" cy="461665"/>
          </a:xfrm>
          <a:prstGeom prst="rect">
            <a:avLst/>
          </a:prstGeom>
          <a:noFill/>
        </p:spPr>
        <p:txBody>
          <a:bodyPr wrap="none" rtlCol="0">
            <a:spAutoFit/>
          </a:bodyPr>
          <a:lstStyle/>
          <a:p>
            <a:r>
              <a:rPr lang="en-US" altLang="zh-CN" sz="2400" b="1" dirty="0">
                <a:effectLst>
                  <a:outerShdw blurRad="63500" sx="102000" sy="102000" algn="ctr" rotWithShape="0">
                    <a:prstClr val="black">
                      <a:alpha val="40000"/>
                    </a:prstClr>
                  </a:outerShdw>
                </a:effectLst>
                <a:latin typeface="Arial Rounded MT Bold" panose="020F0704030504030204" pitchFamily="34" charset="0"/>
                <a:cs typeface="Times New Roman" panose="02020603050405020304" pitchFamily="18" charset="0"/>
              </a:rPr>
              <a:t>Approach</a:t>
            </a:r>
            <a:r>
              <a:rPr lang="zh-CN" altLang="en-US" sz="2400" b="1" dirty="0">
                <a:effectLst>
                  <a:outerShdw blurRad="63500" sx="102000" sy="102000" algn="ctr" rotWithShape="0">
                    <a:prstClr val="black">
                      <a:alpha val="40000"/>
                    </a:prstClr>
                  </a:outerShdw>
                </a:effectLst>
                <a:latin typeface="Arial Rounded MT Bold" panose="020F0704030504030204" pitchFamily="34" charset="0"/>
                <a:cs typeface="Times New Roman" panose="02020603050405020304" pitchFamily="18" charset="0"/>
              </a:rPr>
              <a:t> </a:t>
            </a:r>
            <a:r>
              <a:rPr lang="en-US" altLang="zh-CN" sz="2400" b="1" dirty="0">
                <a:effectLst>
                  <a:outerShdw blurRad="63500" sx="102000" sy="102000" algn="ctr" rotWithShape="0">
                    <a:prstClr val="black">
                      <a:alpha val="40000"/>
                    </a:prstClr>
                  </a:outerShdw>
                </a:effectLst>
                <a:latin typeface="Arial Rounded MT Bold" panose="020F0704030504030204" pitchFamily="34" charset="0"/>
                <a:cs typeface="Times New Roman" panose="02020603050405020304" pitchFamily="18" charset="0"/>
              </a:rPr>
              <a:t>-</a:t>
            </a:r>
            <a:r>
              <a:rPr lang="zh-CN" altLang="en-US" sz="2400" b="1" dirty="0">
                <a:effectLst>
                  <a:outerShdw blurRad="63500" sx="102000" sy="102000" algn="ctr" rotWithShape="0">
                    <a:prstClr val="black">
                      <a:alpha val="40000"/>
                    </a:prstClr>
                  </a:outerShdw>
                </a:effectLst>
                <a:latin typeface="Arial Rounded MT Bold" panose="020F0704030504030204" pitchFamily="34" charset="0"/>
                <a:cs typeface="Times New Roman" panose="02020603050405020304" pitchFamily="18" charset="0"/>
              </a:rPr>
              <a:t> </a:t>
            </a:r>
            <a:r>
              <a:rPr lang="en-US" altLang="zh-CN" sz="2400" b="1" dirty="0" err="1">
                <a:effectLst>
                  <a:outerShdw blurRad="63500" sx="102000" sy="102000" algn="ctr" rotWithShape="0">
                    <a:prstClr val="black">
                      <a:alpha val="40000"/>
                    </a:prstClr>
                  </a:outerShdw>
                </a:effectLst>
                <a:latin typeface="Arial Rounded MT Bold" panose="020F0704030504030204" pitchFamily="34" charset="0"/>
                <a:cs typeface="Times New Roman" panose="02020603050405020304" pitchFamily="18" charset="0"/>
              </a:rPr>
              <a:t>JailFuzzer</a:t>
            </a:r>
            <a:endParaRPr lang="zh-CN" altLang="en-US" sz="2400" b="1" dirty="0">
              <a:effectLst>
                <a:outerShdw blurRad="63500" sx="102000" sy="102000" algn="ctr" rotWithShape="0">
                  <a:prstClr val="black">
                    <a:alpha val="40000"/>
                  </a:prstClr>
                </a:outerShdw>
              </a:effectLst>
              <a:latin typeface="Arial Rounded MT Bold" panose="020F0704030504030204" pitchFamily="34" charset="0"/>
              <a:cs typeface="Times New Roman" panose="02020603050405020304" pitchFamily="18" charset="0"/>
            </a:endParaRPr>
          </a:p>
        </p:txBody>
      </p:sp>
      <p:sp>
        <p:nvSpPr>
          <p:cNvPr id="33" name="灯片编号占位符 1">
            <a:extLst>
              <a:ext uri="{FF2B5EF4-FFF2-40B4-BE49-F238E27FC236}">
                <a16:creationId xmlns:a16="http://schemas.microsoft.com/office/drawing/2014/main" id="{D0463755-E174-995A-445A-BB42A8424981}"/>
              </a:ext>
            </a:extLst>
          </p:cNvPr>
          <p:cNvSpPr>
            <a:spLocks noGrp="1"/>
          </p:cNvSpPr>
          <p:nvPr>
            <p:ph type="sldNum" sz="quarter" idx="12"/>
          </p:nvPr>
        </p:nvSpPr>
        <p:spPr>
          <a:xfrm>
            <a:off x="6961238" y="4706427"/>
            <a:ext cx="2057400" cy="273844"/>
          </a:xfrm>
        </p:spPr>
        <p:txBody>
          <a:bodyPr/>
          <a:lstStyle/>
          <a:p>
            <a:fld id="{79A2A7EB-52F2-483C-BC24-30B8D2FE1565}" type="slidenum">
              <a:rPr lang="zh-CN" altLang="en-US" sz="1500"/>
              <a:t>6</a:t>
            </a:fld>
            <a:endParaRPr lang="zh-CN" altLang="en-US" sz="1500" dirty="0"/>
          </a:p>
        </p:txBody>
      </p:sp>
      <p:sp>
        <p:nvSpPr>
          <p:cNvPr id="29" name="矩形 28">
            <a:extLst>
              <a:ext uri="{FF2B5EF4-FFF2-40B4-BE49-F238E27FC236}">
                <a16:creationId xmlns:a16="http://schemas.microsoft.com/office/drawing/2014/main" id="{DCF3DDC8-4427-CD5C-66A0-4FC8C86089A0}"/>
              </a:ext>
            </a:extLst>
          </p:cNvPr>
          <p:cNvSpPr/>
          <p:nvPr/>
        </p:nvSpPr>
        <p:spPr>
          <a:xfrm>
            <a:off x="263471" y="2531694"/>
            <a:ext cx="1098291" cy="737470"/>
          </a:xfrm>
          <a:prstGeom prst="rect">
            <a:avLst/>
          </a:prstGeom>
          <a:solidFill>
            <a:srgbClr val="EBE7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013">
              <a:latin typeface="Times New Roman" panose="02020603050405020304" pitchFamily="18" charset="0"/>
              <a:cs typeface="Times New Roman" panose="02020603050405020304" pitchFamily="18" charset="0"/>
            </a:endParaRPr>
          </a:p>
        </p:txBody>
      </p:sp>
      <p:sp>
        <p:nvSpPr>
          <p:cNvPr id="30" name="椭圆 29">
            <a:extLst>
              <a:ext uri="{FF2B5EF4-FFF2-40B4-BE49-F238E27FC236}">
                <a16:creationId xmlns:a16="http://schemas.microsoft.com/office/drawing/2014/main" id="{738F0FA2-AE84-18FE-5961-5C21759C6F30}"/>
              </a:ext>
            </a:extLst>
          </p:cNvPr>
          <p:cNvSpPr/>
          <p:nvPr/>
        </p:nvSpPr>
        <p:spPr>
          <a:xfrm>
            <a:off x="3371342" y="1588934"/>
            <a:ext cx="106424" cy="96035"/>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525" b="1" dirty="0">
              <a:latin typeface="Times New Roman" panose="02020603050405020304" pitchFamily="18" charset="0"/>
              <a:cs typeface="Times New Roman" panose="02020603050405020304" pitchFamily="18" charset="0"/>
            </a:endParaRPr>
          </a:p>
        </p:txBody>
      </p:sp>
      <p:sp>
        <p:nvSpPr>
          <p:cNvPr id="31" name="矩形 30">
            <a:extLst>
              <a:ext uri="{FF2B5EF4-FFF2-40B4-BE49-F238E27FC236}">
                <a16:creationId xmlns:a16="http://schemas.microsoft.com/office/drawing/2014/main" id="{268480C5-4EA8-D5D5-2A05-0C5981D47CEF}"/>
              </a:ext>
            </a:extLst>
          </p:cNvPr>
          <p:cNvSpPr/>
          <p:nvPr/>
        </p:nvSpPr>
        <p:spPr>
          <a:xfrm>
            <a:off x="1568019" y="1397725"/>
            <a:ext cx="4323059" cy="2387621"/>
          </a:xfrm>
          <a:prstGeom prst="rect">
            <a:avLst/>
          </a:prstGeom>
          <a:noFill/>
          <a:ln>
            <a:solidFill>
              <a:schemeClr val="accent5">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sp>
        <p:nvSpPr>
          <p:cNvPr id="34" name="文本框 33">
            <a:extLst>
              <a:ext uri="{FF2B5EF4-FFF2-40B4-BE49-F238E27FC236}">
                <a16:creationId xmlns:a16="http://schemas.microsoft.com/office/drawing/2014/main" id="{295939C9-6004-7D59-ED93-6CC608F040E9}"/>
              </a:ext>
            </a:extLst>
          </p:cNvPr>
          <p:cNvSpPr txBox="1"/>
          <p:nvPr/>
        </p:nvSpPr>
        <p:spPr>
          <a:xfrm>
            <a:off x="1638248" y="2326859"/>
            <a:ext cx="578390" cy="230832"/>
          </a:xfrm>
          <a:prstGeom prst="rect">
            <a:avLst/>
          </a:prstGeom>
          <a:noFill/>
        </p:spPr>
        <p:txBody>
          <a:bodyPr wrap="square" rtlCol="0">
            <a:spAutoFit/>
          </a:bodyPr>
          <a:lstStyle/>
          <a:p>
            <a:pPr algn="ctr"/>
            <a:r>
              <a:rPr kumimoji="1" lang="en-US" altLang="zh-CN" sz="900" b="1" dirty="0">
                <a:solidFill>
                  <a:srgbClr val="C00000"/>
                </a:solidFill>
                <a:latin typeface="Times New Roman" panose="02020603050405020304" pitchFamily="18" charset="0"/>
                <a:cs typeface="Times New Roman" panose="02020603050405020304" pitchFamily="18" charset="0"/>
              </a:rPr>
              <a:t>Step  </a:t>
            </a:r>
            <a:r>
              <a:rPr kumimoji="1" lang="zh-CN" altLang="en-US" sz="900" b="1" dirty="0">
                <a:latin typeface="Times New Roman" panose="02020603050405020304" pitchFamily="18" charset="0"/>
                <a:cs typeface="Times New Roman" panose="02020603050405020304" pitchFamily="18" charset="0"/>
              </a:rPr>
              <a:t>  </a:t>
            </a:r>
            <a:r>
              <a:rPr kumimoji="1" lang="en-US" altLang="zh-CN" sz="900" b="1" dirty="0">
                <a:latin typeface="Times New Roman" panose="02020603050405020304" pitchFamily="18" charset="0"/>
                <a:cs typeface="Times New Roman" panose="02020603050405020304" pitchFamily="18" charset="0"/>
              </a:rPr>
              <a:t> </a:t>
            </a:r>
            <a:r>
              <a:rPr kumimoji="1" lang="en-US" altLang="zh-CN" sz="900" b="1" dirty="0">
                <a:solidFill>
                  <a:srgbClr val="C00000"/>
                </a:solidFill>
                <a:latin typeface="Times New Roman" panose="02020603050405020304" pitchFamily="18" charset="0"/>
                <a:cs typeface="Times New Roman" panose="02020603050405020304" pitchFamily="18" charset="0"/>
              </a:rPr>
              <a:t>:</a:t>
            </a:r>
            <a:endParaRPr kumimoji="1" lang="zh-CN" altLang="en-US" sz="900" b="1" dirty="0">
              <a:latin typeface="Times New Roman" panose="02020603050405020304" pitchFamily="18" charset="0"/>
              <a:cs typeface="Times New Roman" panose="02020603050405020304" pitchFamily="18" charset="0"/>
            </a:endParaRPr>
          </a:p>
        </p:txBody>
      </p:sp>
      <p:sp>
        <p:nvSpPr>
          <p:cNvPr id="35" name="圆角矩形 34">
            <a:extLst>
              <a:ext uri="{FF2B5EF4-FFF2-40B4-BE49-F238E27FC236}">
                <a16:creationId xmlns:a16="http://schemas.microsoft.com/office/drawing/2014/main" id="{878D4149-78DC-0D69-6344-4D32092BE629}"/>
              </a:ext>
            </a:extLst>
          </p:cNvPr>
          <p:cNvSpPr/>
          <p:nvPr/>
        </p:nvSpPr>
        <p:spPr>
          <a:xfrm>
            <a:off x="3337677" y="2422773"/>
            <a:ext cx="760831" cy="444802"/>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pic>
        <p:nvPicPr>
          <p:cNvPr id="36" name="图片 35">
            <a:extLst>
              <a:ext uri="{FF2B5EF4-FFF2-40B4-BE49-F238E27FC236}">
                <a16:creationId xmlns:a16="http://schemas.microsoft.com/office/drawing/2014/main" id="{6361F183-7DF8-167F-0136-358A35016BD4}"/>
              </a:ext>
            </a:extLst>
          </p:cNvPr>
          <p:cNvPicPr>
            <a:picLocks noChangeAspect="1"/>
          </p:cNvPicPr>
          <p:nvPr/>
        </p:nvPicPr>
        <p:blipFill>
          <a:blip r:embed="rId3"/>
          <a:stretch>
            <a:fillRect/>
          </a:stretch>
        </p:blipFill>
        <p:spPr>
          <a:xfrm>
            <a:off x="3507735" y="2455855"/>
            <a:ext cx="420713" cy="383089"/>
          </a:xfrm>
          <a:prstGeom prst="rect">
            <a:avLst/>
          </a:prstGeom>
        </p:spPr>
      </p:pic>
      <p:sp>
        <p:nvSpPr>
          <p:cNvPr id="37" name="圆角矩形 36">
            <a:extLst>
              <a:ext uri="{FF2B5EF4-FFF2-40B4-BE49-F238E27FC236}">
                <a16:creationId xmlns:a16="http://schemas.microsoft.com/office/drawing/2014/main" id="{8C72EAB1-5B29-FA22-17BB-A7E6BD46782C}"/>
              </a:ext>
            </a:extLst>
          </p:cNvPr>
          <p:cNvSpPr/>
          <p:nvPr/>
        </p:nvSpPr>
        <p:spPr>
          <a:xfrm>
            <a:off x="1702016" y="2600224"/>
            <a:ext cx="1197335" cy="243308"/>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013" dirty="0">
              <a:latin typeface="Times New Roman" panose="02020603050405020304" pitchFamily="18" charset="0"/>
              <a:cs typeface="Times New Roman" panose="02020603050405020304" pitchFamily="18" charset="0"/>
            </a:endParaRPr>
          </a:p>
        </p:txBody>
      </p:sp>
      <p:sp>
        <p:nvSpPr>
          <p:cNvPr id="40" name="文本框 39">
            <a:extLst>
              <a:ext uri="{FF2B5EF4-FFF2-40B4-BE49-F238E27FC236}">
                <a16:creationId xmlns:a16="http://schemas.microsoft.com/office/drawing/2014/main" id="{3528C6A6-227B-52C3-BFCE-2250C7570671}"/>
              </a:ext>
            </a:extLst>
          </p:cNvPr>
          <p:cNvSpPr txBox="1"/>
          <p:nvPr/>
        </p:nvSpPr>
        <p:spPr>
          <a:xfrm>
            <a:off x="1689380" y="2618637"/>
            <a:ext cx="1197335" cy="230832"/>
          </a:xfrm>
          <a:prstGeom prst="rect">
            <a:avLst/>
          </a:prstGeom>
          <a:noFill/>
        </p:spPr>
        <p:txBody>
          <a:bodyPr wrap="square" rtlCol="0">
            <a:spAutoFit/>
          </a:bodyPr>
          <a:lstStyle/>
          <a:p>
            <a:pPr algn="ctr"/>
            <a:r>
              <a:rPr kumimoji="1" lang="en-US" altLang="zh-CN" sz="900" dirty="0">
                <a:latin typeface="Times New Roman" panose="02020603050405020304" pitchFamily="18" charset="0"/>
                <a:cs typeface="Times New Roman" panose="02020603050405020304" pitchFamily="18" charset="0"/>
              </a:rPr>
              <a:t>Check</a:t>
            </a:r>
            <a:endParaRPr kumimoji="1" lang="zh-CN" altLang="en-US" sz="900" dirty="0">
              <a:latin typeface="Times New Roman" panose="02020603050405020304" pitchFamily="18" charset="0"/>
              <a:cs typeface="Times New Roman" panose="02020603050405020304" pitchFamily="18" charset="0"/>
            </a:endParaRPr>
          </a:p>
        </p:txBody>
      </p:sp>
      <p:sp>
        <p:nvSpPr>
          <p:cNvPr id="41" name="文本框 40">
            <a:extLst>
              <a:ext uri="{FF2B5EF4-FFF2-40B4-BE49-F238E27FC236}">
                <a16:creationId xmlns:a16="http://schemas.microsoft.com/office/drawing/2014/main" id="{0BD4810F-86DD-9506-75A0-21578E784570}"/>
              </a:ext>
            </a:extLst>
          </p:cNvPr>
          <p:cNvSpPr txBox="1"/>
          <p:nvPr/>
        </p:nvSpPr>
        <p:spPr>
          <a:xfrm>
            <a:off x="3471227" y="1521452"/>
            <a:ext cx="1020275" cy="230832"/>
          </a:xfrm>
          <a:prstGeom prst="rect">
            <a:avLst/>
          </a:prstGeom>
          <a:noFill/>
        </p:spPr>
        <p:txBody>
          <a:bodyPr wrap="square" rtlCol="0">
            <a:spAutoFit/>
          </a:bodyPr>
          <a:lstStyle/>
          <a:p>
            <a:pPr algn="ctr"/>
            <a:r>
              <a:rPr kumimoji="1" lang="en-US" altLang="zh-CN" sz="900" b="1" dirty="0" err="1">
                <a:latin typeface="Times New Roman" panose="02020603050405020304" pitchFamily="18" charset="0"/>
                <a:cs typeface="Times New Roman" panose="02020603050405020304" pitchFamily="18" charset="0"/>
              </a:rPr>
              <a:t>BypassMutation</a:t>
            </a:r>
            <a:endParaRPr kumimoji="1" lang="zh-CN" altLang="en-US" sz="900" b="1" dirty="0">
              <a:latin typeface="Times New Roman" panose="02020603050405020304" pitchFamily="18" charset="0"/>
              <a:cs typeface="Times New Roman" panose="02020603050405020304" pitchFamily="18" charset="0"/>
            </a:endParaRPr>
          </a:p>
        </p:txBody>
      </p:sp>
      <p:sp>
        <p:nvSpPr>
          <p:cNvPr id="42" name="圆角矩形 41">
            <a:extLst>
              <a:ext uri="{FF2B5EF4-FFF2-40B4-BE49-F238E27FC236}">
                <a16:creationId xmlns:a16="http://schemas.microsoft.com/office/drawing/2014/main" id="{99C0D996-46E7-7A27-3C9C-560465D91F64}"/>
              </a:ext>
            </a:extLst>
          </p:cNvPr>
          <p:cNvSpPr/>
          <p:nvPr/>
        </p:nvSpPr>
        <p:spPr>
          <a:xfrm>
            <a:off x="3583571" y="1754618"/>
            <a:ext cx="711540" cy="233795"/>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013" dirty="0">
              <a:latin typeface="Times New Roman" panose="02020603050405020304" pitchFamily="18" charset="0"/>
              <a:cs typeface="Times New Roman" panose="02020603050405020304" pitchFamily="18" charset="0"/>
            </a:endParaRPr>
          </a:p>
        </p:txBody>
      </p:sp>
      <p:sp>
        <p:nvSpPr>
          <p:cNvPr id="43" name="文本框 42">
            <a:extLst>
              <a:ext uri="{FF2B5EF4-FFF2-40B4-BE49-F238E27FC236}">
                <a16:creationId xmlns:a16="http://schemas.microsoft.com/office/drawing/2014/main" id="{0726A27E-A12C-50CC-F6EB-08CEB786B63F}"/>
              </a:ext>
            </a:extLst>
          </p:cNvPr>
          <p:cNvSpPr txBox="1"/>
          <p:nvPr/>
        </p:nvSpPr>
        <p:spPr>
          <a:xfrm>
            <a:off x="3653529" y="1756099"/>
            <a:ext cx="600188" cy="230832"/>
          </a:xfrm>
          <a:prstGeom prst="rect">
            <a:avLst/>
          </a:prstGeom>
          <a:noFill/>
        </p:spPr>
        <p:txBody>
          <a:bodyPr wrap="square" rtlCol="0">
            <a:spAutoFit/>
          </a:bodyPr>
          <a:lstStyle/>
          <a:p>
            <a:pPr algn="ctr"/>
            <a:r>
              <a:rPr kumimoji="1" lang="en-US" altLang="zh-CN" sz="900" dirty="0">
                <a:latin typeface="Times New Roman" panose="02020603050405020304" pitchFamily="18" charset="0"/>
                <a:cs typeface="Times New Roman" panose="02020603050405020304" pitchFamily="18" charset="0"/>
              </a:rPr>
              <a:t>Strategy</a:t>
            </a:r>
            <a:endParaRPr kumimoji="1" lang="zh-CN" altLang="en-US" sz="900" dirty="0">
              <a:latin typeface="Times New Roman" panose="02020603050405020304" pitchFamily="18" charset="0"/>
              <a:cs typeface="Times New Roman" panose="02020603050405020304" pitchFamily="18" charset="0"/>
            </a:endParaRPr>
          </a:p>
        </p:txBody>
      </p:sp>
      <p:sp>
        <p:nvSpPr>
          <p:cNvPr id="44" name="文本框 43">
            <a:extLst>
              <a:ext uri="{FF2B5EF4-FFF2-40B4-BE49-F238E27FC236}">
                <a16:creationId xmlns:a16="http://schemas.microsoft.com/office/drawing/2014/main" id="{5D1F3894-5FF9-C8E4-C2CF-D49721F5C031}"/>
              </a:ext>
            </a:extLst>
          </p:cNvPr>
          <p:cNvSpPr txBox="1"/>
          <p:nvPr/>
        </p:nvSpPr>
        <p:spPr>
          <a:xfrm>
            <a:off x="3340699" y="3073388"/>
            <a:ext cx="1078817" cy="230832"/>
          </a:xfrm>
          <a:prstGeom prst="rect">
            <a:avLst/>
          </a:prstGeom>
          <a:noFill/>
        </p:spPr>
        <p:txBody>
          <a:bodyPr wrap="square" rtlCol="0">
            <a:spAutoFit/>
          </a:bodyPr>
          <a:lstStyle/>
          <a:p>
            <a:pPr algn="ctr"/>
            <a:r>
              <a:rPr kumimoji="1" lang="en-US" altLang="zh-CN" sz="900" b="1" dirty="0" err="1">
                <a:latin typeface="Times New Roman" panose="02020603050405020304" pitchFamily="18" charset="0"/>
                <a:cs typeface="Times New Roman" panose="02020603050405020304" pitchFamily="18" charset="0"/>
              </a:rPr>
              <a:t>SemanticCheck</a:t>
            </a:r>
            <a:endParaRPr kumimoji="1" lang="zh-CN" altLang="en-US" sz="900" b="1" dirty="0">
              <a:latin typeface="Times New Roman" panose="02020603050405020304" pitchFamily="18" charset="0"/>
              <a:cs typeface="Times New Roman" panose="02020603050405020304" pitchFamily="18" charset="0"/>
            </a:endParaRPr>
          </a:p>
        </p:txBody>
      </p:sp>
      <p:sp>
        <p:nvSpPr>
          <p:cNvPr id="49" name="圆角矩形 48">
            <a:extLst>
              <a:ext uri="{FF2B5EF4-FFF2-40B4-BE49-F238E27FC236}">
                <a16:creationId xmlns:a16="http://schemas.microsoft.com/office/drawing/2014/main" id="{F4F0891D-6EF3-E06E-1264-BD8CB61EFEC8}"/>
              </a:ext>
            </a:extLst>
          </p:cNvPr>
          <p:cNvSpPr/>
          <p:nvPr/>
        </p:nvSpPr>
        <p:spPr>
          <a:xfrm>
            <a:off x="4433263" y="2299171"/>
            <a:ext cx="1364926" cy="694981"/>
          </a:xfrm>
          <a:prstGeom prst="roundRect">
            <a:avLst>
              <a:gd name="adj" fmla="val 10312"/>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sp>
        <p:nvSpPr>
          <p:cNvPr id="52" name="圆角矩形 51">
            <a:extLst>
              <a:ext uri="{FF2B5EF4-FFF2-40B4-BE49-F238E27FC236}">
                <a16:creationId xmlns:a16="http://schemas.microsoft.com/office/drawing/2014/main" id="{F82271BD-501D-8DFD-7884-45B40100FC4E}"/>
              </a:ext>
            </a:extLst>
          </p:cNvPr>
          <p:cNvSpPr/>
          <p:nvPr/>
        </p:nvSpPr>
        <p:spPr>
          <a:xfrm>
            <a:off x="4513698" y="2600254"/>
            <a:ext cx="567138" cy="238508"/>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013" dirty="0">
              <a:latin typeface="Times New Roman" panose="02020603050405020304" pitchFamily="18" charset="0"/>
              <a:cs typeface="Times New Roman" panose="02020603050405020304" pitchFamily="18" charset="0"/>
            </a:endParaRPr>
          </a:p>
        </p:txBody>
      </p:sp>
      <p:sp>
        <p:nvSpPr>
          <p:cNvPr id="53" name="文本框 52">
            <a:extLst>
              <a:ext uri="{FF2B5EF4-FFF2-40B4-BE49-F238E27FC236}">
                <a16:creationId xmlns:a16="http://schemas.microsoft.com/office/drawing/2014/main" id="{ECAD0307-67DC-7D76-969D-F3C51779B321}"/>
              </a:ext>
            </a:extLst>
          </p:cNvPr>
          <p:cNvSpPr txBox="1"/>
          <p:nvPr/>
        </p:nvSpPr>
        <p:spPr>
          <a:xfrm>
            <a:off x="4504801" y="2607895"/>
            <a:ext cx="567138" cy="230832"/>
          </a:xfrm>
          <a:prstGeom prst="rect">
            <a:avLst/>
          </a:prstGeom>
          <a:noFill/>
        </p:spPr>
        <p:txBody>
          <a:bodyPr wrap="square" rtlCol="0">
            <a:spAutoFit/>
          </a:bodyPr>
          <a:lstStyle/>
          <a:p>
            <a:pPr algn="ctr"/>
            <a:r>
              <a:rPr kumimoji="1" lang="en-US" altLang="zh-CN" sz="900" dirty="0">
                <a:latin typeface="Times New Roman" panose="02020603050405020304" pitchFamily="18" charset="0"/>
                <a:cs typeface="Times New Roman" panose="02020603050405020304" pitchFamily="18" charset="0"/>
              </a:rPr>
              <a:t>Guide</a:t>
            </a:r>
            <a:endParaRPr kumimoji="1" lang="zh-CN" altLang="en-US" sz="900" dirty="0">
              <a:latin typeface="Times New Roman" panose="02020603050405020304" pitchFamily="18" charset="0"/>
              <a:cs typeface="Times New Roman" panose="02020603050405020304" pitchFamily="18" charset="0"/>
            </a:endParaRPr>
          </a:p>
        </p:txBody>
      </p:sp>
      <p:sp>
        <p:nvSpPr>
          <p:cNvPr id="54" name="圆角矩形 53">
            <a:extLst>
              <a:ext uri="{FF2B5EF4-FFF2-40B4-BE49-F238E27FC236}">
                <a16:creationId xmlns:a16="http://schemas.microsoft.com/office/drawing/2014/main" id="{D8FF63B6-C9A4-5832-693A-ADD0E8C0CB6D}"/>
              </a:ext>
            </a:extLst>
          </p:cNvPr>
          <p:cNvSpPr/>
          <p:nvPr/>
        </p:nvSpPr>
        <p:spPr>
          <a:xfrm>
            <a:off x="5112572" y="2599733"/>
            <a:ext cx="603569" cy="234312"/>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013" dirty="0">
              <a:latin typeface="Times New Roman" panose="02020603050405020304" pitchFamily="18" charset="0"/>
              <a:cs typeface="Times New Roman" panose="02020603050405020304" pitchFamily="18" charset="0"/>
            </a:endParaRPr>
          </a:p>
        </p:txBody>
      </p:sp>
      <p:cxnSp>
        <p:nvCxnSpPr>
          <p:cNvPr id="55" name="肘形连接符 54">
            <a:extLst>
              <a:ext uri="{FF2B5EF4-FFF2-40B4-BE49-F238E27FC236}">
                <a16:creationId xmlns:a16="http://schemas.microsoft.com/office/drawing/2014/main" id="{8D19DC18-11E9-CB63-3B54-31DF50EA452B}"/>
              </a:ext>
            </a:extLst>
          </p:cNvPr>
          <p:cNvCxnSpPr>
            <a:cxnSpLocks/>
            <a:stCxn id="134" idx="2"/>
            <a:endCxn id="135" idx="1"/>
          </p:cNvCxnSpPr>
          <p:nvPr/>
        </p:nvCxnSpPr>
        <p:spPr>
          <a:xfrm rot="16200000" flipH="1">
            <a:off x="2462348" y="2807834"/>
            <a:ext cx="397914" cy="758095"/>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肘形连接符 55">
            <a:extLst>
              <a:ext uri="{FF2B5EF4-FFF2-40B4-BE49-F238E27FC236}">
                <a16:creationId xmlns:a16="http://schemas.microsoft.com/office/drawing/2014/main" id="{01D7DDDC-A6A3-915C-E8F4-DD310A9A956B}"/>
              </a:ext>
            </a:extLst>
          </p:cNvPr>
          <p:cNvCxnSpPr>
            <a:cxnSpLocks/>
            <a:stCxn id="134" idx="0"/>
            <a:endCxn id="133" idx="1"/>
          </p:cNvCxnSpPr>
          <p:nvPr/>
        </p:nvCxnSpPr>
        <p:spPr>
          <a:xfrm rot="5400000" flipH="1" flipV="1">
            <a:off x="2465738" y="1713949"/>
            <a:ext cx="395517" cy="762475"/>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文本框 56">
            <a:extLst>
              <a:ext uri="{FF2B5EF4-FFF2-40B4-BE49-F238E27FC236}">
                <a16:creationId xmlns:a16="http://schemas.microsoft.com/office/drawing/2014/main" id="{CE1D6502-BB44-AB12-1425-DD7EDCDB1E61}"/>
              </a:ext>
            </a:extLst>
          </p:cNvPr>
          <p:cNvSpPr txBox="1"/>
          <p:nvPr/>
        </p:nvSpPr>
        <p:spPr>
          <a:xfrm>
            <a:off x="2341854" y="1719473"/>
            <a:ext cx="655594" cy="207749"/>
          </a:xfrm>
          <a:prstGeom prst="rect">
            <a:avLst/>
          </a:prstGeom>
          <a:noFill/>
        </p:spPr>
        <p:txBody>
          <a:bodyPr wrap="square" rtlCol="0">
            <a:spAutoFit/>
          </a:bodyPr>
          <a:lstStyle/>
          <a:p>
            <a:r>
              <a:rPr kumimoji="1" lang="en-US" altLang="zh-CN" sz="750" b="1" dirty="0">
                <a:latin typeface="Times New Roman" panose="02020603050405020304" pitchFamily="18" charset="0"/>
                <a:cs typeface="Times New Roman" panose="02020603050405020304" pitchFamily="18" charset="0"/>
              </a:rPr>
              <a:t>Not Pass</a:t>
            </a:r>
            <a:endParaRPr kumimoji="1" lang="zh-CN" altLang="en-US" sz="750" b="1" dirty="0">
              <a:latin typeface="Times New Roman" panose="02020603050405020304" pitchFamily="18" charset="0"/>
              <a:cs typeface="Times New Roman" panose="02020603050405020304" pitchFamily="18" charset="0"/>
            </a:endParaRPr>
          </a:p>
        </p:txBody>
      </p:sp>
      <p:sp>
        <p:nvSpPr>
          <p:cNvPr id="60" name="文本框 59">
            <a:extLst>
              <a:ext uri="{FF2B5EF4-FFF2-40B4-BE49-F238E27FC236}">
                <a16:creationId xmlns:a16="http://schemas.microsoft.com/office/drawing/2014/main" id="{B423692B-8F71-6878-25BF-8E549033FE78}"/>
              </a:ext>
            </a:extLst>
          </p:cNvPr>
          <p:cNvSpPr txBox="1"/>
          <p:nvPr/>
        </p:nvSpPr>
        <p:spPr>
          <a:xfrm>
            <a:off x="2369249" y="3352204"/>
            <a:ext cx="636773" cy="207749"/>
          </a:xfrm>
          <a:prstGeom prst="rect">
            <a:avLst/>
          </a:prstGeom>
          <a:noFill/>
        </p:spPr>
        <p:txBody>
          <a:bodyPr wrap="square" rtlCol="0">
            <a:spAutoFit/>
          </a:bodyPr>
          <a:lstStyle/>
          <a:p>
            <a:r>
              <a:rPr kumimoji="1" lang="en-US" altLang="zh-CN" sz="750" b="1" dirty="0">
                <a:latin typeface="Times New Roman" panose="02020603050405020304" pitchFamily="18" charset="0"/>
                <a:cs typeface="Times New Roman" panose="02020603050405020304" pitchFamily="18" charset="0"/>
              </a:rPr>
              <a:t>Bypass</a:t>
            </a:r>
            <a:endParaRPr kumimoji="1" lang="zh-CN" altLang="en-US" sz="75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1" name="文本框 60">
                <a:extLst>
                  <a:ext uri="{FF2B5EF4-FFF2-40B4-BE49-F238E27FC236}">
                    <a16:creationId xmlns:a16="http://schemas.microsoft.com/office/drawing/2014/main" id="{6DB10A08-8685-52C5-31F8-FA73D6D0A740}"/>
                  </a:ext>
                </a:extLst>
              </p:cNvPr>
              <p:cNvSpPr txBox="1"/>
              <p:nvPr/>
            </p:nvSpPr>
            <p:spPr>
              <a:xfrm>
                <a:off x="5014466" y="3409810"/>
                <a:ext cx="892457" cy="11541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750" b="1" i="1">
                          <a:latin typeface="Cambria Math" panose="02040503050406030204" pitchFamily="18" charset="0"/>
                        </a:rPr>
                        <m:t>𝑪𝑳𝑰𝑷𝑺𝒄𝒐𝒓𝒆</m:t>
                      </m:r>
                      <m:r>
                        <a:rPr kumimoji="1" lang="en-US" altLang="zh-CN" sz="750" b="1" i="1">
                          <a:latin typeface="Cambria Math" panose="02040503050406030204" pitchFamily="18" charset="0"/>
                          <a:ea typeface="Cambria Math" panose="02040503050406030204" pitchFamily="18" charset="0"/>
                        </a:rPr>
                        <m:t>≥</m:t>
                      </m:r>
                      <m:r>
                        <a:rPr kumimoji="1" lang="en-US" altLang="zh-CN" sz="750" b="1" i="1">
                          <a:latin typeface="Cambria Math" panose="02040503050406030204" pitchFamily="18" charset="0"/>
                          <a:ea typeface="Cambria Math" panose="02040503050406030204" pitchFamily="18" charset="0"/>
                        </a:rPr>
                        <m:t>𝜹</m:t>
                      </m:r>
                    </m:oMath>
                  </m:oMathPara>
                </a14:m>
                <a:endParaRPr kumimoji="1" lang="zh-CN" altLang="en-US" sz="750" b="1" dirty="0">
                  <a:latin typeface="Times New Roman" panose="02020603050405020304" pitchFamily="18" charset="0"/>
                  <a:cs typeface="Times New Roman" panose="02020603050405020304" pitchFamily="18" charset="0"/>
                </a:endParaRPr>
              </a:p>
            </p:txBody>
          </p:sp>
        </mc:Choice>
        <mc:Fallback xmlns="">
          <p:sp>
            <p:nvSpPr>
              <p:cNvPr id="61" name="文本框 60">
                <a:extLst>
                  <a:ext uri="{FF2B5EF4-FFF2-40B4-BE49-F238E27FC236}">
                    <a16:creationId xmlns:a16="http://schemas.microsoft.com/office/drawing/2014/main" id="{6DB10A08-8685-52C5-31F8-FA73D6D0A740}"/>
                  </a:ext>
                </a:extLst>
              </p:cNvPr>
              <p:cNvSpPr txBox="1">
                <a:spLocks noRot="1" noChangeAspect="1" noMove="1" noResize="1" noEditPoints="1" noAdjustHandles="1" noChangeArrowheads="1" noChangeShapeType="1" noTextEdit="1"/>
              </p:cNvSpPr>
              <p:nvPr/>
            </p:nvSpPr>
            <p:spPr>
              <a:xfrm>
                <a:off x="5014466" y="3409810"/>
                <a:ext cx="892457" cy="115416"/>
              </a:xfrm>
              <a:prstGeom prst="rect">
                <a:avLst/>
              </a:prstGeom>
              <a:blipFill>
                <a:blip r:embed="rId4"/>
                <a:stretch>
                  <a:fillRect b="-10000"/>
                </a:stretch>
              </a:blipFill>
            </p:spPr>
            <p:txBody>
              <a:bodyPr/>
              <a:lstStyle/>
              <a:p>
                <a:r>
                  <a:rPr lang="zh-CN" altLang="en-US">
                    <a:noFill/>
                  </a:rPr>
                  <a:t> </a:t>
                </a:r>
              </a:p>
            </p:txBody>
          </p:sp>
        </mc:Fallback>
      </mc:AlternateContent>
      <p:sp>
        <p:nvSpPr>
          <p:cNvPr id="62" name="圆角矩形 61">
            <a:extLst>
              <a:ext uri="{FF2B5EF4-FFF2-40B4-BE49-F238E27FC236}">
                <a16:creationId xmlns:a16="http://schemas.microsoft.com/office/drawing/2014/main" id="{1D945907-95FC-A7A7-BA0D-3628E2CC9673}"/>
              </a:ext>
            </a:extLst>
          </p:cNvPr>
          <p:cNvSpPr/>
          <p:nvPr/>
        </p:nvSpPr>
        <p:spPr>
          <a:xfrm>
            <a:off x="6041289" y="3199809"/>
            <a:ext cx="485094" cy="354018"/>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sp>
        <p:nvSpPr>
          <p:cNvPr id="63" name="文本框 62">
            <a:extLst>
              <a:ext uri="{FF2B5EF4-FFF2-40B4-BE49-F238E27FC236}">
                <a16:creationId xmlns:a16="http://schemas.microsoft.com/office/drawing/2014/main" id="{0B4D54F9-AC8E-ED37-3D93-DF73E7F78E74}"/>
              </a:ext>
            </a:extLst>
          </p:cNvPr>
          <p:cNvSpPr txBox="1"/>
          <p:nvPr/>
        </p:nvSpPr>
        <p:spPr>
          <a:xfrm>
            <a:off x="6021926" y="3213423"/>
            <a:ext cx="519883" cy="346249"/>
          </a:xfrm>
          <a:prstGeom prst="rect">
            <a:avLst/>
          </a:prstGeom>
          <a:noFill/>
        </p:spPr>
        <p:txBody>
          <a:bodyPr wrap="square" rtlCol="0">
            <a:spAutoFit/>
          </a:bodyPr>
          <a:lstStyle/>
          <a:p>
            <a:pPr algn="ctr"/>
            <a:r>
              <a:rPr kumimoji="1" lang="en-US" altLang="zh-CN" sz="825" b="1" dirty="0">
                <a:latin typeface="Times New Roman" panose="02020603050405020304" pitchFamily="18" charset="0"/>
                <a:cs typeface="Times New Roman" panose="02020603050405020304" pitchFamily="18" charset="0"/>
              </a:rPr>
              <a:t>TERMINATE</a:t>
            </a:r>
            <a:endParaRPr kumimoji="1" lang="zh-CN" altLang="en-US" sz="750" b="1" dirty="0">
              <a:latin typeface="Times New Roman" panose="02020603050405020304" pitchFamily="18" charset="0"/>
              <a:cs typeface="Times New Roman" panose="02020603050405020304" pitchFamily="18" charset="0"/>
            </a:endParaRPr>
          </a:p>
        </p:txBody>
      </p:sp>
      <p:sp>
        <p:nvSpPr>
          <p:cNvPr id="64" name="文本框 63">
            <a:extLst>
              <a:ext uri="{FF2B5EF4-FFF2-40B4-BE49-F238E27FC236}">
                <a16:creationId xmlns:a16="http://schemas.microsoft.com/office/drawing/2014/main" id="{18F90EB6-F9CB-E0A5-C25A-BF124E5ED9DB}"/>
              </a:ext>
            </a:extLst>
          </p:cNvPr>
          <p:cNvSpPr txBox="1"/>
          <p:nvPr/>
        </p:nvSpPr>
        <p:spPr>
          <a:xfrm>
            <a:off x="4566486" y="1703238"/>
            <a:ext cx="1211339" cy="219291"/>
          </a:xfrm>
          <a:prstGeom prst="rect">
            <a:avLst/>
          </a:prstGeom>
          <a:noFill/>
        </p:spPr>
        <p:txBody>
          <a:bodyPr wrap="square" rtlCol="0">
            <a:spAutoFit/>
          </a:bodyPr>
          <a:lstStyle/>
          <a:p>
            <a:pPr algn="ctr"/>
            <a:r>
              <a:rPr kumimoji="1" lang="en-US" altLang="zh-CN" sz="825" b="1" dirty="0">
                <a:latin typeface="Times New Roman" panose="02020603050405020304" pitchFamily="18" charset="0"/>
                <a:cs typeface="Times New Roman" panose="02020603050405020304" pitchFamily="18" charset="0"/>
              </a:rPr>
              <a:t>Candidate</a:t>
            </a:r>
            <a:r>
              <a:rPr kumimoji="1" lang="zh-CN" altLang="en-US" sz="825" b="1" dirty="0">
                <a:latin typeface="Times New Roman" panose="02020603050405020304" pitchFamily="18" charset="0"/>
                <a:cs typeface="Times New Roman" panose="02020603050405020304" pitchFamily="18" charset="0"/>
              </a:rPr>
              <a:t> </a:t>
            </a:r>
            <a:r>
              <a:rPr kumimoji="1" lang="en-US" altLang="zh-CN" sz="825" b="1" dirty="0">
                <a:latin typeface="Times New Roman" panose="02020603050405020304" pitchFamily="18" charset="0"/>
                <a:cs typeface="Times New Roman" panose="02020603050405020304" pitchFamily="18" charset="0"/>
              </a:rPr>
              <a:t>Prompts</a:t>
            </a:r>
            <a:endParaRPr kumimoji="1" lang="zh-CN" altLang="en-US" sz="825" b="1" dirty="0">
              <a:latin typeface="Times New Roman" panose="02020603050405020304" pitchFamily="18" charset="0"/>
              <a:cs typeface="Times New Roman" panose="02020603050405020304" pitchFamily="18" charset="0"/>
            </a:endParaRPr>
          </a:p>
        </p:txBody>
      </p:sp>
      <p:cxnSp>
        <p:nvCxnSpPr>
          <p:cNvPr id="65" name="直线箭头连接符 64">
            <a:extLst>
              <a:ext uri="{FF2B5EF4-FFF2-40B4-BE49-F238E27FC236}">
                <a16:creationId xmlns:a16="http://schemas.microsoft.com/office/drawing/2014/main" id="{8CC0E77E-6E79-E866-FAC3-97CE9743BE51}"/>
              </a:ext>
            </a:extLst>
          </p:cNvPr>
          <p:cNvCxnSpPr>
            <a:cxnSpLocks/>
            <a:endCxn id="63" idx="1"/>
          </p:cNvCxnSpPr>
          <p:nvPr/>
        </p:nvCxnSpPr>
        <p:spPr>
          <a:xfrm flipV="1">
            <a:off x="4356627" y="3386548"/>
            <a:ext cx="1665299" cy="242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6" name="文本框 65">
                <a:extLst>
                  <a:ext uri="{FF2B5EF4-FFF2-40B4-BE49-F238E27FC236}">
                    <a16:creationId xmlns:a16="http://schemas.microsoft.com/office/drawing/2014/main" id="{ED6EEDDB-C6FD-824F-D0B2-A5CA30645507}"/>
                  </a:ext>
                </a:extLst>
              </p:cNvPr>
              <p:cNvSpPr txBox="1"/>
              <p:nvPr/>
            </p:nvSpPr>
            <p:spPr>
              <a:xfrm>
                <a:off x="5008916" y="3098006"/>
                <a:ext cx="892457" cy="11541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750" b="1" i="1">
                          <a:latin typeface="Cambria Math" panose="02040503050406030204" pitchFamily="18" charset="0"/>
                        </a:rPr>
                        <m:t>𝑪𝑳𝑰𝑷𝑺𝒄𝒐𝒓𝒆</m:t>
                      </m:r>
                      <m:r>
                        <a:rPr kumimoji="1" lang="en-US" altLang="zh-CN" sz="750" b="1" i="1">
                          <a:latin typeface="Cambria Math" panose="02040503050406030204" pitchFamily="18" charset="0"/>
                          <a:ea typeface="Cambria Math" panose="02040503050406030204" pitchFamily="18" charset="0"/>
                        </a:rPr>
                        <m:t>&lt;</m:t>
                      </m:r>
                      <m:r>
                        <a:rPr kumimoji="1" lang="en-US" altLang="zh-CN" sz="750" b="1" i="1">
                          <a:latin typeface="Cambria Math" panose="02040503050406030204" pitchFamily="18" charset="0"/>
                          <a:ea typeface="Cambria Math" panose="02040503050406030204" pitchFamily="18" charset="0"/>
                        </a:rPr>
                        <m:t>𝜹</m:t>
                      </m:r>
                    </m:oMath>
                  </m:oMathPara>
                </a14:m>
                <a:endParaRPr kumimoji="1" lang="zh-CN" altLang="en-US" sz="750" b="1" dirty="0">
                  <a:latin typeface="Times New Roman" panose="02020603050405020304" pitchFamily="18" charset="0"/>
                  <a:cs typeface="Times New Roman" panose="02020603050405020304" pitchFamily="18" charset="0"/>
                </a:endParaRPr>
              </a:p>
            </p:txBody>
          </p:sp>
        </mc:Choice>
        <mc:Fallback xmlns="">
          <p:sp>
            <p:nvSpPr>
              <p:cNvPr id="66" name="文本框 65">
                <a:extLst>
                  <a:ext uri="{FF2B5EF4-FFF2-40B4-BE49-F238E27FC236}">
                    <a16:creationId xmlns:a16="http://schemas.microsoft.com/office/drawing/2014/main" id="{ED6EEDDB-C6FD-824F-D0B2-A5CA30645507}"/>
                  </a:ext>
                </a:extLst>
              </p:cNvPr>
              <p:cNvSpPr txBox="1">
                <a:spLocks noRot="1" noChangeAspect="1" noMove="1" noResize="1" noEditPoints="1" noAdjustHandles="1" noChangeArrowheads="1" noChangeShapeType="1" noTextEdit="1"/>
              </p:cNvSpPr>
              <p:nvPr/>
            </p:nvSpPr>
            <p:spPr>
              <a:xfrm>
                <a:off x="5008916" y="3098006"/>
                <a:ext cx="892457" cy="115416"/>
              </a:xfrm>
              <a:prstGeom prst="rect">
                <a:avLst/>
              </a:prstGeom>
              <a:blipFill>
                <a:blip r:embed="rId5"/>
                <a:stretch>
                  <a:fillRect b="-10000"/>
                </a:stretch>
              </a:blipFill>
            </p:spPr>
            <p:txBody>
              <a:bodyPr/>
              <a:lstStyle/>
              <a:p>
                <a:r>
                  <a:rPr lang="zh-CN" altLang="en-US">
                    <a:noFill/>
                  </a:rPr>
                  <a:t> </a:t>
                </a:r>
              </a:p>
            </p:txBody>
          </p:sp>
        </mc:Fallback>
      </mc:AlternateContent>
      <p:cxnSp>
        <p:nvCxnSpPr>
          <p:cNvPr id="67" name="直线箭头连接符 66">
            <a:extLst>
              <a:ext uri="{FF2B5EF4-FFF2-40B4-BE49-F238E27FC236}">
                <a16:creationId xmlns:a16="http://schemas.microsoft.com/office/drawing/2014/main" id="{B40074E9-6D72-3B61-4F5F-AA062A8B7E18}"/>
              </a:ext>
            </a:extLst>
          </p:cNvPr>
          <p:cNvCxnSpPr>
            <a:cxnSpLocks/>
            <a:stCxn id="133" idx="3"/>
          </p:cNvCxnSpPr>
          <p:nvPr/>
        </p:nvCxnSpPr>
        <p:spPr>
          <a:xfrm>
            <a:off x="4433263" y="1897427"/>
            <a:ext cx="2232450" cy="1021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矩形 67">
            <a:extLst>
              <a:ext uri="{FF2B5EF4-FFF2-40B4-BE49-F238E27FC236}">
                <a16:creationId xmlns:a16="http://schemas.microsoft.com/office/drawing/2014/main" id="{6BDFE09D-3637-127A-FF8D-486549E1AD17}"/>
              </a:ext>
            </a:extLst>
          </p:cNvPr>
          <p:cNvSpPr/>
          <p:nvPr/>
        </p:nvSpPr>
        <p:spPr>
          <a:xfrm>
            <a:off x="6665712" y="1397725"/>
            <a:ext cx="2232610" cy="2387621"/>
          </a:xfrm>
          <a:prstGeom prst="rect">
            <a:avLst/>
          </a:prstGeom>
          <a:noFill/>
          <a:ln>
            <a:solidFill>
              <a:schemeClr val="accent2">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sp>
        <p:nvSpPr>
          <p:cNvPr id="69" name="文本框 68">
            <a:extLst>
              <a:ext uri="{FF2B5EF4-FFF2-40B4-BE49-F238E27FC236}">
                <a16:creationId xmlns:a16="http://schemas.microsoft.com/office/drawing/2014/main" id="{5FFD1C03-09B1-CED9-E1E0-77D015D900C1}"/>
              </a:ext>
            </a:extLst>
          </p:cNvPr>
          <p:cNvSpPr txBox="1"/>
          <p:nvPr/>
        </p:nvSpPr>
        <p:spPr>
          <a:xfrm>
            <a:off x="6729368" y="1495863"/>
            <a:ext cx="2097491" cy="230832"/>
          </a:xfrm>
          <a:prstGeom prst="rect">
            <a:avLst/>
          </a:prstGeom>
          <a:noFill/>
        </p:spPr>
        <p:txBody>
          <a:bodyPr wrap="square" rtlCol="0">
            <a:spAutoFit/>
          </a:bodyPr>
          <a:lstStyle/>
          <a:p>
            <a:pPr algn="ctr"/>
            <a:r>
              <a:rPr kumimoji="1" lang="en-US" altLang="zh-CN" sz="900" b="1" dirty="0">
                <a:latin typeface="Times New Roman" panose="02020603050405020304" pitchFamily="18" charset="0"/>
                <a:cs typeface="Times New Roman" panose="02020603050405020304" pitchFamily="18" charset="0"/>
              </a:rPr>
              <a:t>Role Switching</a:t>
            </a:r>
            <a:endParaRPr kumimoji="1" lang="zh-CN" altLang="en-US" sz="900" b="1" dirty="0">
              <a:latin typeface="Times New Roman" panose="02020603050405020304" pitchFamily="18" charset="0"/>
              <a:cs typeface="Times New Roman" panose="02020603050405020304" pitchFamily="18" charset="0"/>
            </a:endParaRPr>
          </a:p>
        </p:txBody>
      </p:sp>
      <p:sp>
        <p:nvSpPr>
          <p:cNvPr id="70" name="圆角矩形 69">
            <a:extLst>
              <a:ext uri="{FF2B5EF4-FFF2-40B4-BE49-F238E27FC236}">
                <a16:creationId xmlns:a16="http://schemas.microsoft.com/office/drawing/2014/main" id="{BA3E5E04-0416-67AC-4292-9CE5EDC25023}"/>
              </a:ext>
            </a:extLst>
          </p:cNvPr>
          <p:cNvSpPr/>
          <p:nvPr/>
        </p:nvSpPr>
        <p:spPr>
          <a:xfrm>
            <a:off x="6729367" y="1489595"/>
            <a:ext cx="2104394" cy="22116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75">
              <a:latin typeface="Times New Roman" panose="02020603050405020304" pitchFamily="18" charset="0"/>
              <a:cs typeface="Times New Roman" panose="02020603050405020304" pitchFamily="18" charset="0"/>
            </a:endParaRPr>
          </a:p>
        </p:txBody>
      </p:sp>
      <p:sp>
        <p:nvSpPr>
          <p:cNvPr id="71" name="文本框 70">
            <a:extLst>
              <a:ext uri="{FF2B5EF4-FFF2-40B4-BE49-F238E27FC236}">
                <a16:creationId xmlns:a16="http://schemas.microsoft.com/office/drawing/2014/main" id="{B659F896-9871-B72F-4391-0CFBC4E9C54B}"/>
              </a:ext>
            </a:extLst>
          </p:cNvPr>
          <p:cNvSpPr txBox="1"/>
          <p:nvPr/>
        </p:nvSpPr>
        <p:spPr>
          <a:xfrm>
            <a:off x="6717558" y="2125523"/>
            <a:ext cx="838761" cy="230832"/>
          </a:xfrm>
          <a:prstGeom prst="rect">
            <a:avLst/>
          </a:prstGeom>
          <a:noFill/>
        </p:spPr>
        <p:txBody>
          <a:bodyPr wrap="square" rtlCol="0">
            <a:spAutoFit/>
          </a:bodyPr>
          <a:lstStyle/>
          <a:p>
            <a:pPr algn="ctr"/>
            <a:r>
              <a:rPr kumimoji="1" lang="en-US" altLang="zh-CN" sz="900" b="1" dirty="0" err="1">
                <a:latin typeface="Times New Roman" panose="02020603050405020304" pitchFamily="18" charset="0"/>
                <a:cs typeface="Times New Roman" panose="02020603050405020304" pitchFamily="18" charset="0"/>
              </a:rPr>
              <a:t>BypassScore</a:t>
            </a:r>
            <a:endParaRPr kumimoji="1" lang="zh-CN" altLang="en-US" sz="900" b="1" dirty="0">
              <a:latin typeface="Times New Roman" panose="02020603050405020304" pitchFamily="18" charset="0"/>
              <a:cs typeface="Times New Roman" panose="02020603050405020304" pitchFamily="18" charset="0"/>
            </a:endParaRPr>
          </a:p>
        </p:txBody>
      </p:sp>
      <p:sp>
        <p:nvSpPr>
          <p:cNvPr id="72" name="圆角矩形 71">
            <a:extLst>
              <a:ext uri="{FF2B5EF4-FFF2-40B4-BE49-F238E27FC236}">
                <a16:creationId xmlns:a16="http://schemas.microsoft.com/office/drawing/2014/main" id="{7D65759D-1146-87CD-67BE-672DBB09EAEB}"/>
              </a:ext>
            </a:extLst>
          </p:cNvPr>
          <p:cNvSpPr/>
          <p:nvPr/>
        </p:nvSpPr>
        <p:spPr>
          <a:xfrm>
            <a:off x="6717560" y="1998218"/>
            <a:ext cx="788193" cy="1143873"/>
          </a:xfrm>
          <a:prstGeom prst="roundRect">
            <a:avLst>
              <a:gd name="adj" fmla="val 9288"/>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75">
              <a:latin typeface="Times New Roman" panose="02020603050405020304" pitchFamily="18" charset="0"/>
              <a:cs typeface="Times New Roman" panose="02020603050405020304" pitchFamily="18" charset="0"/>
            </a:endParaRPr>
          </a:p>
        </p:txBody>
      </p:sp>
      <p:sp>
        <p:nvSpPr>
          <p:cNvPr id="73" name="圆角矩形 72">
            <a:extLst>
              <a:ext uri="{FF2B5EF4-FFF2-40B4-BE49-F238E27FC236}">
                <a16:creationId xmlns:a16="http://schemas.microsoft.com/office/drawing/2014/main" id="{42356EC0-82B9-D952-6A66-2D555D364310}"/>
              </a:ext>
            </a:extLst>
          </p:cNvPr>
          <p:cNvSpPr/>
          <p:nvPr/>
        </p:nvSpPr>
        <p:spPr>
          <a:xfrm>
            <a:off x="6779032" y="2396544"/>
            <a:ext cx="259184" cy="207059"/>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pic>
        <p:nvPicPr>
          <p:cNvPr id="74" name="图片 73">
            <a:extLst>
              <a:ext uri="{FF2B5EF4-FFF2-40B4-BE49-F238E27FC236}">
                <a16:creationId xmlns:a16="http://schemas.microsoft.com/office/drawing/2014/main" id="{9F594927-1D2E-C9CB-6B52-B16A9678DA85}"/>
              </a:ext>
            </a:extLst>
          </p:cNvPr>
          <p:cNvPicPr>
            <a:picLocks noChangeAspect="1"/>
          </p:cNvPicPr>
          <p:nvPr/>
        </p:nvPicPr>
        <p:blipFill>
          <a:blip r:embed="rId6"/>
          <a:stretch>
            <a:fillRect/>
          </a:stretch>
        </p:blipFill>
        <p:spPr>
          <a:xfrm>
            <a:off x="6840676" y="2436714"/>
            <a:ext cx="135896" cy="123743"/>
          </a:xfrm>
          <a:prstGeom prst="rect">
            <a:avLst/>
          </a:prstGeom>
        </p:spPr>
      </p:pic>
      <p:sp>
        <p:nvSpPr>
          <p:cNvPr id="75" name="圆角矩形 74">
            <a:extLst>
              <a:ext uri="{FF2B5EF4-FFF2-40B4-BE49-F238E27FC236}">
                <a16:creationId xmlns:a16="http://schemas.microsoft.com/office/drawing/2014/main" id="{3329CDE1-B9D7-6534-F731-E3AFF7514104}"/>
              </a:ext>
            </a:extLst>
          </p:cNvPr>
          <p:cNvSpPr/>
          <p:nvPr/>
        </p:nvSpPr>
        <p:spPr>
          <a:xfrm>
            <a:off x="6761576" y="2670419"/>
            <a:ext cx="696400" cy="277883"/>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013" dirty="0">
              <a:latin typeface="Times New Roman" panose="02020603050405020304" pitchFamily="18" charset="0"/>
              <a:cs typeface="Times New Roman" panose="02020603050405020304" pitchFamily="18" charset="0"/>
            </a:endParaRPr>
          </a:p>
        </p:txBody>
      </p:sp>
      <p:sp>
        <p:nvSpPr>
          <p:cNvPr id="80" name="文本框 79">
            <a:extLst>
              <a:ext uri="{FF2B5EF4-FFF2-40B4-BE49-F238E27FC236}">
                <a16:creationId xmlns:a16="http://schemas.microsoft.com/office/drawing/2014/main" id="{8EB3DA28-E60E-22ED-8F62-CA7F8FEE1F1B}"/>
              </a:ext>
            </a:extLst>
          </p:cNvPr>
          <p:cNvSpPr txBox="1"/>
          <p:nvPr/>
        </p:nvSpPr>
        <p:spPr>
          <a:xfrm>
            <a:off x="6700987" y="2694958"/>
            <a:ext cx="844865" cy="215444"/>
          </a:xfrm>
          <a:prstGeom prst="rect">
            <a:avLst/>
          </a:prstGeom>
          <a:noFill/>
        </p:spPr>
        <p:txBody>
          <a:bodyPr wrap="square" rtlCol="0">
            <a:spAutoFit/>
          </a:bodyPr>
          <a:lstStyle/>
          <a:p>
            <a:pPr algn="ctr"/>
            <a:r>
              <a:rPr kumimoji="1" lang="en-US" altLang="zh-CN" sz="800" dirty="0">
                <a:latin typeface="Times New Roman" panose="02020603050405020304" pitchFamily="18" charset="0"/>
                <a:cs typeface="Times New Roman" panose="02020603050405020304" pitchFamily="18" charset="0"/>
              </a:rPr>
              <a:t>Bypass</a:t>
            </a:r>
            <a:r>
              <a:rPr kumimoji="1" lang="zh-CN" altLang="en-US" sz="800" dirty="0">
                <a:latin typeface="Times New Roman" panose="02020603050405020304" pitchFamily="18" charset="0"/>
                <a:cs typeface="Times New Roman" panose="02020603050405020304" pitchFamily="18" charset="0"/>
              </a:rPr>
              <a:t> </a:t>
            </a:r>
            <a:r>
              <a:rPr kumimoji="1" lang="en-US" altLang="zh-CN" sz="800" dirty="0">
                <a:latin typeface="Times New Roman" panose="02020603050405020304" pitchFamily="18" charset="0"/>
                <a:cs typeface="Times New Roman" panose="02020603050405020304" pitchFamily="18" charset="0"/>
              </a:rPr>
              <a:t>Score</a:t>
            </a:r>
            <a:endParaRPr kumimoji="1" lang="zh-CN" altLang="en-US" sz="800" dirty="0">
              <a:latin typeface="Times New Roman" panose="02020603050405020304" pitchFamily="18" charset="0"/>
              <a:cs typeface="Times New Roman" panose="02020603050405020304" pitchFamily="18" charset="0"/>
            </a:endParaRPr>
          </a:p>
        </p:txBody>
      </p:sp>
      <p:sp>
        <p:nvSpPr>
          <p:cNvPr id="81" name="圆角矩形 80">
            <a:extLst>
              <a:ext uri="{FF2B5EF4-FFF2-40B4-BE49-F238E27FC236}">
                <a16:creationId xmlns:a16="http://schemas.microsoft.com/office/drawing/2014/main" id="{4F8A1545-2584-DD3F-6FC9-12C760166597}"/>
              </a:ext>
            </a:extLst>
          </p:cNvPr>
          <p:cNvSpPr/>
          <p:nvPr/>
        </p:nvSpPr>
        <p:spPr>
          <a:xfrm>
            <a:off x="7558554" y="2445461"/>
            <a:ext cx="411356" cy="352889"/>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sp>
        <p:nvSpPr>
          <p:cNvPr id="83" name="圆角矩形 82">
            <a:extLst>
              <a:ext uri="{FF2B5EF4-FFF2-40B4-BE49-F238E27FC236}">
                <a16:creationId xmlns:a16="http://schemas.microsoft.com/office/drawing/2014/main" id="{B3C8A671-B547-0D9C-B95E-EF4AAE3C72EE}"/>
              </a:ext>
            </a:extLst>
          </p:cNvPr>
          <p:cNvSpPr/>
          <p:nvPr/>
        </p:nvSpPr>
        <p:spPr>
          <a:xfrm>
            <a:off x="8100756" y="2439047"/>
            <a:ext cx="629814" cy="533401"/>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013" dirty="0">
              <a:latin typeface="Times New Roman" panose="02020603050405020304" pitchFamily="18" charset="0"/>
              <a:cs typeface="Times New Roman" panose="02020603050405020304" pitchFamily="18" charset="0"/>
            </a:endParaRPr>
          </a:p>
        </p:txBody>
      </p:sp>
      <p:sp>
        <p:nvSpPr>
          <p:cNvPr id="84" name="文本框 83">
            <a:extLst>
              <a:ext uri="{FF2B5EF4-FFF2-40B4-BE49-F238E27FC236}">
                <a16:creationId xmlns:a16="http://schemas.microsoft.com/office/drawing/2014/main" id="{AD233A3B-A48B-644E-0E83-31A424244F4A}"/>
              </a:ext>
            </a:extLst>
          </p:cNvPr>
          <p:cNvSpPr txBox="1"/>
          <p:nvPr/>
        </p:nvSpPr>
        <p:spPr>
          <a:xfrm>
            <a:off x="8100757" y="2559505"/>
            <a:ext cx="629815" cy="338554"/>
          </a:xfrm>
          <a:prstGeom prst="rect">
            <a:avLst/>
          </a:prstGeom>
          <a:noFill/>
        </p:spPr>
        <p:txBody>
          <a:bodyPr wrap="square" rtlCol="0">
            <a:spAutoFit/>
          </a:bodyPr>
          <a:lstStyle/>
          <a:p>
            <a:pPr algn="ctr"/>
            <a:r>
              <a:rPr kumimoji="1" lang="en-US" altLang="zh-CN" sz="800" dirty="0">
                <a:latin typeface="Times New Roman" panose="02020603050405020304" pitchFamily="18" charset="0"/>
                <a:cs typeface="Times New Roman" panose="02020603050405020304" pitchFamily="18" charset="0"/>
              </a:rPr>
              <a:t>Semantic</a:t>
            </a:r>
            <a:r>
              <a:rPr kumimoji="1" lang="zh-CN" altLang="en-US" sz="800" dirty="0">
                <a:latin typeface="Times New Roman" panose="02020603050405020304" pitchFamily="18" charset="0"/>
                <a:cs typeface="Times New Roman" panose="02020603050405020304" pitchFamily="18" charset="0"/>
              </a:rPr>
              <a:t> </a:t>
            </a:r>
            <a:endParaRPr kumimoji="1" lang="en-US" altLang="zh-CN" sz="800" dirty="0">
              <a:latin typeface="Times New Roman" panose="02020603050405020304" pitchFamily="18" charset="0"/>
              <a:cs typeface="Times New Roman" panose="02020603050405020304" pitchFamily="18" charset="0"/>
            </a:endParaRPr>
          </a:p>
          <a:p>
            <a:pPr algn="ctr"/>
            <a:r>
              <a:rPr kumimoji="1" lang="en-US" altLang="zh-CN" sz="800" dirty="0">
                <a:latin typeface="Times New Roman" panose="02020603050405020304" pitchFamily="18" charset="0"/>
                <a:cs typeface="Times New Roman" panose="02020603050405020304" pitchFamily="18" charset="0"/>
              </a:rPr>
              <a:t>Score</a:t>
            </a:r>
            <a:endParaRPr kumimoji="1" lang="zh-CN" altLang="en-US" sz="800" dirty="0">
              <a:latin typeface="Times New Roman" panose="02020603050405020304" pitchFamily="18" charset="0"/>
              <a:cs typeface="Times New Roman" panose="02020603050405020304" pitchFamily="18" charset="0"/>
            </a:endParaRPr>
          </a:p>
        </p:txBody>
      </p:sp>
      <p:sp>
        <p:nvSpPr>
          <p:cNvPr id="85" name="文本框 84">
            <a:extLst>
              <a:ext uri="{FF2B5EF4-FFF2-40B4-BE49-F238E27FC236}">
                <a16:creationId xmlns:a16="http://schemas.microsoft.com/office/drawing/2014/main" id="{1C066459-F077-A58D-EC90-64CB03A79211}"/>
              </a:ext>
            </a:extLst>
          </p:cNvPr>
          <p:cNvSpPr txBox="1"/>
          <p:nvPr/>
        </p:nvSpPr>
        <p:spPr>
          <a:xfrm>
            <a:off x="6713964" y="3408461"/>
            <a:ext cx="2100536" cy="230832"/>
          </a:xfrm>
          <a:prstGeom prst="rect">
            <a:avLst/>
          </a:prstGeom>
          <a:noFill/>
        </p:spPr>
        <p:txBody>
          <a:bodyPr wrap="square" rtlCol="0">
            <a:spAutoFit/>
          </a:bodyPr>
          <a:lstStyle/>
          <a:p>
            <a:pPr algn="ctr"/>
            <a:r>
              <a:rPr kumimoji="1" lang="en-US" altLang="zh-CN" sz="900" b="1" dirty="0">
                <a:latin typeface="Times New Roman" panose="02020603050405020304" pitchFamily="18" charset="0"/>
                <a:cs typeface="Times New Roman" panose="02020603050405020304" pitchFamily="18" charset="0"/>
              </a:rPr>
              <a:t>Select</a:t>
            </a:r>
            <a:r>
              <a:rPr kumimoji="1" lang="zh-CN" altLang="en-US" sz="900" b="1" dirty="0">
                <a:latin typeface="Times New Roman" panose="02020603050405020304" pitchFamily="18" charset="0"/>
                <a:cs typeface="Times New Roman" panose="02020603050405020304" pitchFamily="18" charset="0"/>
              </a:rPr>
              <a:t> </a:t>
            </a:r>
            <a:r>
              <a:rPr kumimoji="1" lang="en-US" altLang="zh-CN" sz="900" b="1" dirty="0">
                <a:latin typeface="Times New Roman" panose="02020603050405020304" pitchFamily="18" charset="0"/>
                <a:cs typeface="Times New Roman" panose="02020603050405020304" pitchFamily="18" charset="0"/>
              </a:rPr>
              <a:t>One</a:t>
            </a:r>
            <a:r>
              <a:rPr kumimoji="1" lang="zh-CN" altLang="en-US" sz="900" b="1" dirty="0">
                <a:latin typeface="Times New Roman" panose="02020603050405020304" pitchFamily="18" charset="0"/>
                <a:cs typeface="Times New Roman" panose="02020603050405020304" pitchFamily="18" charset="0"/>
              </a:rPr>
              <a:t> </a:t>
            </a:r>
            <a:r>
              <a:rPr kumimoji="1" lang="en-US" altLang="zh-CN" sz="900" b="1" dirty="0">
                <a:latin typeface="Times New Roman" panose="02020603050405020304" pitchFamily="18" charset="0"/>
                <a:cs typeface="Times New Roman" panose="02020603050405020304" pitchFamily="18" charset="0"/>
              </a:rPr>
              <a:t>Prompt</a:t>
            </a:r>
            <a:endParaRPr kumimoji="1" lang="zh-CN" altLang="en-US" sz="900" b="1" dirty="0">
              <a:latin typeface="Times New Roman" panose="02020603050405020304" pitchFamily="18" charset="0"/>
              <a:cs typeface="Times New Roman" panose="02020603050405020304" pitchFamily="18" charset="0"/>
            </a:endParaRPr>
          </a:p>
        </p:txBody>
      </p:sp>
      <p:sp>
        <p:nvSpPr>
          <p:cNvPr id="86" name="圆角矩形 85">
            <a:extLst>
              <a:ext uri="{FF2B5EF4-FFF2-40B4-BE49-F238E27FC236}">
                <a16:creationId xmlns:a16="http://schemas.microsoft.com/office/drawing/2014/main" id="{B6C75D5B-6273-FE1A-92F0-FEA70FEE5283}"/>
              </a:ext>
            </a:extLst>
          </p:cNvPr>
          <p:cNvSpPr/>
          <p:nvPr/>
        </p:nvSpPr>
        <p:spPr>
          <a:xfrm>
            <a:off x="6717559" y="3405052"/>
            <a:ext cx="2104394" cy="22486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75">
              <a:latin typeface="Times New Roman" panose="02020603050405020304" pitchFamily="18" charset="0"/>
              <a:cs typeface="Times New Roman" panose="02020603050405020304" pitchFamily="18" charset="0"/>
            </a:endParaRPr>
          </a:p>
        </p:txBody>
      </p:sp>
      <p:cxnSp>
        <p:nvCxnSpPr>
          <p:cNvPr id="87" name="直线箭头连接符 86">
            <a:extLst>
              <a:ext uri="{FF2B5EF4-FFF2-40B4-BE49-F238E27FC236}">
                <a16:creationId xmlns:a16="http://schemas.microsoft.com/office/drawing/2014/main" id="{04D5783C-F62D-B528-8F33-60A5B8A6CC5B}"/>
              </a:ext>
            </a:extLst>
          </p:cNvPr>
          <p:cNvCxnSpPr>
            <a:cxnSpLocks/>
            <a:endCxn id="154" idx="0"/>
          </p:cNvCxnSpPr>
          <p:nvPr/>
        </p:nvCxnSpPr>
        <p:spPr>
          <a:xfrm>
            <a:off x="7110373" y="1710762"/>
            <a:ext cx="1281" cy="28844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直线箭头连接符 87">
            <a:extLst>
              <a:ext uri="{FF2B5EF4-FFF2-40B4-BE49-F238E27FC236}">
                <a16:creationId xmlns:a16="http://schemas.microsoft.com/office/drawing/2014/main" id="{BBB1ED01-BEF3-03FE-DDAD-129F76431190}"/>
              </a:ext>
            </a:extLst>
          </p:cNvPr>
          <p:cNvCxnSpPr>
            <a:cxnSpLocks/>
            <a:endCxn id="160" idx="0"/>
          </p:cNvCxnSpPr>
          <p:nvPr/>
        </p:nvCxnSpPr>
        <p:spPr>
          <a:xfrm flipH="1">
            <a:off x="8413270" y="1719473"/>
            <a:ext cx="1" cy="28797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0" name="文本框 89">
            <a:extLst>
              <a:ext uri="{FF2B5EF4-FFF2-40B4-BE49-F238E27FC236}">
                <a16:creationId xmlns:a16="http://schemas.microsoft.com/office/drawing/2014/main" id="{763C3BCA-2BCE-EB4F-1B01-198E2C124886}"/>
              </a:ext>
            </a:extLst>
          </p:cNvPr>
          <p:cNvSpPr txBox="1"/>
          <p:nvPr/>
        </p:nvSpPr>
        <p:spPr>
          <a:xfrm>
            <a:off x="2848099" y="1146767"/>
            <a:ext cx="1585164" cy="276999"/>
          </a:xfrm>
          <a:prstGeom prst="rect">
            <a:avLst/>
          </a:prstGeom>
          <a:noFill/>
        </p:spPr>
        <p:txBody>
          <a:bodyPr wrap="square" rtlCol="0">
            <a:spAutoFit/>
          </a:bodyPr>
          <a:lstStyle/>
          <a:p>
            <a:pPr algn="ctr"/>
            <a:r>
              <a:rPr lang="en-US" altLang="zh-CN" sz="1200" b="1" dirty="0">
                <a:solidFill>
                  <a:srgbClr val="1F2328"/>
                </a:solidFill>
                <a:latin typeface="Times New Roman" panose="02020603050405020304" pitchFamily="18" charset="0"/>
                <a:cs typeface="Times New Roman" panose="02020603050405020304" pitchFamily="18" charset="0"/>
              </a:rPr>
              <a:t>Mutation</a:t>
            </a:r>
            <a:r>
              <a:rPr lang="zh-CN" altLang="en-US" sz="1200" b="1" dirty="0">
                <a:solidFill>
                  <a:srgbClr val="1F2328"/>
                </a:solidFill>
                <a:latin typeface="Times New Roman" panose="02020603050405020304" pitchFamily="18" charset="0"/>
                <a:cs typeface="Times New Roman" panose="02020603050405020304" pitchFamily="18" charset="0"/>
              </a:rPr>
              <a:t> </a:t>
            </a:r>
            <a:r>
              <a:rPr lang="en-US" altLang="zh-CN" sz="1200" b="1" dirty="0">
                <a:solidFill>
                  <a:srgbClr val="1F2328"/>
                </a:solidFill>
                <a:latin typeface="Times New Roman" panose="02020603050405020304" pitchFamily="18" charset="0"/>
                <a:cs typeface="Times New Roman" panose="02020603050405020304" pitchFamily="18" charset="0"/>
              </a:rPr>
              <a:t>Agent</a:t>
            </a:r>
            <a:endParaRPr lang="zh-CN" altLang="en-US" sz="1200" b="1" dirty="0">
              <a:solidFill>
                <a:srgbClr val="1F2328"/>
              </a:solidFill>
              <a:latin typeface="Times New Roman" panose="02020603050405020304" pitchFamily="18" charset="0"/>
              <a:cs typeface="Times New Roman" panose="02020603050405020304" pitchFamily="18" charset="0"/>
            </a:endParaRPr>
          </a:p>
        </p:txBody>
      </p:sp>
      <p:sp>
        <p:nvSpPr>
          <p:cNvPr id="91" name="文本框 90">
            <a:extLst>
              <a:ext uri="{FF2B5EF4-FFF2-40B4-BE49-F238E27FC236}">
                <a16:creationId xmlns:a16="http://schemas.microsoft.com/office/drawing/2014/main" id="{06A9510F-7A34-1B7E-332D-ED54AC5A89B6}"/>
              </a:ext>
            </a:extLst>
          </p:cNvPr>
          <p:cNvSpPr txBox="1"/>
          <p:nvPr/>
        </p:nvSpPr>
        <p:spPr>
          <a:xfrm>
            <a:off x="5852451" y="4141604"/>
            <a:ext cx="896070" cy="230832"/>
          </a:xfrm>
          <a:prstGeom prst="rect">
            <a:avLst/>
          </a:prstGeom>
          <a:noFill/>
        </p:spPr>
        <p:txBody>
          <a:bodyPr wrap="square" rtlCol="0">
            <a:spAutoFit/>
          </a:bodyPr>
          <a:lstStyle/>
          <a:p>
            <a:pPr algn="ctr"/>
            <a:r>
              <a:rPr lang="en-US" altLang="zh-CN" sz="900" dirty="0">
                <a:solidFill>
                  <a:srgbClr val="1F2328"/>
                </a:solidFill>
                <a:latin typeface="Times New Roman" panose="02020603050405020304" pitchFamily="18" charset="0"/>
                <a:cs typeface="Times New Roman" panose="02020603050405020304" pitchFamily="18" charset="0"/>
              </a:rPr>
              <a:t>Tools</a:t>
            </a:r>
            <a:endParaRPr lang="zh-CN" altLang="en-US" sz="900" dirty="0">
              <a:solidFill>
                <a:srgbClr val="1F2328"/>
              </a:solidFill>
              <a:latin typeface="Times New Roman" panose="02020603050405020304" pitchFamily="18" charset="0"/>
              <a:cs typeface="Times New Roman" panose="02020603050405020304" pitchFamily="18" charset="0"/>
            </a:endParaRPr>
          </a:p>
        </p:txBody>
      </p:sp>
      <p:sp>
        <p:nvSpPr>
          <p:cNvPr id="92" name="文本框 91">
            <a:extLst>
              <a:ext uri="{FF2B5EF4-FFF2-40B4-BE49-F238E27FC236}">
                <a16:creationId xmlns:a16="http://schemas.microsoft.com/office/drawing/2014/main" id="{E39ADF5F-53E3-0BCE-354D-DB1DC15BDC4A}"/>
              </a:ext>
            </a:extLst>
          </p:cNvPr>
          <p:cNvSpPr txBox="1"/>
          <p:nvPr/>
        </p:nvSpPr>
        <p:spPr>
          <a:xfrm>
            <a:off x="6729368" y="1131500"/>
            <a:ext cx="2074534" cy="276999"/>
          </a:xfrm>
          <a:prstGeom prst="rect">
            <a:avLst/>
          </a:prstGeom>
          <a:noFill/>
        </p:spPr>
        <p:txBody>
          <a:bodyPr wrap="square" rtlCol="0">
            <a:spAutoFit/>
          </a:bodyPr>
          <a:lstStyle/>
          <a:p>
            <a:pPr algn="ctr"/>
            <a:r>
              <a:rPr lang="en-US" altLang="zh-CN" sz="1200" b="1" dirty="0">
                <a:solidFill>
                  <a:srgbClr val="1F2328"/>
                </a:solidFill>
                <a:latin typeface="Times New Roman" panose="02020603050405020304" pitchFamily="18" charset="0"/>
                <a:cs typeface="Times New Roman" panose="02020603050405020304" pitchFamily="18" charset="0"/>
              </a:rPr>
              <a:t>Oracle</a:t>
            </a:r>
            <a:r>
              <a:rPr lang="zh-CN" altLang="en-US" sz="1200" b="1" dirty="0">
                <a:solidFill>
                  <a:srgbClr val="1F2328"/>
                </a:solidFill>
                <a:latin typeface="Times New Roman" panose="02020603050405020304" pitchFamily="18" charset="0"/>
                <a:cs typeface="Times New Roman" panose="02020603050405020304" pitchFamily="18" charset="0"/>
              </a:rPr>
              <a:t> </a:t>
            </a:r>
            <a:r>
              <a:rPr lang="en-US" altLang="zh-CN" sz="1200" b="1" dirty="0">
                <a:solidFill>
                  <a:srgbClr val="1F2328"/>
                </a:solidFill>
                <a:latin typeface="Times New Roman" panose="02020603050405020304" pitchFamily="18" charset="0"/>
                <a:cs typeface="Times New Roman" panose="02020603050405020304" pitchFamily="18" charset="0"/>
              </a:rPr>
              <a:t>Agent</a:t>
            </a:r>
            <a:endParaRPr lang="zh-CN" altLang="en-US" sz="1200" b="1" dirty="0">
              <a:solidFill>
                <a:srgbClr val="1F2328"/>
              </a:solidFill>
              <a:latin typeface="Times New Roman" panose="02020603050405020304" pitchFamily="18" charset="0"/>
              <a:cs typeface="Times New Roman" panose="02020603050405020304" pitchFamily="18" charset="0"/>
            </a:endParaRPr>
          </a:p>
        </p:txBody>
      </p:sp>
      <p:sp>
        <p:nvSpPr>
          <p:cNvPr id="93" name="圆角矩形 92">
            <a:extLst>
              <a:ext uri="{FF2B5EF4-FFF2-40B4-BE49-F238E27FC236}">
                <a16:creationId xmlns:a16="http://schemas.microsoft.com/office/drawing/2014/main" id="{1AC9F454-6460-196D-B173-5E6D72D3005F}"/>
              </a:ext>
            </a:extLst>
          </p:cNvPr>
          <p:cNvSpPr/>
          <p:nvPr/>
        </p:nvSpPr>
        <p:spPr>
          <a:xfrm>
            <a:off x="258857" y="2055644"/>
            <a:ext cx="1098291" cy="28345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900" dirty="0">
                <a:solidFill>
                  <a:srgbClr val="1F2328"/>
                </a:solidFill>
                <a:latin typeface="Times New Roman" panose="02020603050405020304" pitchFamily="18" charset="0"/>
                <a:cs typeface="Times New Roman" panose="02020603050405020304" pitchFamily="18" charset="0"/>
              </a:rPr>
              <a:t>Target</a:t>
            </a:r>
            <a:r>
              <a:rPr lang="zh-CN" altLang="en-US" sz="900" dirty="0">
                <a:solidFill>
                  <a:srgbClr val="1F2328"/>
                </a:solidFill>
                <a:latin typeface="Times New Roman" panose="02020603050405020304" pitchFamily="18" charset="0"/>
                <a:cs typeface="Times New Roman" panose="02020603050405020304" pitchFamily="18" charset="0"/>
              </a:rPr>
              <a:t> </a:t>
            </a:r>
            <a:r>
              <a:rPr lang="en-US" altLang="zh-CN" sz="900" dirty="0">
                <a:solidFill>
                  <a:srgbClr val="1F2328"/>
                </a:solidFill>
                <a:latin typeface="Times New Roman" panose="02020603050405020304" pitchFamily="18" charset="0"/>
                <a:cs typeface="Times New Roman" panose="02020603050405020304" pitchFamily="18" charset="0"/>
              </a:rPr>
              <a:t>Sensitive</a:t>
            </a:r>
            <a:r>
              <a:rPr lang="zh-CN" altLang="en-US" sz="900" dirty="0">
                <a:solidFill>
                  <a:srgbClr val="1F2328"/>
                </a:solidFill>
                <a:latin typeface="Times New Roman" panose="02020603050405020304" pitchFamily="18" charset="0"/>
                <a:cs typeface="Times New Roman" panose="02020603050405020304" pitchFamily="18" charset="0"/>
              </a:rPr>
              <a:t> </a:t>
            </a:r>
            <a:r>
              <a:rPr lang="en-US" altLang="zh-CN" sz="900" dirty="0">
                <a:solidFill>
                  <a:srgbClr val="1F2328"/>
                </a:solidFill>
                <a:latin typeface="Times New Roman" panose="02020603050405020304" pitchFamily="18" charset="0"/>
                <a:cs typeface="Times New Roman" panose="02020603050405020304" pitchFamily="18" charset="0"/>
              </a:rPr>
              <a:t>Prompt</a:t>
            </a:r>
            <a:endParaRPr lang="zh-CN" altLang="en-US" sz="900" dirty="0">
              <a:solidFill>
                <a:srgbClr val="1F2328"/>
              </a:solidFill>
              <a:latin typeface="Times New Roman" panose="02020603050405020304" pitchFamily="18" charset="0"/>
              <a:cs typeface="Times New Roman" panose="02020603050405020304" pitchFamily="18" charset="0"/>
            </a:endParaRPr>
          </a:p>
        </p:txBody>
      </p:sp>
      <p:pic>
        <p:nvPicPr>
          <p:cNvPr id="94" name="图片 93">
            <a:extLst>
              <a:ext uri="{FF2B5EF4-FFF2-40B4-BE49-F238E27FC236}">
                <a16:creationId xmlns:a16="http://schemas.microsoft.com/office/drawing/2014/main" id="{EC85B73B-4249-CD9A-9B57-53ED69EA0142}"/>
              </a:ext>
            </a:extLst>
          </p:cNvPr>
          <p:cNvPicPr>
            <a:picLocks noChangeAspect="1"/>
          </p:cNvPicPr>
          <p:nvPr/>
        </p:nvPicPr>
        <p:blipFill>
          <a:blip r:embed="rId7"/>
          <a:stretch>
            <a:fillRect/>
          </a:stretch>
        </p:blipFill>
        <p:spPr>
          <a:xfrm>
            <a:off x="240509" y="3055957"/>
            <a:ext cx="219109" cy="199514"/>
          </a:xfrm>
          <a:prstGeom prst="rect">
            <a:avLst/>
          </a:prstGeom>
        </p:spPr>
      </p:pic>
      <p:pic>
        <p:nvPicPr>
          <p:cNvPr id="95" name="图片 94">
            <a:extLst>
              <a:ext uri="{FF2B5EF4-FFF2-40B4-BE49-F238E27FC236}">
                <a16:creationId xmlns:a16="http://schemas.microsoft.com/office/drawing/2014/main" id="{E1572D16-434F-4590-6301-872FFAD0AAD8}"/>
              </a:ext>
            </a:extLst>
          </p:cNvPr>
          <p:cNvPicPr>
            <a:picLocks noChangeAspect="1"/>
          </p:cNvPicPr>
          <p:nvPr/>
        </p:nvPicPr>
        <p:blipFill>
          <a:blip r:embed="rId7"/>
          <a:stretch>
            <a:fillRect/>
          </a:stretch>
        </p:blipFill>
        <p:spPr>
          <a:xfrm>
            <a:off x="1164425" y="3069248"/>
            <a:ext cx="210276" cy="191471"/>
          </a:xfrm>
          <a:prstGeom prst="rect">
            <a:avLst/>
          </a:prstGeom>
        </p:spPr>
      </p:pic>
      <p:cxnSp>
        <p:nvCxnSpPr>
          <p:cNvPr id="96" name="直线箭头连接符 95">
            <a:extLst>
              <a:ext uri="{FF2B5EF4-FFF2-40B4-BE49-F238E27FC236}">
                <a16:creationId xmlns:a16="http://schemas.microsoft.com/office/drawing/2014/main" id="{0816D386-D868-2302-DB6D-772997F2F46B}"/>
              </a:ext>
            </a:extLst>
          </p:cNvPr>
          <p:cNvCxnSpPr>
            <a:cxnSpLocks/>
            <a:stCxn id="29" idx="3"/>
          </p:cNvCxnSpPr>
          <p:nvPr/>
        </p:nvCxnSpPr>
        <p:spPr>
          <a:xfrm>
            <a:off x="1361761" y="2900429"/>
            <a:ext cx="20625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7" name="圆角矩形 96">
            <a:extLst>
              <a:ext uri="{FF2B5EF4-FFF2-40B4-BE49-F238E27FC236}">
                <a16:creationId xmlns:a16="http://schemas.microsoft.com/office/drawing/2014/main" id="{041CB9EC-8A73-8974-F57E-24F1F245E21A}"/>
              </a:ext>
            </a:extLst>
          </p:cNvPr>
          <p:cNvSpPr/>
          <p:nvPr/>
        </p:nvSpPr>
        <p:spPr>
          <a:xfrm>
            <a:off x="276407" y="3494464"/>
            <a:ext cx="1098291" cy="20406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900" dirty="0">
                <a:solidFill>
                  <a:srgbClr val="1F2328"/>
                </a:solidFill>
                <a:latin typeface="Times New Roman" panose="02020603050405020304" pitchFamily="18" charset="0"/>
                <a:cs typeface="Times New Roman" panose="02020603050405020304" pitchFamily="18" charset="0"/>
              </a:rPr>
              <a:t>Jailbreak</a:t>
            </a:r>
            <a:r>
              <a:rPr lang="en-US" altLang="zh-CN" sz="825" dirty="0">
                <a:solidFill>
                  <a:srgbClr val="1F2328"/>
                </a:solidFill>
                <a:latin typeface="Times New Roman" panose="02020603050405020304" pitchFamily="18" charset="0"/>
                <a:cs typeface="Times New Roman" panose="02020603050405020304" pitchFamily="18" charset="0"/>
              </a:rPr>
              <a:t> </a:t>
            </a:r>
            <a:r>
              <a:rPr lang="en-US" altLang="zh-CN" sz="900" dirty="0">
                <a:solidFill>
                  <a:srgbClr val="1F2328"/>
                </a:solidFill>
                <a:latin typeface="Times New Roman" panose="02020603050405020304" pitchFamily="18" charset="0"/>
                <a:cs typeface="Times New Roman" panose="02020603050405020304" pitchFamily="18" charset="0"/>
              </a:rPr>
              <a:t>Prompt</a:t>
            </a:r>
            <a:endParaRPr lang="zh-CN" altLang="en-US" sz="900" dirty="0">
              <a:solidFill>
                <a:srgbClr val="1F2328"/>
              </a:solidFill>
              <a:latin typeface="Times New Roman" panose="02020603050405020304" pitchFamily="18" charset="0"/>
              <a:cs typeface="Times New Roman" panose="02020603050405020304" pitchFamily="18" charset="0"/>
            </a:endParaRPr>
          </a:p>
        </p:txBody>
      </p:sp>
      <p:cxnSp>
        <p:nvCxnSpPr>
          <p:cNvPr id="98" name="直线箭头连接符 97">
            <a:extLst>
              <a:ext uri="{FF2B5EF4-FFF2-40B4-BE49-F238E27FC236}">
                <a16:creationId xmlns:a16="http://schemas.microsoft.com/office/drawing/2014/main" id="{F9814C97-2471-61C5-BC12-090B174FC3CF}"/>
              </a:ext>
            </a:extLst>
          </p:cNvPr>
          <p:cNvCxnSpPr>
            <a:cxnSpLocks/>
          </p:cNvCxnSpPr>
          <p:nvPr/>
        </p:nvCxnSpPr>
        <p:spPr>
          <a:xfrm flipV="1">
            <a:off x="502190" y="3269164"/>
            <a:ext cx="0" cy="22587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9" name="图片 98">
            <a:extLst>
              <a:ext uri="{FF2B5EF4-FFF2-40B4-BE49-F238E27FC236}">
                <a16:creationId xmlns:a16="http://schemas.microsoft.com/office/drawing/2014/main" id="{16223A4C-C945-A893-C472-347E55CBFC1E}"/>
              </a:ext>
            </a:extLst>
          </p:cNvPr>
          <p:cNvPicPr>
            <a:picLocks noChangeAspect="1"/>
          </p:cNvPicPr>
          <p:nvPr/>
        </p:nvPicPr>
        <p:blipFill>
          <a:blip r:embed="rId8"/>
          <a:stretch>
            <a:fillRect/>
          </a:stretch>
        </p:blipFill>
        <p:spPr>
          <a:xfrm>
            <a:off x="7617691" y="2479795"/>
            <a:ext cx="297116" cy="275904"/>
          </a:xfrm>
          <a:prstGeom prst="rect">
            <a:avLst/>
          </a:prstGeom>
        </p:spPr>
      </p:pic>
      <p:cxnSp>
        <p:nvCxnSpPr>
          <p:cNvPr id="100" name="直线箭头连接符 99">
            <a:extLst>
              <a:ext uri="{FF2B5EF4-FFF2-40B4-BE49-F238E27FC236}">
                <a16:creationId xmlns:a16="http://schemas.microsoft.com/office/drawing/2014/main" id="{C8F95CF6-8AD0-54C1-F82B-0614E639BC64}"/>
              </a:ext>
            </a:extLst>
          </p:cNvPr>
          <p:cNvCxnSpPr>
            <a:cxnSpLocks/>
            <a:stCxn id="72" idx="2"/>
          </p:cNvCxnSpPr>
          <p:nvPr/>
        </p:nvCxnSpPr>
        <p:spPr>
          <a:xfrm flipH="1">
            <a:off x="7110373" y="3142092"/>
            <a:ext cx="1285" cy="25649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直线箭头连接符 100">
            <a:extLst>
              <a:ext uri="{FF2B5EF4-FFF2-40B4-BE49-F238E27FC236}">
                <a16:creationId xmlns:a16="http://schemas.microsoft.com/office/drawing/2014/main" id="{67D121D7-F4B9-9606-6755-FD79297FEE74}"/>
              </a:ext>
            </a:extLst>
          </p:cNvPr>
          <p:cNvCxnSpPr>
            <a:cxnSpLocks/>
            <a:stCxn id="162" idx="2"/>
          </p:cNvCxnSpPr>
          <p:nvPr/>
        </p:nvCxnSpPr>
        <p:spPr>
          <a:xfrm>
            <a:off x="8427998" y="3155318"/>
            <a:ext cx="0" cy="24973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肘形连接符 101">
            <a:extLst>
              <a:ext uri="{FF2B5EF4-FFF2-40B4-BE49-F238E27FC236}">
                <a16:creationId xmlns:a16="http://schemas.microsoft.com/office/drawing/2014/main" id="{1098DCD4-AAC5-6C8F-F28C-640A08C54ED2}"/>
              </a:ext>
            </a:extLst>
          </p:cNvPr>
          <p:cNvCxnSpPr>
            <a:cxnSpLocks/>
            <a:stCxn id="68" idx="2"/>
            <a:endCxn id="97" idx="2"/>
          </p:cNvCxnSpPr>
          <p:nvPr/>
        </p:nvCxnSpPr>
        <p:spPr>
          <a:xfrm rot="5400000" flipH="1">
            <a:off x="4260375" y="263704"/>
            <a:ext cx="86820" cy="6956464"/>
          </a:xfrm>
          <a:prstGeom prst="bentConnector3">
            <a:avLst>
              <a:gd name="adj1" fmla="val -26330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3" name="椭圆 102">
            <a:extLst>
              <a:ext uri="{FF2B5EF4-FFF2-40B4-BE49-F238E27FC236}">
                <a16:creationId xmlns:a16="http://schemas.microsoft.com/office/drawing/2014/main" id="{E416BDF4-4A88-3313-8752-61BC67DED603}"/>
              </a:ext>
            </a:extLst>
          </p:cNvPr>
          <p:cNvSpPr/>
          <p:nvPr/>
        </p:nvSpPr>
        <p:spPr>
          <a:xfrm>
            <a:off x="1965318" y="2397497"/>
            <a:ext cx="106424" cy="96035"/>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525" b="1" dirty="0">
              <a:latin typeface="Times New Roman" panose="02020603050405020304" pitchFamily="18" charset="0"/>
              <a:cs typeface="Times New Roman" panose="02020603050405020304" pitchFamily="18" charset="0"/>
            </a:endParaRPr>
          </a:p>
        </p:txBody>
      </p:sp>
      <p:sp>
        <p:nvSpPr>
          <p:cNvPr id="104" name="文本框 103">
            <a:extLst>
              <a:ext uri="{FF2B5EF4-FFF2-40B4-BE49-F238E27FC236}">
                <a16:creationId xmlns:a16="http://schemas.microsoft.com/office/drawing/2014/main" id="{AEFA6EE6-0E3D-55FD-2F9E-AF87F75A4C90}"/>
              </a:ext>
            </a:extLst>
          </p:cNvPr>
          <p:cNvSpPr txBox="1"/>
          <p:nvPr/>
        </p:nvSpPr>
        <p:spPr>
          <a:xfrm>
            <a:off x="2056634" y="2333872"/>
            <a:ext cx="885903" cy="230832"/>
          </a:xfrm>
          <a:prstGeom prst="rect">
            <a:avLst/>
          </a:prstGeom>
          <a:noFill/>
        </p:spPr>
        <p:txBody>
          <a:bodyPr wrap="square" rtlCol="0">
            <a:spAutoFit/>
          </a:bodyPr>
          <a:lstStyle/>
          <a:p>
            <a:pPr algn="ctr"/>
            <a:r>
              <a:rPr kumimoji="1" lang="en-US" altLang="zh-CN" sz="900" b="1" dirty="0" err="1">
                <a:latin typeface="Times New Roman" panose="02020603050405020304" pitchFamily="18" charset="0"/>
                <a:cs typeface="Times New Roman" panose="02020603050405020304" pitchFamily="18" charset="0"/>
              </a:rPr>
              <a:t>BypassCheck</a:t>
            </a:r>
            <a:endParaRPr kumimoji="1" lang="zh-CN" altLang="en-US" sz="900" b="1" dirty="0">
              <a:latin typeface="Times New Roman" panose="02020603050405020304" pitchFamily="18" charset="0"/>
              <a:cs typeface="Times New Roman" panose="02020603050405020304" pitchFamily="18" charset="0"/>
            </a:endParaRPr>
          </a:p>
        </p:txBody>
      </p:sp>
      <p:sp>
        <p:nvSpPr>
          <p:cNvPr id="105" name="文本框 104">
            <a:extLst>
              <a:ext uri="{FF2B5EF4-FFF2-40B4-BE49-F238E27FC236}">
                <a16:creationId xmlns:a16="http://schemas.microsoft.com/office/drawing/2014/main" id="{59474340-A1FA-9D55-9EDE-7AA296D16BF4}"/>
              </a:ext>
            </a:extLst>
          </p:cNvPr>
          <p:cNvSpPr txBox="1"/>
          <p:nvPr/>
        </p:nvSpPr>
        <p:spPr>
          <a:xfrm>
            <a:off x="1907570" y="2353311"/>
            <a:ext cx="223646" cy="184666"/>
          </a:xfrm>
          <a:prstGeom prst="rect">
            <a:avLst/>
          </a:prstGeom>
          <a:noFill/>
        </p:spPr>
        <p:txBody>
          <a:bodyPr wrap="square" rtlCol="0">
            <a:spAutoFit/>
          </a:bodyPr>
          <a:lstStyle/>
          <a:p>
            <a:r>
              <a:rPr kumimoji="1" lang="en-US" altLang="zh-CN" sz="600" b="1" dirty="0">
                <a:solidFill>
                  <a:schemeClr val="bg1"/>
                </a:solidFill>
                <a:latin typeface="Times New Roman" panose="02020603050405020304" pitchFamily="18" charset="0"/>
                <a:cs typeface="Times New Roman" panose="02020603050405020304" pitchFamily="18" charset="0"/>
              </a:rPr>
              <a:t>1</a:t>
            </a:r>
            <a:endParaRPr kumimoji="1" lang="zh-CN" altLang="en-US" sz="600" b="1" dirty="0">
              <a:solidFill>
                <a:schemeClr val="bg1"/>
              </a:solidFill>
              <a:latin typeface="Times New Roman" panose="02020603050405020304" pitchFamily="18" charset="0"/>
              <a:cs typeface="Times New Roman" panose="02020603050405020304" pitchFamily="18" charset="0"/>
            </a:endParaRPr>
          </a:p>
        </p:txBody>
      </p:sp>
      <p:sp>
        <p:nvSpPr>
          <p:cNvPr id="106" name="文本框 105">
            <a:extLst>
              <a:ext uri="{FF2B5EF4-FFF2-40B4-BE49-F238E27FC236}">
                <a16:creationId xmlns:a16="http://schemas.microsoft.com/office/drawing/2014/main" id="{00689C7C-EC21-8FC6-F1B7-AD86302C8FFF}"/>
              </a:ext>
            </a:extLst>
          </p:cNvPr>
          <p:cNvSpPr txBox="1"/>
          <p:nvPr/>
        </p:nvSpPr>
        <p:spPr>
          <a:xfrm>
            <a:off x="3048009" y="1512992"/>
            <a:ext cx="562042" cy="230832"/>
          </a:xfrm>
          <a:prstGeom prst="rect">
            <a:avLst/>
          </a:prstGeom>
          <a:noFill/>
        </p:spPr>
        <p:txBody>
          <a:bodyPr wrap="square" rtlCol="0">
            <a:spAutoFit/>
          </a:bodyPr>
          <a:lstStyle/>
          <a:p>
            <a:pPr algn="ctr"/>
            <a:r>
              <a:rPr kumimoji="1" lang="en-US" altLang="zh-CN" sz="900" b="1" dirty="0">
                <a:solidFill>
                  <a:srgbClr val="C00000"/>
                </a:solidFill>
                <a:latin typeface="Times New Roman" panose="02020603050405020304" pitchFamily="18" charset="0"/>
                <a:cs typeface="Times New Roman" panose="02020603050405020304" pitchFamily="18" charset="0"/>
              </a:rPr>
              <a:t>Step   </a:t>
            </a:r>
            <a:r>
              <a:rPr kumimoji="1" lang="zh-CN" altLang="en-US" sz="900" b="1" dirty="0">
                <a:latin typeface="Times New Roman" panose="02020603050405020304" pitchFamily="18" charset="0"/>
                <a:cs typeface="Times New Roman" panose="02020603050405020304" pitchFamily="18" charset="0"/>
              </a:rPr>
              <a:t>  </a:t>
            </a:r>
            <a:r>
              <a:rPr kumimoji="1" lang="en-US" altLang="zh-CN" sz="900" b="1" dirty="0">
                <a:solidFill>
                  <a:srgbClr val="C00000"/>
                </a:solidFill>
                <a:latin typeface="Times New Roman" panose="02020603050405020304" pitchFamily="18" charset="0"/>
                <a:cs typeface="Times New Roman" panose="02020603050405020304" pitchFamily="18" charset="0"/>
              </a:rPr>
              <a:t>:</a:t>
            </a:r>
            <a:endParaRPr kumimoji="1" lang="zh-CN" altLang="en-US" sz="900" b="1" dirty="0">
              <a:latin typeface="Times New Roman" panose="02020603050405020304" pitchFamily="18" charset="0"/>
              <a:cs typeface="Times New Roman" panose="02020603050405020304" pitchFamily="18" charset="0"/>
            </a:endParaRPr>
          </a:p>
        </p:txBody>
      </p:sp>
      <p:sp>
        <p:nvSpPr>
          <p:cNvPr id="107" name="圆角矩形 106">
            <a:extLst>
              <a:ext uri="{FF2B5EF4-FFF2-40B4-BE49-F238E27FC236}">
                <a16:creationId xmlns:a16="http://schemas.microsoft.com/office/drawing/2014/main" id="{3DE83D0E-4F30-CA6A-A9CB-B8627FB820BF}"/>
              </a:ext>
            </a:extLst>
          </p:cNvPr>
          <p:cNvSpPr/>
          <p:nvPr/>
        </p:nvSpPr>
        <p:spPr>
          <a:xfrm>
            <a:off x="256713" y="1403714"/>
            <a:ext cx="1109722" cy="41820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750" dirty="0">
              <a:solidFill>
                <a:schemeClr val="tx1"/>
              </a:solidFill>
              <a:latin typeface="Times New Roman" panose="02020603050405020304" pitchFamily="18" charset="0"/>
              <a:cs typeface="Times New Roman" panose="02020603050405020304" pitchFamily="18" charset="0"/>
            </a:endParaRPr>
          </a:p>
        </p:txBody>
      </p:sp>
      <p:sp>
        <p:nvSpPr>
          <p:cNvPr id="108" name="文本框 107">
            <a:extLst>
              <a:ext uri="{FF2B5EF4-FFF2-40B4-BE49-F238E27FC236}">
                <a16:creationId xmlns:a16="http://schemas.microsoft.com/office/drawing/2014/main" id="{9CF8A884-0E0B-0CD8-55F7-43E1CB59147F}"/>
              </a:ext>
            </a:extLst>
          </p:cNvPr>
          <p:cNvSpPr txBox="1"/>
          <p:nvPr/>
        </p:nvSpPr>
        <p:spPr>
          <a:xfrm>
            <a:off x="180428" y="1388486"/>
            <a:ext cx="1293520" cy="230832"/>
          </a:xfrm>
          <a:prstGeom prst="rect">
            <a:avLst/>
          </a:prstGeom>
          <a:noFill/>
        </p:spPr>
        <p:txBody>
          <a:bodyPr wrap="square" rtlCol="0">
            <a:spAutoFit/>
          </a:bodyPr>
          <a:lstStyle/>
          <a:p>
            <a:pPr algn="ctr"/>
            <a:r>
              <a:rPr lang="en-US" altLang="zh-CN" sz="900" dirty="0">
                <a:solidFill>
                  <a:srgbClr val="1F2328"/>
                </a:solidFill>
                <a:latin typeface="Times New Roman" panose="02020603050405020304" pitchFamily="18" charset="0"/>
                <a:cs typeface="Times New Roman" panose="02020603050405020304" pitchFamily="18" charset="0"/>
              </a:rPr>
              <a:t>Sensitive</a:t>
            </a:r>
            <a:r>
              <a:rPr lang="zh-CN" altLang="en-US" sz="900" dirty="0">
                <a:solidFill>
                  <a:srgbClr val="1F2328"/>
                </a:solidFill>
                <a:latin typeface="Times New Roman" panose="02020603050405020304" pitchFamily="18" charset="0"/>
                <a:cs typeface="Times New Roman" panose="02020603050405020304" pitchFamily="18" charset="0"/>
              </a:rPr>
              <a:t> </a:t>
            </a:r>
            <a:r>
              <a:rPr lang="en-US" altLang="zh-CN" sz="900" dirty="0">
                <a:solidFill>
                  <a:srgbClr val="1F2328"/>
                </a:solidFill>
                <a:latin typeface="Times New Roman" panose="02020603050405020304" pitchFamily="18" charset="0"/>
                <a:cs typeface="Times New Roman" panose="02020603050405020304" pitchFamily="18" charset="0"/>
              </a:rPr>
              <a:t>Prompt</a:t>
            </a:r>
            <a:r>
              <a:rPr lang="zh-CN" altLang="en-US" sz="900" dirty="0">
                <a:solidFill>
                  <a:srgbClr val="1F2328"/>
                </a:solidFill>
                <a:latin typeface="Times New Roman" panose="02020603050405020304" pitchFamily="18" charset="0"/>
                <a:cs typeface="Times New Roman" panose="02020603050405020304" pitchFamily="18" charset="0"/>
              </a:rPr>
              <a:t> </a:t>
            </a:r>
            <a:r>
              <a:rPr lang="en-US" altLang="zh-CN" sz="900" dirty="0">
                <a:solidFill>
                  <a:srgbClr val="1F2328"/>
                </a:solidFill>
                <a:latin typeface="Times New Roman" panose="02020603050405020304" pitchFamily="18" charset="0"/>
                <a:cs typeface="Times New Roman" panose="02020603050405020304" pitchFamily="18" charset="0"/>
              </a:rPr>
              <a:t>Pool</a:t>
            </a:r>
            <a:endParaRPr lang="zh-CN" altLang="en-US" sz="900" dirty="0">
              <a:solidFill>
                <a:srgbClr val="1F2328"/>
              </a:solidFill>
              <a:latin typeface="Times New Roman" panose="02020603050405020304" pitchFamily="18" charset="0"/>
              <a:cs typeface="Times New Roman" panose="02020603050405020304" pitchFamily="18" charset="0"/>
            </a:endParaRPr>
          </a:p>
        </p:txBody>
      </p:sp>
      <p:pic>
        <p:nvPicPr>
          <p:cNvPr id="109" name="图片 108">
            <a:extLst>
              <a:ext uri="{FF2B5EF4-FFF2-40B4-BE49-F238E27FC236}">
                <a16:creationId xmlns:a16="http://schemas.microsoft.com/office/drawing/2014/main" id="{20703704-15B9-B55C-E228-0AEF66AAEA99}"/>
              </a:ext>
            </a:extLst>
          </p:cNvPr>
          <p:cNvPicPr>
            <a:picLocks noChangeAspect="1"/>
          </p:cNvPicPr>
          <p:nvPr/>
        </p:nvPicPr>
        <p:blipFill>
          <a:blip r:embed="rId9"/>
          <a:stretch>
            <a:fillRect/>
          </a:stretch>
        </p:blipFill>
        <p:spPr>
          <a:xfrm>
            <a:off x="334183" y="1612108"/>
            <a:ext cx="176822" cy="164198"/>
          </a:xfrm>
          <a:prstGeom prst="rect">
            <a:avLst/>
          </a:prstGeom>
        </p:spPr>
      </p:pic>
      <p:pic>
        <p:nvPicPr>
          <p:cNvPr id="110" name="图片 109">
            <a:extLst>
              <a:ext uri="{FF2B5EF4-FFF2-40B4-BE49-F238E27FC236}">
                <a16:creationId xmlns:a16="http://schemas.microsoft.com/office/drawing/2014/main" id="{BA04E4C9-C0AB-78B7-400A-9D20FC8027E2}"/>
              </a:ext>
            </a:extLst>
          </p:cNvPr>
          <p:cNvPicPr>
            <a:picLocks noChangeAspect="1"/>
          </p:cNvPicPr>
          <p:nvPr/>
        </p:nvPicPr>
        <p:blipFill>
          <a:blip r:embed="rId9"/>
          <a:stretch>
            <a:fillRect/>
          </a:stretch>
        </p:blipFill>
        <p:spPr>
          <a:xfrm>
            <a:off x="599848" y="1609761"/>
            <a:ext cx="176822" cy="164198"/>
          </a:xfrm>
          <a:prstGeom prst="rect">
            <a:avLst/>
          </a:prstGeom>
        </p:spPr>
      </p:pic>
      <p:pic>
        <p:nvPicPr>
          <p:cNvPr id="111" name="图片 110">
            <a:extLst>
              <a:ext uri="{FF2B5EF4-FFF2-40B4-BE49-F238E27FC236}">
                <a16:creationId xmlns:a16="http://schemas.microsoft.com/office/drawing/2014/main" id="{6470F939-8C49-6F07-316B-6531A01B65A3}"/>
              </a:ext>
            </a:extLst>
          </p:cNvPr>
          <p:cNvPicPr>
            <a:picLocks noChangeAspect="1"/>
          </p:cNvPicPr>
          <p:nvPr/>
        </p:nvPicPr>
        <p:blipFill>
          <a:blip r:embed="rId9"/>
          <a:stretch>
            <a:fillRect/>
          </a:stretch>
        </p:blipFill>
        <p:spPr>
          <a:xfrm>
            <a:off x="865351" y="1609761"/>
            <a:ext cx="176822" cy="164198"/>
          </a:xfrm>
          <a:prstGeom prst="rect">
            <a:avLst/>
          </a:prstGeom>
        </p:spPr>
      </p:pic>
      <p:pic>
        <p:nvPicPr>
          <p:cNvPr id="112" name="图片 111">
            <a:extLst>
              <a:ext uri="{FF2B5EF4-FFF2-40B4-BE49-F238E27FC236}">
                <a16:creationId xmlns:a16="http://schemas.microsoft.com/office/drawing/2014/main" id="{637B0EC5-0190-8D0B-73A6-8F336B80A403}"/>
              </a:ext>
            </a:extLst>
          </p:cNvPr>
          <p:cNvPicPr>
            <a:picLocks noChangeAspect="1"/>
          </p:cNvPicPr>
          <p:nvPr/>
        </p:nvPicPr>
        <p:blipFill>
          <a:blip r:embed="rId9"/>
          <a:stretch>
            <a:fillRect/>
          </a:stretch>
        </p:blipFill>
        <p:spPr>
          <a:xfrm>
            <a:off x="1129108" y="1600317"/>
            <a:ext cx="176822" cy="164198"/>
          </a:xfrm>
          <a:prstGeom prst="rect">
            <a:avLst/>
          </a:prstGeom>
        </p:spPr>
      </p:pic>
      <p:cxnSp>
        <p:nvCxnSpPr>
          <p:cNvPr id="113" name="直线箭头连接符 112">
            <a:extLst>
              <a:ext uri="{FF2B5EF4-FFF2-40B4-BE49-F238E27FC236}">
                <a16:creationId xmlns:a16="http://schemas.microsoft.com/office/drawing/2014/main" id="{D9B88A25-A9AB-8E7E-F6F2-75FD983F9CBC}"/>
              </a:ext>
            </a:extLst>
          </p:cNvPr>
          <p:cNvCxnSpPr>
            <a:cxnSpLocks/>
            <a:stCxn id="107" idx="2"/>
            <a:endCxn id="93" idx="0"/>
          </p:cNvCxnSpPr>
          <p:nvPr/>
        </p:nvCxnSpPr>
        <p:spPr>
          <a:xfrm flipH="1">
            <a:off x="808003" y="1821925"/>
            <a:ext cx="3571" cy="2337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4" name="圆角矩形 113">
            <a:extLst>
              <a:ext uri="{FF2B5EF4-FFF2-40B4-BE49-F238E27FC236}">
                <a16:creationId xmlns:a16="http://schemas.microsoft.com/office/drawing/2014/main" id="{CE329549-5738-D389-E591-C9A6E1C2F3DD}"/>
              </a:ext>
            </a:extLst>
          </p:cNvPr>
          <p:cNvSpPr/>
          <p:nvPr/>
        </p:nvSpPr>
        <p:spPr>
          <a:xfrm>
            <a:off x="6873362" y="4148807"/>
            <a:ext cx="536754" cy="196411"/>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013" dirty="0">
              <a:latin typeface="Times New Roman" panose="02020603050405020304" pitchFamily="18" charset="0"/>
              <a:cs typeface="Times New Roman" panose="02020603050405020304" pitchFamily="18" charset="0"/>
            </a:endParaRPr>
          </a:p>
        </p:txBody>
      </p:sp>
      <p:sp>
        <p:nvSpPr>
          <p:cNvPr id="115" name="文本框 114">
            <a:extLst>
              <a:ext uri="{FF2B5EF4-FFF2-40B4-BE49-F238E27FC236}">
                <a16:creationId xmlns:a16="http://schemas.microsoft.com/office/drawing/2014/main" id="{05A0166A-B61D-99B2-D414-8D78F329ABBC}"/>
              </a:ext>
            </a:extLst>
          </p:cNvPr>
          <p:cNvSpPr txBox="1"/>
          <p:nvPr/>
        </p:nvSpPr>
        <p:spPr>
          <a:xfrm>
            <a:off x="6868243" y="4157344"/>
            <a:ext cx="503990" cy="207749"/>
          </a:xfrm>
          <a:prstGeom prst="rect">
            <a:avLst/>
          </a:prstGeom>
          <a:noFill/>
        </p:spPr>
        <p:txBody>
          <a:bodyPr wrap="square" rtlCol="0">
            <a:spAutoFit/>
          </a:bodyPr>
          <a:lstStyle/>
          <a:p>
            <a:pPr algn="ctr"/>
            <a:r>
              <a:rPr kumimoji="1" lang="en-US" altLang="zh-CN" sz="750" dirty="0">
                <a:latin typeface="Times New Roman" panose="02020603050405020304" pitchFamily="18" charset="0"/>
                <a:cs typeface="Times New Roman" panose="02020603050405020304" pitchFamily="18" charset="0"/>
              </a:rPr>
              <a:t>xxx</a:t>
            </a:r>
            <a:endParaRPr kumimoji="1" lang="zh-CN" altLang="en-US" sz="750" dirty="0">
              <a:latin typeface="Times New Roman" panose="02020603050405020304" pitchFamily="18" charset="0"/>
              <a:cs typeface="Times New Roman" panose="02020603050405020304" pitchFamily="18" charset="0"/>
            </a:endParaRPr>
          </a:p>
        </p:txBody>
      </p:sp>
      <p:sp>
        <p:nvSpPr>
          <p:cNvPr id="116" name="文本框 115">
            <a:extLst>
              <a:ext uri="{FF2B5EF4-FFF2-40B4-BE49-F238E27FC236}">
                <a16:creationId xmlns:a16="http://schemas.microsoft.com/office/drawing/2014/main" id="{CE136469-4222-0FD9-E893-68258FDE8553}"/>
              </a:ext>
            </a:extLst>
          </p:cNvPr>
          <p:cNvSpPr txBox="1"/>
          <p:nvPr/>
        </p:nvSpPr>
        <p:spPr>
          <a:xfrm>
            <a:off x="7369940" y="4137468"/>
            <a:ext cx="1648698" cy="230832"/>
          </a:xfrm>
          <a:prstGeom prst="rect">
            <a:avLst/>
          </a:prstGeom>
          <a:noFill/>
        </p:spPr>
        <p:txBody>
          <a:bodyPr wrap="square" rtlCol="0">
            <a:spAutoFit/>
          </a:bodyPr>
          <a:lstStyle/>
          <a:p>
            <a:r>
              <a:rPr lang="en-US" altLang="zh-CN" sz="900" dirty="0">
                <a:solidFill>
                  <a:srgbClr val="1F2328"/>
                </a:solidFill>
                <a:latin typeface="Times New Roman" panose="02020603050405020304" pitchFamily="18" charset="0"/>
                <a:cs typeface="Times New Roman" panose="02020603050405020304" pitchFamily="18" charset="0"/>
              </a:rPr>
              <a:t>Prompt for driving LLM/VLM</a:t>
            </a:r>
            <a:endParaRPr lang="zh-CN" altLang="en-US" sz="900" dirty="0">
              <a:solidFill>
                <a:srgbClr val="1F2328"/>
              </a:solidFill>
              <a:latin typeface="Times New Roman" panose="02020603050405020304" pitchFamily="18" charset="0"/>
              <a:cs typeface="Times New Roman" panose="02020603050405020304" pitchFamily="18" charset="0"/>
            </a:endParaRPr>
          </a:p>
        </p:txBody>
      </p:sp>
      <p:cxnSp>
        <p:nvCxnSpPr>
          <p:cNvPr id="117" name="直线箭头连接符 116">
            <a:extLst>
              <a:ext uri="{FF2B5EF4-FFF2-40B4-BE49-F238E27FC236}">
                <a16:creationId xmlns:a16="http://schemas.microsoft.com/office/drawing/2014/main" id="{DA90C5F2-3262-B7F3-58B9-730B7784A572}"/>
              </a:ext>
            </a:extLst>
          </p:cNvPr>
          <p:cNvCxnSpPr>
            <a:cxnSpLocks/>
          </p:cNvCxnSpPr>
          <p:nvPr/>
        </p:nvCxnSpPr>
        <p:spPr>
          <a:xfrm flipV="1">
            <a:off x="1365793" y="2256674"/>
            <a:ext cx="206258" cy="10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8" name="椭圆 117">
            <a:extLst>
              <a:ext uri="{FF2B5EF4-FFF2-40B4-BE49-F238E27FC236}">
                <a16:creationId xmlns:a16="http://schemas.microsoft.com/office/drawing/2014/main" id="{B4F27B99-A506-BC2B-99A9-E4EE00F9D5BC}"/>
              </a:ext>
            </a:extLst>
          </p:cNvPr>
          <p:cNvSpPr/>
          <p:nvPr/>
        </p:nvSpPr>
        <p:spPr>
          <a:xfrm>
            <a:off x="4681728" y="2386970"/>
            <a:ext cx="106424" cy="96035"/>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525" b="1" dirty="0">
              <a:latin typeface="Times New Roman" panose="02020603050405020304" pitchFamily="18" charset="0"/>
              <a:cs typeface="Times New Roman" panose="02020603050405020304" pitchFamily="18" charset="0"/>
            </a:endParaRPr>
          </a:p>
        </p:txBody>
      </p:sp>
      <p:sp>
        <p:nvSpPr>
          <p:cNvPr id="119" name="文本框 118">
            <a:extLst>
              <a:ext uri="{FF2B5EF4-FFF2-40B4-BE49-F238E27FC236}">
                <a16:creationId xmlns:a16="http://schemas.microsoft.com/office/drawing/2014/main" id="{D07C1703-FBE7-E332-FF18-A9EC719E12AA}"/>
              </a:ext>
            </a:extLst>
          </p:cNvPr>
          <p:cNvSpPr txBox="1"/>
          <p:nvPr/>
        </p:nvSpPr>
        <p:spPr>
          <a:xfrm>
            <a:off x="4754642" y="2317133"/>
            <a:ext cx="1110277" cy="230832"/>
          </a:xfrm>
          <a:prstGeom prst="rect">
            <a:avLst/>
          </a:prstGeom>
          <a:noFill/>
        </p:spPr>
        <p:txBody>
          <a:bodyPr wrap="square" rtlCol="0">
            <a:spAutoFit/>
          </a:bodyPr>
          <a:lstStyle/>
          <a:p>
            <a:pPr algn="ctr"/>
            <a:r>
              <a:rPr kumimoji="1" lang="en-US" altLang="zh-CN" sz="900" b="1" dirty="0" err="1">
                <a:latin typeface="Times New Roman" panose="02020603050405020304" pitchFamily="18" charset="0"/>
                <a:cs typeface="Times New Roman" panose="02020603050405020304" pitchFamily="18" charset="0"/>
              </a:rPr>
              <a:t>SemanticMutation</a:t>
            </a:r>
            <a:endParaRPr kumimoji="1" lang="zh-CN" altLang="en-US" sz="900" b="1" dirty="0">
              <a:latin typeface="Times New Roman" panose="02020603050405020304" pitchFamily="18" charset="0"/>
              <a:cs typeface="Times New Roman" panose="02020603050405020304" pitchFamily="18" charset="0"/>
            </a:endParaRPr>
          </a:p>
        </p:txBody>
      </p:sp>
      <p:sp>
        <p:nvSpPr>
          <p:cNvPr id="120" name="文本框 119">
            <a:extLst>
              <a:ext uri="{FF2B5EF4-FFF2-40B4-BE49-F238E27FC236}">
                <a16:creationId xmlns:a16="http://schemas.microsoft.com/office/drawing/2014/main" id="{56D0D8C4-ED4C-73BB-9C7F-F7671473B2B2}"/>
              </a:ext>
            </a:extLst>
          </p:cNvPr>
          <p:cNvSpPr txBox="1"/>
          <p:nvPr/>
        </p:nvSpPr>
        <p:spPr>
          <a:xfrm>
            <a:off x="4385486" y="2322155"/>
            <a:ext cx="526685" cy="219291"/>
          </a:xfrm>
          <a:prstGeom prst="rect">
            <a:avLst/>
          </a:prstGeom>
          <a:noFill/>
        </p:spPr>
        <p:txBody>
          <a:bodyPr wrap="square" rtlCol="0">
            <a:spAutoFit/>
          </a:bodyPr>
          <a:lstStyle/>
          <a:p>
            <a:pPr algn="ctr"/>
            <a:r>
              <a:rPr kumimoji="1" lang="en-US" altLang="zh-CN" sz="825" b="1" dirty="0">
                <a:solidFill>
                  <a:srgbClr val="C00000"/>
                </a:solidFill>
                <a:latin typeface="Times New Roman" panose="02020603050405020304" pitchFamily="18" charset="0"/>
                <a:cs typeface="Times New Roman" panose="02020603050405020304" pitchFamily="18" charset="0"/>
              </a:rPr>
              <a:t>Step   </a:t>
            </a:r>
            <a:r>
              <a:rPr kumimoji="1" lang="zh-CN" altLang="en-US" sz="825" b="1" dirty="0">
                <a:latin typeface="Times New Roman" panose="02020603050405020304" pitchFamily="18" charset="0"/>
                <a:cs typeface="Times New Roman" panose="02020603050405020304" pitchFamily="18" charset="0"/>
              </a:rPr>
              <a:t>  </a:t>
            </a:r>
            <a:r>
              <a:rPr kumimoji="1" lang="en-US" altLang="zh-CN" sz="825" b="1" dirty="0">
                <a:solidFill>
                  <a:srgbClr val="C00000"/>
                </a:solidFill>
                <a:latin typeface="Times New Roman" panose="02020603050405020304" pitchFamily="18" charset="0"/>
                <a:cs typeface="Times New Roman" panose="02020603050405020304" pitchFamily="18" charset="0"/>
              </a:rPr>
              <a:t>:</a:t>
            </a:r>
            <a:endParaRPr kumimoji="1" lang="zh-CN" altLang="en-US" sz="825" b="1" dirty="0">
              <a:latin typeface="Times New Roman" panose="02020603050405020304" pitchFamily="18" charset="0"/>
              <a:cs typeface="Times New Roman" panose="02020603050405020304" pitchFamily="18" charset="0"/>
            </a:endParaRPr>
          </a:p>
        </p:txBody>
      </p:sp>
      <p:sp>
        <p:nvSpPr>
          <p:cNvPr id="121" name="文本框 120">
            <a:extLst>
              <a:ext uri="{FF2B5EF4-FFF2-40B4-BE49-F238E27FC236}">
                <a16:creationId xmlns:a16="http://schemas.microsoft.com/office/drawing/2014/main" id="{D857CDED-9DEA-64C7-80AD-44F6F99BC10D}"/>
              </a:ext>
            </a:extLst>
          </p:cNvPr>
          <p:cNvSpPr txBox="1"/>
          <p:nvPr/>
        </p:nvSpPr>
        <p:spPr>
          <a:xfrm>
            <a:off x="4622031" y="2342088"/>
            <a:ext cx="223646" cy="184666"/>
          </a:xfrm>
          <a:prstGeom prst="rect">
            <a:avLst/>
          </a:prstGeom>
          <a:noFill/>
        </p:spPr>
        <p:txBody>
          <a:bodyPr wrap="square" rtlCol="0">
            <a:spAutoFit/>
          </a:bodyPr>
          <a:lstStyle/>
          <a:p>
            <a:r>
              <a:rPr kumimoji="1" lang="en-US" altLang="zh-CN" sz="600" b="1" dirty="0">
                <a:solidFill>
                  <a:schemeClr val="bg1"/>
                </a:solidFill>
                <a:latin typeface="Times New Roman" panose="02020603050405020304" pitchFamily="18" charset="0"/>
                <a:cs typeface="Times New Roman" panose="02020603050405020304" pitchFamily="18" charset="0"/>
              </a:rPr>
              <a:t>4</a:t>
            </a:r>
            <a:endParaRPr kumimoji="1" lang="zh-CN" altLang="en-US" sz="600" b="1" dirty="0">
              <a:solidFill>
                <a:schemeClr val="bg1"/>
              </a:solidFill>
              <a:latin typeface="Times New Roman" panose="02020603050405020304" pitchFamily="18" charset="0"/>
              <a:cs typeface="Times New Roman" panose="02020603050405020304" pitchFamily="18" charset="0"/>
            </a:endParaRPr>
          </a:p>
        </p:txBody>
      </p:sp>
      <p:sp>
        <p:nvSpPr>
          <p:cNvPr id="122" name="文本框 121">
            <a:extLst>
              <a:ext uri="{FF2B5EF4-FFF2-40B4-BE49-F238E27FC236}">
                <a16:creationId xmlns:a16="http://schemas.microsoft.com/office/drawing/2014/main" id="{E1331815-D69C-C939-0961-6884523F301B}"/>
              </a:ext>
            </a:extLst>
          </p:cNvPr>
          <p:cNvSpPr txBox="1"/>
          <p:nvPr/>
        </p:nvSpPr>
        <p:spPr>
          <a:xfrm>
            <a:off x="5099221" y="2605172"/>
            <a:ext cx="622267" cy="230832"/>
          </a:xfrm>
          <a:prstGeom prst="rect">
            <a:avLst/>
          </a:prstGeom>
          <a:noFill/>
        </p:spPr>
        <p:txBody>
          <a:bodyPr wrap="square" rtlCol="0">
            <a:spAutoFit/>
          </a:bodyPr>
          <a:lstStyle/>
          <a:p>
            <a:pPr algn="ctr"/>
            <a:r>
              <a:rPr kumimoji="1" lang="en-US" altLang="zh-CN" sz="900" dirty="0">
                <a:latin typeface="Times New Roman" panose="02020603050405020304" pitchFamily="18" charset="0"/>
                <a:cs typeface="Times New Roman" panose="02020603050405020304" pitchFamily="18" charset="0"/>
              </a:rPr>
              <a:t>Modify</a:t>
            </a:r>
            <a:endParaRPr kumimoji="1" lang="zh-CN" altLang="en-US" sz="900" dirty="0">
              <a:latin typeface="Times New Roman" panose="02020603050405020304" pitchFamily="18" charset="0"/>
              <a:cs typeface="Times New Roman" panose="02020603050405020304" pitchFamily="18" charset="0"/>
            </a:endParaRPr>
          </a:p>
        </p:txBody>
      </p:sp>
      <p:sp>
        <p:nvSpPr>
          <p:cNvPr id="123" name="椭圆 122">
            <a:extLst>
              <a:ext uri="{FF2B5EF4-FFF2-40B4-BE49-F238E27FC236}">
                <a16:creationId xmlns:a16="http://schemas.microsoft.com/office/drawing/2014/main" id="{F7F2C43E-D25C-5F43-3491-CBA424F257F1}"/>
              </a:ext>
            </a:extLst>
          </p:cNvPr>
          <p:cNvSpPr/>
          <p:nvPr/>
        </p:nvSpPr>
        <p:spPr>
          <a:xfrm>
            <a:off x="3323896" y="3142600"/>
            <a:ext cx="106424" cy="96035"/>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525" b="1" dirty="0">
              <a:latin typeface="Times New Roman" panose="02020603050405020304" pitchFamily="18" charset="0"/>
              <a:cs typeface="Times New Roman" panose="02020603050405020304" pitchFamily="18" charset="0"/>
            </a:endParaRPr>
          </a:p>
        </p:txBody>
      </p:sp>
      <p:sp>
        <p:nvSpPr>
          <p:cNvPr id="124" name="文本框 123">
            <a:extLst>
              <a:ext uri="{FF2B5EF4-FFF2-40B4-BE49-F238E27FC236}">
                <a16:creationId xmlns:a16="http://schemas.microsoft.com/office/drawing/2014/main" id="{672D2592-60BD-109B-122B-C910F7578C02}"/>
              </a:ext>
            </a:extLst>
          </p:cNvPr>
          <p:cNvSpPr txBox="1"/>
          <p:nvPr/>
        </p:nvSpPr>
        <p:spPr>
          <a:xfrm>
            <a:off x="2997448" y="3072939"/>
            <a:ext cx="569295" cy="230832"/>
          </a:xfrm>
          <a:prstGeom prst="rect">
            <a:avLst/>
          </a:prstGeom>
          <a:noFill/>
        </p:spPr>
        <p:txBody>
          <a:bodyPr wrap="square" rtlCol="0">
            <a:spAutoFit/>
          </a:bodyPr>
          <a:lstStyle/>
          <a:p>
            <a:pPr algn="ctr"/>
            <a:r>
              <a:rPr kumimoji="1" lang="en-US" altLang="zh-CN" sz="900" b="1" dirty="0">
                <a:solidFill>
                  <a:srgbClr val="C00000"/>
                </a:solidFill>
                <a:latin typeface="Times New Roman" panose="02020603050405020304" pitchFamily="18" charset="0"/>
                <a:cs typeface="Times New Roman" panose="02020603050405020304" pitchFamily="18" charset="0"/>
              </a:rPr>
              <a:t>Step   </a:t>
            </a:r>
            <a:r>
              <a:rPr kumimoji="1" lang="zh-CN" altLang="en-US" sz="900" b="1" dirty="0">
                <a:latin typeface="Times New Roman" panose="02020603050405020304" pitchFamily="18" charset="0"/>
                <a:cs typeface="Times New Roman" panose="02020603050405020304" pitchFamily="18" charset="0"/>
              </a:rPr>
              <a:t>  </a:t>
            </a:r>
            <a:r>
              <a:rPr kumimoji="1" lang="en-US" altLang="zh-CN" sz="900" b="1" dirty="0">
                <a:solidFill>
                  <a:srgbClr val="C00000"/>
                </a:solidFill>
                <a:latin typeface="Times New Roman" panose="02020603050405020304" pitchFamily="18" charset="0"/>
                <a:cs typeface="Times New Roman" panose="02020603050405020304" pitchFamily="18" charset="0"/>
              </a:rPr>
              <a:t>:</a:t>
            </a:r>
            <a:endParaRPr kumimoji="1" lang="zh-CN" altLang="en-US" sz="900" b="1" dirty="0">
              <a:latin typeface="Times New Roman" panose="02020603050405020304" pitchFamily="18" charset="0"/>
              <a:cs typeface="Times New Roman" panose="02020603050405020304" pitchFamily="18" charset="0"/>
            </a:endParaRPr>
          </a:p>
        </p:txBody>
      </p:sp>
      <p:sp>
        <p:nvSpPr>
          <p:cNvPr id="125" name="文本框 124">
            <a:extLst>
              <a:ext uri="{FF2B5EF4-FFF2-40B4-BE49-F238E27FC236}">
                <a16:creationId xmlns:a16="http://schemas.microsoft.com/office/drawing/2014/main" id="{90E9D06E-1A03-00DD-8DEF-7AD3A2B9E21D}"/>
              </a:ext>
            </a:extLst>
          </p:cNvPr>
          <p:cNvSpPr txBox="1"/>
          <p:nvPr/>
        </p:nvSpPr>
        <p:spPr>
          <a:xfrm>
            <a:off x="3269767" y="3093725"/>
            <a:ext cx="223646" cy="184666"/>
          </a:xfrm>
          <a:prstGeom prst="rect">
            <a:avLst/>
          </a:prstGeom>
          <a:noFill/>
        </p:spPr>
        <p:txBody>
          <a:bodyPr wrap="square" rtlCol="0">
            <a:spAutoFit/>
          </a:bodyPr>
          <a:lstStyle/>
          <a:p>
            <a:r>
              <a:rPr kumimoji="1" lang="en-US" altLang="zh-CN" sz="600" b="1" dirty="0">
                <a:solidFill>
                  <a:schemeClr val="bg1"/>
                </a:solidFill>
                <a:latin typeface="Times New Roman" panose="02020603050405020304" pitchFamily="18" charset="0"/>
                <a:cs typeface="Times New Roman" panose="02020603050405020304" pitchFamily="18" charset="0"/>
              </a:rPr>
              <a:t>3</a:t>
            </a:r>
            <a:endParaRPr kumimoji="1" lang="zh-CN" altLang="en-US" sz="600" b="1" dirty="0">
              <a:solidFill>
                <a:schemeClr val="bg1"/>
              </a:solidFill>
              <a:latin typeface="Times New Roman" panose="02020603050405020304" pitchFamily="18" charset="0"/>
              <a:cs typeface="Times New Roman" panose="02020603050405020304" pitchFamily="18" charset="0"/>
            </a:endParaRPr>
          </a:p>
        </p:txBody>
      </p:sp>
      <p:cxnSp>
        <p:nvCxnSpPr>
          <p:cNvPr id="126" name="直线箭头连接符 125">
            <a:extLst>
              <a:ext uri="{FF2B5EF4-FFF2-40B4-BE49-F238E27FC236}">
                <a16:creationId xmlns:a16="http://schemas.microsoft.com/office/drawing/2014/main" id="{AB895424-700B-EB7D-4430-F21D93D7CED6}"/>
              </a:ext>
            </a:extLst>
          </p:cNvPr>
          <p:cNvCxnSpPr>
            <a:cxnSpLocks/>
            <a:endCxn id="29" idx="0"/>
          </p:cNvCxnSpPr>
          <p:nvPr/>
        </p:nvCxnSpPr>
        <p:spPr>
          <a:xfrm>
            <a:off x="808002" y="2343947"/>
            <a:ext cx="4614" cy="18774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7" name="文本框 126">
            <a:extLst>
              <a:ext uri="{FF2B5EF4-FFF2-40B4-BE49-F238E27FC236}">
                <a16:creationId xmlns:a16="http://schemas.microsoft.com/office/drawing/2014/main" id="{DF4908C0-2B90-4076-37DD-DF1CEFC6D328}"/>
              </a:ext>
            </a:extLst>
          </p:cNvPr>
          <p:cNvSpPr txBox="1"/>
          <p:nvPr/>
        </p:nvSpPr>
        <p:spPr>
          <a:xfrm>
            <a:off x="262588" y="2758400"/>
            <a:ext cx="1102904" cy="276999"/>
          </a:xfrm>
          <a:prstGeom prst="rect">
            <a:avLst/>
          </a:prstGeom>
          <a:noFill/>
        </p:spPr>
        <p:txBody>
          <a:bodyPr wrap="square" rtlCol="0">
            <a:spAutoFit/>
          </a:bodyPr>
          <a:lstStyle/>
          <a:p>
            <a:pPr algn="ctr"/>
            <a:r>
              <a:rPr lang="en-US" altLang="zh-CN" sz="1200" b="1" dirty="0">
                <a:solidFill>
                  <a:srgbClr val="1F2328"/>
                </a:solidFill>
                <a:latin typeface="Times New Roman" panose="02020603050405020304" pitchFamily="18" charset="0"/>
                <a:cs typeface="Times New Roman" panose="02020603050405020304" pitchFamily="18" charset="0"/>
              </a:rPr>
              <a:t>T2I Model</a:t>
            </a:r>
            <a:endParaRPr lang="zh-CN" altLang="en-US" sz="1200" b="1" dirty="0">
              <a:solidFill>
                <a:srgbClr val="1F2328"/>
              </a:solidFill>
              <a:latin typeface="Times New Roman" panose="02020603050405020304" pitchFamily="18" charset="0"/>
              <a:cs typeface="Times New Roman" panose="02020603050405020304" pitchFamily="18" charset="0"/>
            </a:endParaRPr>
          </a:p>
        </p:txBody>
      </p:sp>
      <p:sp>
        <p:nvSpPr>
          <p:cNvPr id="128" name="圆角矩形 127">
            <a:extLst>
              <a:ext uri="{FF2B5EF4-FFF2-40B4-BE49-F238E27FC236}">
                <a16:creationId xmlns:a16="http://schemas.microsoft.com/office/drawing/2014/main" id="{2EAF088C-D621-F4B6-552B-9FB0B41AC84B}"/>
              </a:ext>
            </a:extLst>
          </p:cNvPr>
          <p:cNvSpPr/>
          <p:nvPr/>
        </p:nvSpPr>
        <p:spPr>
          <a:xfrm>
            <a:off x="3180653" y="1754222"/>
            <a:ext cx="345251" cy="234191"/>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pic>
        <p:nvPicPr>
          <p:cNvPr id="129" name="图片 128">
            <a:extLst>
              <a:ext uri="{FF2B5EF4-FFF2-40B4-BE49-F238E27FC236}">
                <a16:creationId xmlns:a16="http://schemas.microsoft.com/office/drawing/2014/main" id="{3417C12A-CCCF-DC63-2A26-60033F7D44DD}"/>
              </a:ext>
            </a:extLst>
          </p:cNvPr>
          <p:cNvPicPr>
            <a:picLocks noChangeAspect="1"/>
          </p:cNvPicPr>
          <p:nvPr/>
        </p:nvPicPr>
        <p:blipFill>
          <a:blip r:embed="rId6"/>
          <a:stretch>
            <a:fillRect/>
          </a:stretch>
        </p:blipFill>
        <p:spPr>
          <a:xfrm>
            <a:off x="3244433" y="1778685"/>
            <a:ext cx="203895" cy="185662"/>
          </a:xfrm>
          <a:prstGeom prst="rect">
            <a:avLst/>
          </a:prstGeom>
        </p:spPr>
      </p:pic>
      <p:sp>
        <p:nvSpPr>
          <p:cNvPr id="130" name="文本框 129">
            <a:extLst>
              <a:ext uri="{FF2B5EF4-FFF2-40B4-BE49-F238E27FC236}">
                <a16:creationId xmlns:a16="http://schemas.microsoft.com/office/drawing/2014/main" id="{3D3C8925-3E35-9ABE-FFAB-BB1CCC001F02}"/>
              </a:ext>
            </a:extLst>
          </p:cNvPr>
          <p:cNvSpPr txBox="1"/>
          <p:nvPr/>
        </p:nvSpPr>
        <p:spPr>
          <a:xfrm>
            <a:off x="3315906" y="1543627"/>
            <a:ext cx="223646" cy="184666"/>
          </a:xfrm>
          <a:prstGeom prst="rect">
            <a:avLst/>
          </a:prstGeom>
          <a:noFill/>
        </p:spPr>
        <p:txBody>
          <a:bodyPr wrap="square" rtlCol="0">
            <a:spAutoFit/>
          </a:bodyPr>
          <a:lstStyle/>
          <a:p>
            <a:r>
              <a:rPr kumimoji="1" lang="en-US" altLang="zh-CN" sz="600" b="1" dirty="0">
                <a:solidFill>
                  <a:schemeClr val="bg1"/>
                </a:solidFill>
                <a:latin typeface="Times New Roman" panose="02020603050405020304" pitchFamily="18" charset="0"/>
                <a:cs typeface="Times New Roman" panose="02020603050405020304" pitchFamily="18" charset="0"/>
              </a:rPr>
              <a:t>2</a:t>
            </a:r>
            <a:endParaRPr kumimoji="1" lang="zh-CN" altLang="en-US" sz="600" b="1" dirty="0">
              <a:solidFill>
                <a:schemeClr val="bg1"/>
              </a:solidFill>
              <a:latin typeface="Times New Roman" panose="02020603050405020304" pitchFamily="18" charset="0"/>
              <a:cs typeface="Times New Roman" panose="02020603050405020304" pitchFamily="18" charset="0"/>
            </a:endParaRPr>
          </a:p>
        </p:txBody>
      </p:sp>
      <p:sp>
        <p:nvSpPr>
          <p:cNvPr id="131" name="圆角矩形 130">
            <a:extLst>
              <a:ext uri="{FF2B5EF4-FFF2-40B4-BE49-F238E27FC236}">
                <a16:creationId xmlns:a16="http://schemas.microsoft.com/office/drawing/2014/main" id="{338A1C7D-9714-DD48-0A09-6F696772F419}"/>
              </a:ext>
            </a:extLst>
          </p:cNvPr>
          <p:cNvSpPr/>
          <p:nvPr/>
        </p:nvSpPr>
        <p:spPr>
          <a:xfrm>
            <a:off x="3583571" y="2015442"/>
            <a:ext cx="737945" cy="233795"/>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013" dirty="0">
              <a:latin typeface="Times New Roman" panose="02020603050405020304" pitchFamily="18" charset="0"/>
              <a:cs typeface="Times New Roman" panose="02020603050405020304" pitchFamily="18" charset="0"/>
            </a:endParaRPr>
          </a:p>
        </p:txBody>
      </p:sp>
      <p:sp>
        <p:nvSpPr>
          <p:cNvPr id="132" name="文本框 131">
            <a:extLst>
              <a:ext uri="{FF2B5EF4-FFF2-40B4-BE49-F238E27FC236}">
                <a16:creationId xmlns:a16="http://schemas.microsoft.com/office/drawing/2014/main" id="{C7A1B60A-2D1B-7205-8F52-A33C6357E491}"/>
              </a:ext>
            </a:extLst>
          </p:cNvPr>
          <p:cNvSpPr txBox="1"/>
          <p:nvPr/>
        </p:nvSpPr>
        <p:spPr>
          <a:xfrm>
            <a:off x="3682471" y="2015215"/>
            <a:ext cx="539559" cy="230832"/>
          </a:xfrm>
          <a:prstGeom prst="rect">
            <a:avLst/>
          </a:prstGeom>
          <a:noFill/>
        </p:spPr>
        <p:txBody>
          <a:bodyPr wrap="square" rtlCol="0">
            <a:spAutoFit/>
          </a:bodyPr>
          <a:lstStyle/>
          <a:p>
            <a:pPr algn="ctr"/>
            <a:r>
              <a:rPr kumimoji="1" lang="en-US" altLang="zh-CN" sz="900" dirty="0">
                <a:latin typeface="Times New Roman" panose="02020603050405020304" pitchFamily="18" charset="0"/>
                <a:cs typeface="Times New Roman" panose="02020603050405020304" pitchFamily="18" charset="0"/>
              </a:rPr>
              <a:t>Modify</a:t>
            </a:r>
            <a:endParaRPr kumimoji="1" lang="zh-CN" altLang="en-US" sz="900" dirty="0">
              <a:latin typeface="Times New Roman" panose="02020603050405020304" pitchFamily="18" charset="0"/>
              <a:cs typeface="Times New Roman" panose="02020603050405020304" pitchFamily="18" charset="0"/>
            </a:endParaRPr>
          </a:p>
        </p:txBody>
      </p:sp>
      <p:sp>
        <p:nvSpPr>
          <p:cNvPr id="133" name="圆角矩形 132">
            <a:extLst>
              <a:ext uri="{FF2B5EF4-FFF2-40B4-BE49-F238E27FC236}">
                <a16:creationId xmlns:a16="http://schemas.microsoft.com/office/drawing/2014/main" id="{6AE09317-2D0F-3E34-7665-A83C83BA26AC}"/>
              </a:ext>
            </a:extLst>
          </p:cNvPr>
          <p:cNvSpPr/>
          <p:nvPr/>
        </p:nvSpPr>
        <p:spPr>
          <a:xfrm>
            <a:off x="3044734" y="1506607"/>
            <a:ext cx="1388529" cy="781640"/>
          </a:xfrm>
          <a:prstGeom prst="roundRect">
            <a:avLst>
              <a:gd name="adj" fmla="val 10312"/>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sp>
        <p:nvSpPr>
          <p:cNvPr id="134" name="圆角矩形 133">
            <a:extLst>
              <a:ext uri="{FF2B5EF4-FFF2-40B4-BE49-F238E27FC236}">
                <a16:creationId xmlns:a16="http://schemas.microsoft.com/office/drawing/2014/main" id="{00D6B930-E9E2-79FC-D382-6C0BBBEB2357}"/>
              </a:ext>
            </a:extLst>
          </p:cNvPr>
          <p:cNvSpPr/>
          <p:nvPr/>
        </p:nvSpPr>
        <p:spPr>
          <a:xfrm>
            <a:off x="1620056" y="2292944"/>
            <a:ext cx="1324405" cy="694981"/>
          </a:xfrm>
          <a:prstGeom prst="roundRect">
            <a:avLst>
              <a:gd name="adj" fmla="val 10312"/>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sp>
        <p:nvSpPr>
          <p:cNvPr id="135" name="圆角矩形 134">
            <a:extLst>
              <a:ext uri="{FF2B5EF4-FFF2-40B4-BE49-F238E27FC236}">
                <a16:creationId xmlns:a16="http://schemas.microsoft.com/office/drawing/2014/main" id="{00245A0C-8144-18DF-9106-5B8BA993DB63}"/>
              </a:ext>
            </a:extLst>
          </p:cNvPr>
          <p:cNvSpPr/>
          <p:nvPr/>
        </p:nvSpPr>
        <p:spPr>
          <a:xfrm>
            <a:off x="3040354" y="3038348"/>
            <a:ext cx="1324405" cy="694981"/>
          </a:xfrm>
          <a:prstGeom prst="roundRect">
            <a:avLst>
              <a:gd name="adj" fmla="val 10312"/>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sp>
        <p:nvSpPr>
          <p:cNvPr id="136" name="圆角矩形 135">
            <a:extLst>
              <a:ext uri="{FF2B5EF4-FFF2-40B4-BE49-F238E27FC236}">
                <a16:creationId xmlns:a16="http://schemas.microsoft.com/office/drawing/2014/main" id="{2A41B8BA-7B9B-B38E-A70E-493BC4D7BF2E}"/>
              </a:ext>
            </a:extLst>
          </p:cNvPr>
          <p:cNvSpPr/>
          <p:nvPr/>
        </p:nvSpPr>
        <p:spPr>
          <a:xfrm>
            <a:off x="3180230" y="2015024"/>
            <a:ext cx="345251" cy="234191"/>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pic>
        <p:nvPicPr>
          <p:cNvPr id="137" name="图片 136">
            <a:extLst>
              <a:ext uri="{FF2B5EF4-FFF2-40B4-BE49-F238E27FC236}">
                <a16:creationId xmlns:a16="http://schemas.microsoft.com/office/drawing/2014/main" id="{4AA494D9-41B4-FDB2-E6F2-5031CC35BF01}"/>
              </a:ext>
            </a:extLst>
          </p:cNvPr>
          <p:cNvPicPr>
            <a:picLocks noChangeAspect="1"/>
          </p:cNvPicPr>
          <p:nvPr/>
        </p:nvPicPr>
        <p:blipFill>
          <a:blip r:embed="rId10"/>
          <a:stretch>
            <a:fillRect/>
          </a:stretch>
        </p:blipFill>
        <p:spPr>
          <a:xfrm>
            <a:off x="3256570" y="2046419"/>
            <a:ext cx="182186" cy="165894"/>
          </a:xfrm>
          <a:prstGeom prst="rect">
            <a:avLst/>
          </a:prstGeom>
        </p:spPr>
      </p:pic>
      <p:cxnSp>
        <p:nvCxnSpPr>
          <p:cNvPr id="138" name="直线箭头连接符 137">
            <a:extLst>
              <a:ext uri="{FF2B5EF4-FFF2-40B4-BE49-F238E27FC236}">
                <a16:creationId xmlns:a16="http://schemas.microsoft.com/office/drawing/2014/main" id="{DC5767B1-914F-ED8A-E0DC-EF9D0ECBEB6E}"/>
              </a:ext>
            </a:extLst>
          </p:cNvPr>
          <p:cNvCxnSpPr>
            <a:cxnSpLocks/>
          </p:cNvCxnSpPr>
          <p:nvPr/>
        </p:nvCxnSpPr>
        <p:spPr>
          <a:xfrm flipH="1">
            <a:off x="5095465" y="2994152"/>
            <a:ext cx="1" cy="382667"/>
          </a:xfrm>
          <a:prstGeom prst="straightConnector1">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9" name="圆角矩形 138">
            <a:extLst>
              <a:ext uri="{FF2B5EF4-FFF2-40B4-BE49-F238E27FC236}">
                <a16:creationId xmlns:a16="http://schemas.microsoft.com/office/drawing/2014/main" id="{E7645AC9-C833-6EFF-03B0-CEAC90513033}"/>
              </a:ext>
            </a:extLst>
          </p:cNvPr>
          <p:cNvSpPr/>
          <p:nvPr/>
        </p:nvSpPr>
        <p:spPr>
          <a:xfrm>
            <a:off x="410249" y="4115715"/>
            <a:ext cx="304762" cy="26231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sp>
        <p:nvSpPr>
          <p:cNvPr id="140" name="文本框 139">
            <a:extLst>
              <a:ext uri="{FF2B5EF4-FFF2-40B4-BE49-F238E27FC236}">
                <a16:creationId xmlns:a16="http://schemas.microsoft.com/office/drawing/2014/main" id="{24300799-4736-1CE7-71F2-9CA952443470}"/>
              </a:ext>
            </a:extLst>
          </p:cNvPr>
          <p:cNvSpPr txBox="1"/>
          <p:nvPr/>
        </p:nvSpPr>
        <p:spPr>
          <a:xfrm>
            <a:off x="639376" y="4145856"/>
            <a:ext cx="1076534" cy="230832"/>
          </a:xfrm>
          <a:prstGeom prst="rect">
            <a:avLst/>
          </a:prstGeom>
          <a:noFill/>
        </p:spPr>
        <p:txBody>
          <a:bodyPr wrap="square" rtlCol="0">
            <a:spAutoFit/>
          </a:bodyPr>
          <a:lstStyle/>
          <a:p>
            <a:pPr algn="ctr"/>
            <a:r>
              <a:rPr lang="en-US" altLang="zh-CN" sz="900" dirty="0">
                <a:solidFill>
                  <a:srgbClr val="1F2328"/>
                </a:solidFill>
                <a:latin typeface="Times New Roman" panose="02020603050405020304" pitchFamily="18" charset="0"/>
                <a:cs typeface="Times New Roman" panose="02020603050405020304" pitchFamily="18" charset="0"/>
              </a:rPr>
              <a:t>VLM-based</a:t>
            </a:r>
            <a:r>
              <a:rPr lang="zh-CN" altLang="en-US" sz="900" dirty="0">
                <a:solidFill>
                  <a:srgbClr val="1F2328"/>
                </a:solidFill>
                <a:latin typeface="Times New Roman" panose="02020603050405020304" pitchFamily="18" charset="0"/>
                <a:cs typeface="Times New Roman" panose="02020603050405020304" pitchFamily="18" charset="0"/>
              </a:rPr>
              <a:t> </a:t>
            </a:r>
            <a:r>
              <a:rPr lang="en-US" altLang="zh-CN" sz="900" dirty="0">
                <a:solidFill>
                  <a:srgbClr val="1F2328"/>
                </a:solidFill>
                <a:latin typeface="Times New Roman" panose="02020603050405020304" pitchFamily="18" charset="0"/>
                <a:cs typeface="Times New Roman" panose="02020603050405020304" pitchFamily="18" charset="0"/>
              </a:rPr>
              <a:t>Brain</a:t>
            </a:r>
            <a:endParaRPr lang="zh-CN" altLang="en-US" sz="900" dirty="0">
              <a:solidFill>
                <a:srgbClr val="1F2328"/>
              </a:solidFill>
              <a:latin typeface="Times New Roman" panose="02020603050405020304" pitchFamily="18" charset="0"/>
              <a:cs typeface="Times New Roman" panose="02020603050405020304" pitchFamily="18" charset="0"/>
            </a:endParaRPr>
          </a:p>
        </p:txBody>
      </p:sp>
      <p:pic>
        <p:nvPicPr>
          <p:cNvPr id="141" name="图片 140">
            <a:extLst>
              <a:ext uri="{FF2B5EF4-FFF2-40B4-BE49-F238E27FC236}">
                <a16:creationId xmlns:a16="http://schemas.microsoft.com/office/drawing/2014/main" id="{334E132B-25D5-323C-ADFC-00B75BE542F2}"/>
              </a:ext>
            </a:extLst>
          </p:cNvPr>
          <p:cNvPicPr>
            <a:picLocks noChangeAspect="1"/>
          </p:cNvPicPr>
          <p:nvPr/>
        </p:nvPicPr>
        <p:blipFill>
          <a:blip r:embed="rId3"/>
          <a:stretch>
            <a:fillRect/>
          </a:stretch>
        </p:blipFill>
        <p:spPr>
          <a:xfrm>
            <a:off x="445309" y="4138913"/>
            <a:ext cx="236619" cy="215459"/>
          </a:xfrm>
          <a:prstGeom prst="rect">
            <a:avLst/>
          </a:prstGeom>
        </p:spPr>
      </p:pic>
      <p:sp>
        <p:nvSpPr>
          <p:cNvPr id="142" name="文本框 141">
            <a:extLst>
              <a:ext uri="{FF2B5EF4-FFF2-40B4-BE49-F238E27FC236}">
                <a16:creationId xmlns:a16="http://schemas.microsoft.com/office/drawing/2014/main" id="{1D5F0E84-21F4-80D4-2B55-F3B3C4780143}"/>
              </a:ext>
            </a:extLst>
          </p:cNvPr>
          <p:cNvSpPr txBox="1"/>
          <p:nvPr/>
        </p:nvSpPr>
        <p:spPr>
          <a:xfrm>
            <a:off x="4029332" y="4141802"/>
            <a:ext cx="1443193" cy="230832"/>
          </a:xfrm>
          <a:prstGeom prst="rect">
            <a:avLst/>
          </a:prstGeom>
          <a:noFill/>
        </p:spPr>
        <p:txBody>
          <a:bodyPr wrap="square" rtlCol="0">
            <a:spAutoFit/>
          </a:bodyPr>
          <a:lstStyle/>
          <a:p>
            <a:pPr algn="ctr"/>
            <a:r>
              <a:rPr lang="en-US" altLang="zh-CN" sz="900" dirty="0">
                <a:solidFill>
                  <a:srgbClr val="1F2328"/>
                </a:solidFill>
                <a:latin typeface="Times New Roman" panose="02020603050405020304" pitchFamily="18" charset="0"/>
                <a:cs typeface="Times New Roman" panose="02020603050405020304" pitchFamily="18" charset="0"/>
              </a:rPr>
              <a:t>ICL-based</a:t>
            </a:r>
            <a:r>
              <a:rPr lang="zh-CN" altLang="en-US" sz="900" dirty="0">
                <a:solidFill>
                  <a:srgbClr val="1F2328"/>
                </a:solidFill>
                <a:latin typeface="Times New Roman" panose="02020603050405020304" pitchFamily="18" charset="0"/>
                <a:cs typeface="Times New Roman" panose="02020603050405020304" pitchFamily="18" charset="0"/>
              </a:rPr>
              <a:t> </a:t>
            </a:r>
            <a:r>
              <a:rPr lang="en-US" altLang="zh-CN" sz="900" dirty="0">
                <a:solidFill>
                  <a:srgbClr val="1F2328"/>
                </a:solidFill>
                <a:latin typeface="Times New Roman" panose="02020603050405020304" pitchFamily="18" charset="0"/>
                <a:cs typeface="Times New Roman" panose="02020603050405020304" pitchFamily="18" charset="0"/>
              </a:rPr>
              <a:t>Memory</a:t>
            </a:r>
            <a:endParaRPr lang="zh-CN" altLang="en-US" sz="900" dirty="0">
              <a:solidFill>
                <a:srgbClr val="1F2328"/>
              </a:solidFill>
              <a:latin typeface="Times New Roman" panose="02020603050405020304" pitchFamily="18" charset="0"/>
              <a:cs typeface="Times New Roman" panose="02020603050405020304" pitchFamily="18" charset="0"/>
            </a:endParaRPr>
          </a:p>
        </p:txBody>
      </p:sp>
      <p:sp>
        <p:nvSpPr>
          <p:cNvPr id="143" name="文本框 142">
            <a:extLst>
              <a:ext uri="{FF2B5EF4-FFF2-40B4-BE49-F238E27FC236}">
                <a16:creationId xmlns:a16="http://schemas.microsoft.com/office/drawing/2014/main" id="{B39FE76E-88D0-B8DF-3ED1-61EA3432FE96}"/>
              </a:ext>
            </a:extLst>
          </p:cNvPr>
          <p:cNvSpPr txBox="1"/>
          <p:nvPr/>
        </p:nvSpPr>
        <p:spPr>
          <a:xfrm>
            <a:off x="2477674" y="4145856"/>
            <a:ext cx="1076534" cy="230832"/>
          </a:xfrm>
          <a:prstGeom prst="rect">
            <a:avLst/>
          </a:prstGeom>
          <a:noFill/>
        </p:spPr>
        <p:txBody>
          <a:bodyPr wrap="square" rtlCol="0">
            <a:spAutoFit/>
          </a:bodyPr>
          <a:lstStyle/>
          <a:p>
            <a:pPr algn="ctr"/>
            <a:r>
              <a:rPr lang="en-US" altLang="zh-CN" sz="900" dirty="0">
                <a:solidFill>
                  <a:srgbClr val="1F2328"/>
                </a:solidFill>
                <a:latin typeface="Times New Roman" panose="02020603050405020304" pitchFamily="18" charset="0"/>
                <a:cs typeface="Times New Roman" panose="02020603050405020304" pitchFamily="18" charset="0"/>
              </a:rPr>
              <a:t>LLM-based</a:t>
            </a:r>
            <a:r>
              <a:rPr lang="zh-CN" altLang="en-US" sz="900" dirty="0">
                <a:solidFill>
                  <a:srgbClr val="1F2328"/>
                </a:solidFill>
                <a:latin typeface="Times New Roman" panose="02020603050405020304" pitchFamily="18" charset="0"/>
                <a:cs typeface="Times New Roman" panose="02020603050405020304" pitchFamily="18" charset="0"/>
              </a:rPr>
              <a:t> </a:t>
            </a:r>
            <a:r>
              <a:rPr lang="en-US" altLang="zh-CN" sz="900" dirty="0">
                <a:solidFill>
                  <a:srgbClr val="1F2328"/>
                </a:solidFill>
                <a:latin typeface="Times New Roman" panose="02020603050405020304" pitchFamily="18" charset="0"/>
                <a:cs typeface="Times New Roman" panose="02020603050405020304" pitchFamily="18" charset="0"/>
              </a:rPr>
              <a:t>Brain</a:t>
            </a:r>
            <a:endParaRPr lang="zh-CN" altLang="en-US" sz="900" dirty="0">
              <a:solidFill>
                <a:srgbClr val="1F2328"/>
              </a:solidFill>
              <a:latin typeface="Times New Roman" panose="02020603050405020304" pitchFamily="18" charset="0"/>
              <a:cs typeface="Times New Roman" panose="02020603050405020304" pitchFamily="18" charset="0"/>
            </a:endParaRPr>
          </a:p>
        </p:txBody>
      </p:sp>
      <p:sp>
        <p:nvSpPr>
          <p:cNvPr id="144" name="圆角矩形 143">
            <a:extLst>
              <a:ext uri="{FF2B5EF4-FFF2-40B4-BE49-F238E27FC236}">
                <a16:creationId xmlns:a16="http://schemas.microsoft.com/office/drawing/2014/main" id="{41007085-5023-0B00-BAD2-490408A19227}"/>
              </a:ext>
            </a:extLst>
          </p:cNvPr>
          <p:cNvSpPr/>
          <p:nvPr/>
        </p:nvSpPr>
        <p:spPr>
          <a:xfrm>
            <a:off x="2250291" y="4117641"/>
            <a:ext cx="304762" cy="26231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pic>
        <p:nvPicPr>
          <p:cNvPr id="145" name="图片 144">
            <a:extLst>
              <a:ext uri="{FF2B5EF4-FFF2-40B4-BE49-F238E27FC236}">
                <a16:creationId xmlns:a16="http://schemas.microsoft.com/office/drawing/2014/main" id="{5B32329C-8012-744B-7B8B-7278B4F87015}"/>
              </a:ext>
            </a:extLst>
          </p:cNvPr>
          <p:cNvPicPr>
            <a:picLocks noChangeAspect="1"/>
          </p:cNvPicPr>
          <p:nvPr/>
        </p:nvPicPr>
        <p:blipFill>
          <a:blip r:embed="rId8"/>
          <a:stretch>
            <a:fillRect/>
          </a:stretch>
        </p:blipFill>
        <p:spPr>
          <a:xfrm>
            <a:off x="2299484" y="4158293"/>
            <a:ext cx="208407" cy="193528"/>
          </a:xfrm>
          <a:prstGeom prst="rect">
            <a:avLst/>
          </a:prstGeom>
        </p:spPr>
      </p:pic>
      <p:sp>
        <p:nvSpPr>
          <p:cNvPr id="146" name="圆角矩形 145">
            <a:extLst>
              <a:ext uri="{FF2B5EF4-FFF2-40B4-BE49-F238E27FC236}">
                <a16:creationId xmlns:a16="http://schemas.microsoft.com/office/drawing/2014/main" id="{0F92E7DA-544E-AB18-D685-2575F9128EEA}"/>
              </a:ext>
            </a:extLst>
          </p:cNvPr>
          <p:cNvSpPr/>
          <p:nvPr/>
        </p:nvSpPr>
        <p:spPr>
          <a:xfrm>
            <a:off x="3931452" y="4119138"/>
            <a:ext cx="304762" cy="26231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pic>
        <p:nvPicPr>
          <p:cNvPr id="147" name="图片 146">
            <a:extLst>
              <a:ext uri="{FF2B5EF4-FFF2-40B4-BE49-F238E27FC236}">
                <a16:creationId xmlns:a16="http://schemas.microsoft.com/office/drawing/2014/main" id="{1DD00DD8-12C2-D0E7-1D96-B15FD5746D52}"/>
              </a:ext>
            </a:extLst>
          </p:cNvPr>
          <p:cNvPicPr>
            <a:picLocks noChangeAspect="1"/>
          </p:cNvPicPr>
          <p:nvPr/>
        </p:nvPicPr>
        <p:blipFill>
          <a:blip r:embed="rId10"/>
          <a:stretch>
            <a:fillRect/>
          </a:stretch>
        </p:blipFill>
        <p:spPr>
          <a:xfrm>
            <a:off x="3975869" y="4155017"/>
            <a:ext cx="197351" cy="179703"/>
          </a:xfrm>
          <a:prstGeom prst="rect">
            <a:avLst/>
          </a:prstGeom>
        </p:spPr>
      </p:pic>
      <p:sp>
        <p:nvSpPr>
          <p:cNvPr id="148" name="圆角矩形 147">
            <a:extLst>
              <a:ext uri="{FF2B5EF4-FFF2-40B4-BE49-F238E27FC236}">
                <a16:creationId xmlns:a16="http://schemas.microsoft.com/office/drawing/2014/main" id="{9AF1C3ED-122D-E55B-2C3A-22364884D9F7}"/>
              </a:ext>
            </a:extLst>
          </p:cNvPr>
          <p:cNvSpPr/>
          <p:nvPr/>
        </p:nvSpPr>
        <p:spPr>
          <a:xfrm>
            <a:off x="5819814" y="4117967"/>
            <a:ext cx="304762" cy="26231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pic>
        <p:nvPicPr>
          <p:cNvPr id="149" name="图片 148">
            <a:extLst>
              <a:ext uri="{FF2B5EF4-FFF2-40B4-BE49-F238E27FC236}">
                <a16:creationId xmlns:a16="http://schemas.microsoft.com/office/drawing/2014/main" id="{D3D02451-D154-12CF-982D-7CD40CB93EFF}"/>
              </a:ext>
            </a:extLst>
          </p:cNvPr>
          <p:cNvPicPr>
            <a:picLocks noChangeAspect="1"/>
          </p:cNvPicPr>
          <p:nvPr/>
        </p:nvPicPr>
        <p:blipFill>
          <a:blip r:embed="rId6"/>
          <a:stretch>
            <a:fillRect/>
          </a:stretch>
        </p:blipFill>
        <p:spPr>
          <a:xfrm>
            <a:off x="5870297" y="4154013"/>
            <a:ext cx="206802" cy="188308"/>
          </a:xfrm>
          <a:prstGeom prst="rect">
            <a:avLst/>
          </a:prstGeom>
        </p:spPr>
      </p:pic>
      <p:sp>
        <p:nvSpPr>
          <p:cNvPr id="150" name="圆角矩形 149">
            <a:extLst>
              <a:ext uri="{FF2B5EF4-FFF2-40B4-BE49-F238E27FC236}">
                <a16:creationId xmlns:a16="http://schemas.microsoft.com/office/drawing/2014/main" id="{26CDD33C-A103-FA49-DCF4-A9DFD73B3164}"/>
              </a:ext>
            </a:extLst>
          </p:cNvPr>
          <p:cNvSpPr/>
          <p:nvPr/>
        </p:nvSpPr>
        <p:spPr>
          <a:xfrm>
            <a:off x="3439102" y="3327748"/>
            <a:ext cx="562015" cy="293864"/>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pic>
        <p:nvPicPr>
          <p:cNvPr id="151" name="图片 150">
            <a:extLst>
              <a:ext uri="{FF2B5EF4-FFF2-40B4-BE49-F238E27FC236}">
                <a16:creationId xmlns:a16="http://schemas.microsoft.com/office/drawing/2014/main" id="{77FC6EA5-5A40-B5F7-1D80-57B68605060C}"/>
              </a:ext>
            </a:extLst>
          </p:cNvPr>
          <p:cNvPicPr>
            <a:picLocks noChangeAspect="1"/>
          </p:cNvPicPr>
          <p:nvPr/>
        </p:nvPicPr>
        <p:blipFill>
          <a:blip r:embed="rId6"/>
          <a:stretch>
            <a:fillRect/>
          </a:stretch>
        </p:blipFill>
        <p:spPr>
          <a:xfrm>
            <a:off x="3620968" y="3384720"/>
            <a:ext cx="203895" cy="185662"/>
          </a:xfrm>
          <a:prstGeom prst="rect">
            <a:avLst/>
          </a:prstGeom>
        </p:spPr>
      </p:pic>
      <p:sp>
        <p:nvSpPr>
          <p:cNvPr id="152" name="矩形 151">
            <a:extLst>
              <a:ext uri="{FF2B5EF4-FFF2-40B4-BE49-F238E27FC236}">
                <a16:creationId xmlns:a16="http://schemas.microsoft.com/office/drawing/2014/main" id="{98D975DD-8362-81A6-2081-6396478CB8DF}"/>
              </a:ext>
            </a:extLst>
          </p:cNvPr>
          <p:cNvSpPr/>
          <p:nvPr/>
        </p:nvSpPr>
        <p:spPr>
          <a:xfrm>
            <a:off x="263472" y="4080262"/>
            <a:ext cx="8634851" cy="337484"/>
          </a:xfrm>
          <a:prstGeom prst="rect">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013">
              <a:latin typeface="Times New Roman" panose="02020603050405020304" pitchFamily="18" charset="0"/>
              <a:cs typeface="Times New Roman" panose="02020603050405020304" pitchFamily="18" charset="0"/>
            </a:endParaRPr>
          </a:p>
        </p:txBody>
      </p:sp>
      <p:sp>
        <p:nvSpPr>
          <p:cNvPr id="153" name="椭圆 152">
            <a:extLst>
              <a:ext uri="{FF2B5EF4-FFF2-40B4-BE49-F238E27FC236}">
                <a16:creationId xmlns:a16="http://schemas.microsoft.com/office/drawing/2014/main" id="{827BA17B-5841-1403-CA05-DFDC01E687AB}"/>
              </a:ext>
            </a:extLst>
          </p:cNvPr>
          <p:cNvSpPr/>
          <p:nvPr/>
        </p:nvSpPr>
        <p:spPr>
          <a:xfrm>
            <a:off x="7145942" y="2070551"/>
            <a:ext cx="106424" cy="96035"/>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525" b="1" dirty="0">
              <a:latin typeface="Times New Roman" panose="02020603050405020304" pitchFamily="18" charset="0"/>
              <a:cs typeface="Times New Roman" panose="02020603050405020304" pitchFamily="18" charset="0"/>
            </a:endParaRPr>
          </a:p>
        </p:txBody>
      </p:sp>
      <p:sp>
        <p:nvSpPr>
          <p:cNvPr id="154" name="文本框 153">
            <a:extLst>
              <a:ext uri="{FF2B5EF4-FFF2-40B4-BE49-F238E27FC236}">
                <a16:creationId xmlns:a16="http://schemas.microsoft.com/office/drawing/2014/main" id="{7F08518C-78A5-1DF6-5832-F88C81DCB8BA}"/>
              </a:ext>
            </a:extLst>
          </p:cNvPr>
          <p:cNvSpPr txBox="1"/>
          <p:nvPr/>
        </p:nvSpPr>
        <p:spPr>
          <a:xfrm>
            <a:off x="6717558" y="1999202"/>
            <a:ext cx="788192" cy="230832"/>
          </a:xfrm>
          <a:prstGeom prst="rect">
            <a:avLst/>
          </a:prstGeom>
          <a:noFill/>
        </p:spPr>
        <p:txBody>
          <a:bodyPr wrap="square" rtlCol="0">
            <a:spAutoFit/>
          </a:bodyPr>
          <a:lstStyle/>
          <a:p>
            <a:pPr algn="ctr"/>
            <a:r>
              <a:rPr kumimoji="1" lang="en-US" altLang="zh-CN" sz="900" b="1" dirty="0">
                <a:solidFill>
                  <a:srgbClr val="C00000"/>
                </a:solidFill>
                <a:latin typeface="Times New Roman" panose="02020603050405020304" pitchFamily="18" charset="0"/>
                <a:cs typeface="Times New Roman" panose="02020603050405020304" pitchFamily="18" charset="0"/>
              </a:rPr>
              <a:t>Step   </a:t>
            </a:r>
            <a:r>
              <a:rPr kumimoji="1" lang="zh-CN" altLang="en-US" sz="900" b="1" dirty="0">
                <a:latin typeface="Times New Roman" panose="02020603050405020304" pitchFamily="18" charset="0"/>
                <a:cs typeface="Times New Roman" panose="02020603050405020304" pitchFamily="18" charset="0"/>
              </a:rPr>
              <a:t>  </a:t>
            </a:r>
            <a:r>
              <a:rPr kumimoji="1" lang="en-US" altLang="zh-CN" sz="900" b="1" dirty="0">
                <a:solidFill>
                  <a:srgbClr val="C00000"/>
                </a:solidFill>
                <a:latin typeface="Times New Roman" panose="02020603050405020304" pitchFamily="18" charset="0"/>
                <a:cs typeface="Times New Roman" panose="02020603050405020304" pitchFamily="18" charset="0"/>
              </a:rPr>
              <a:t>:</a:t>
            </a:r>
            <a:endParaRPr kumimoji="1" lang="zh-CN" altLang="en-US" sz="900" b="1" dirty="0">
              <a:latin typeface="Times New Roman" panose="02020603050405020304" pitchFamily="18" charset="0"/>
              <a:cs typeface="Times New Roman" panose="02020603050405020304" pitchFamily="18" charset="0"/>
            </a:endParaRPr>
          </a:p>
        </p:txBody>
      </p:sp>
      <p:sp>
        <p:nvSpPr>
          <p:cNvPr id="155" name="文本框 154">
            <a:extLst>
              <a:ext uri="{FF2B5EF4-FFF2-40B4-BE49-F238E27FC236}">
                <a16:creationId xmlns:a16="http://schemas.microsoft.com/office/drawing/2014/main" id="{ABCE797F-E26C-6D6B-5C26-1710886AC353}"/>
              </a:ext>
            </a:extLst>
          </p:cNvPr>
          <p:cNvSpPr txBox="1"/>
          <p:nvPr/>
        </p:nvSpPr>
        <p:spPr>
          <a:xfrm>
            <a:off x="7089285" y="2025538"/>
            <a:ext cx="223646" cy="184666"/>
          </a:xfrm>
          <a:prstGeom prst="rect">
            <a:avLst/>
          </a:prstGeom>
          <a:noFill/>
        </p:spPr>
        <p:txBody>
          <a:bodyPr wrap="square" rtlCol="0">
            <a:spAutoFit/>
          </a:bodyPr>
          <a:lstStyle/>
          <a:p>
            <a:r>
              <a:rPr kumimoji="1" lang="en-US" altLang="zh-CN" sz="600" b="1" dirty="0">
                <a:solidFill>
                  <a:schemeClr val="bg1"/>
                </a:solidFill>
                <a:latin typeface="Times New Roman" panose="02020603050405020304" pitchFamily="18" charset="0"/>
                <a:cs typeface="Times New Roman" panose="02020603050405020304" pitchFamily="18" charset="0"/>
              </a:rPr>
              <a:t>5</a:t>
            </a:r>
            <a:endParaRPr kumimoji="1" lang="zh-CN" altLang="en-US" sz="600" b="1" dirty="0">
              <a:solidFill>
                <a:schemeClr val="bg1"/>
              </a:solidFill>
              <a:latin typeface="Times New Roman" panose="02020603050405020304" pitchFamily="18" charset="0"/>
              <a:cs typeface="Times New Roman" panose="02020603050405020304" pitchFamily="18" charset="0"/>
            </a:endParaRPr>
          </a:p>
        </p:txBody>
      </p:sp>
      <p:sp>
        <p:nvSpPr>
          <p:cNvPr id="156" name="圆角矩形 155">
            <a:extLst>
              <a:ext uri="{FF2B5EF4-FFF2-40B4-BE49-F238E27FC236}">
                <a16:creationId xmlns:a16="http://schemas.microsoft.com/office/drawing/2014/main" id="{18CEFFFB-F722-2983-B59B-B09702E6FD83}"/>
              </a:ext>
            </a:extLst>
          </p:cNvPr>
          <p:cNvSpPr/>
          <p:nvPr/>
        </p:nvSpPr>
        <p:spPr>
          <a:xfrm>
            <a:off x="7189534" y="2393149"/>
            <a:ext cx="259184" cy="207059"/>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pic>
        <p:nvPicPr>
          <p:cNvPr id="157" name="图片 156">
            <a:extLst>
              <a:ext uri="{FF2B5EF4-FFF2-40B4-BE49-F238E27FC236}">
                <a16:creationId xmlns:a16="http://schemas.microsoft.com/office/drawing/2014/main" id="{4B6AE9C1-439E-9732-B844-553DE89E27DD}"/>
              </a:ext>
            </a:extLst>
          </p:cNvPr>
          <p:cNvPicPr>
            <a:picLocks noChangeAspect="1"/>
          </p:cNvPicPr>
          <p:nvPr/>
        </p:nvPicPr>
        <p:blipFill>
          <a:blip r:embed="rId10"/>
          <a:stretch>
            <a:fillRect/>
          </a:stretch>
        </p:blipFill>
        <p:spPr>
          <a:xfrm>
            <a:off x="7241520" y="2429507"/>
            <a:ext cx="151766" cy="138195"/>
          </a:xfrm>
          <a:prstGeom prst="rect">
            <a:avLst/>
          </a:prstGeom>
        </p:spPr>
      </p:pic>
      <p:sp>
        <p:nvSpPr>
          <p:cNvPr id="158" name="文本框 157">
            <a:extLst>
              <a:ext uri="{FF2B5EF4-FFF2-40B4-BE49-F238E27FC236}">
                <a16:creationId xmlns:a16="http://schemas.microsoft.com/office/drawing/2014/main" id="{F647DED4-23B5-7584-1092-4727A16B2A99}"/>
              </a:ext>
            </a:extLst>
          </p:cNvPr>
          <p:cNvSpPr txBox="1"/>
          <p:nvPr/>
        </p:nvSpPr>
        <p:spPr>
          <a:xfrm>
            <a:off x="7976076" y="2133767"/>
            <a:ext cx="909063" cy="230832"/>
          </a:xfrm>
          <a:prstGeom prst="rect">
            <a:avLst/>
          </a:prstGeom>
          <a:noFill/>
        </p:spPr>
        <p:txBody>
          <a:bodyPr wrap="square" rtlCol="0">
            <a:spAutoFit/>
          </a:bodyPr>
          <a:lstStyle/>
          <a:p>
            <a:pPr algn="ctr"/>
            <a:r>
              <a:rPr kumimoji="1" lang="en-US" altLang="zh-CN" sz="900" b="1" dirty="0" err="1">
                <a:latin typeface="Times New Roman" panose="02020603050405020304" pitchFamily="18" charset="0"/>
                <a:cs typeface="Times New Roman" panose="02020603050405020304" pitchFamily="18" charset="0"/>
              </a:rPr>
              <a:t>SemanticScore</a:t>
            </a:r>
            <a:endParaRPr kumimoji="1" lang="zh-CN" altLang="en-US" sz="900" b="1" dirty="0">
              <a:latin typeface="Times New Roman" panose="02020603050405020304" pitchFamily="18" charset="0"/>
              <a:cs typeface="Times New Roman" panose="02020603050405020304" pitchFamily="18" charset="0"/>
            </a:endParaRPr>
          </a:p>
        </p:txBody>
      </p:sp>
      <p:sp>
        <p:nvSpPr>
          <p:cNvPr id="159" name="椭圆 158">
            <a:extLst>
              <a:ext uri="{FF2B5EF4-FFF2-40B4-BE49-F238E27FC236}">
                <a16:creationId xmlns:a16="http://schemas.microsoft.com/office/drawing/2014/main" id="{0D8434F1-D79C-EC2F-F476-698DCC96566A}"/>
              </a:ext>
            </a:extLst>
          </p:cNvPr>
          <p:cNvSpPr/>
          <p:nvPr/>
        </p:nvSpPr>
        <p:spPr>
          <a:xfrm>
            <a:off x="8442741" y="2077747"/>
            <a:ext cx="106424" cy="96035"/>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525" b="1" dirty="0">
              <a:latin typeface="Times New Roman" panose="02020603050405020304" pitchFamily="18" charset="0"/>
              <a:cs typeface="Times New Roman" panose="02020603050405020304" pitchFamily="18" charset="0"/>
            </a:endParaRPr>
          </a:p>
        </p:txBody>
      </p:sp>
      <p:sp>
        <p:nvSpPr>
          <p:cNvPr id="160" name="文本框 159">
            <a:extLst>
              <a:ext uri="{FF2B5EF4-FFF2-40B4-BE49-F238E27FC236}">
                <a16:creationId xmlns:a16="http://schemas.microsoft.com/office/drawing/2014/main" id="{099939D3-7CC0-02E9-20B2-9DEAA13C1426}"/>
              </a:ext>
            </a:extLst>
          </p:cNvPr>
          <p:cNvSpPr txBox="1"/>
          <p:nvPr/>
        </p:nvSpPr>
        <p:spPr>
          <a:xfrm>
            <a:off x="8022637" y="2007446"/>
            <a:ext cx="781265" cy="219291"/>
          </a:xfrm>
          <a:prstGeom prst="rect">
            <a:avLst/>
          </a:prstGeom>
          <a:noFill/>
        </p:spPr>
        <p:txBody>
          <a:bodyPr wrap="square" rtlCol="0">
            <a:spAutoFit/>
          </a:bodyPr>
          <a:lstStyle/>
          <a:p>
            <a:pPr algn="ctr"/>
            <a:r>
              <a:rPr kumimoji="1" lang="en-US" altLang="zh-CN" sz="825" b="1" dirty="0">
                <a:solidFill>
                  <a:srgbClr val="C00000"/>
                </a:solidFill>
                <a:latin typeface="Times New Roman" panose="02020603050405020304" pitchFamily="18" charset="0"/>
                <a:cs typeface="Times New Roman" panose="02020603050405020304" pitchFamily="18" charset="0"/>
              </a:rPr>
              <a:t>Step   </a:t>
            </a:r>
            <a:r>
              <a:rPr kumimoji="1" lang="zh-CN" altLang="en-US" sz="825" b="1" dirty="0">
                <a:latin typeface="Times New Roman" panose="02020603050405020304" pitchFamily="18" charset="0"/>
                <a:cs typeface="Times New Roman" panose="02020603050405020304" pitchFamily="18" charset="0"/>
              </a:rPr>
              <a:t>  </a:t>
            </a:r>
            <a:r>
              <a:rPr kumimoji="1" lang="en-US" altLang="zh-CN" sz="825" b="1" dirty="0">
                <a:solidFill>
                  <a:srgbClr val="C00000"/>
                </a:solidFill>
                <a:latin typeface="Times New Roman" panose="02020603050405020304" pitchFamily="18" charset="0"/>
                <a:cs typeface="Times New Roman" panose="02020603050405020304" pitchFamily="18" charset="0"/>
              </a:rPr>
              <a:t>:</a:t>
            </a:r>
            <a:endParaRPr kumimoji="1" lang="zh-CN" altLang="en-US" sz="825" b="1" dirty="0">
              <a:latin typeface="Times New Roman" panose="02020603050405020304" pitchFamily="18" charset="0"/>
              <a:cs typeface="Times New Roman" panose="02020603050405020304" pitchFamily="18" charset="0"/>
            </a:endParaRPr>
          </a:p>
        </p:txBody>
      </p:sp>
      <p:sp>
        <p:nvSpPr>
          <p:cNvPr id="161" name="文本框 160">
            <a:extLst>
              <a:ext uri="{FF2B5EF4-FFF2-40B4-BE49-F238E27FC236}">
                <a16:creationId xmlns:a16="http://schemas.microsoft.com/office/drawing/2014/main" id="{B2629D75-B32F-D1B3-097E-A0216459AD11}"/>
              </a:ext>
            </a:extLst>
          </p:cNvPr>
          <p:cNvSpPr txBox="1"/>
          <p:nvPr/>
        </p:nvSpPr>
        <p:spPr>
          <a:xfrm>
            <a:off x="8390164" y="2033272"/>
            <a:ext cx="223646" cy="184666"/>
          </a:xfrm>
          <a:prstGeom prst="rect">
            <a:avLst/>
          </a:prstGeom>
          <a:noFill/>
        </p:spPr>
        <p:txBody>
          <a:bodyPr wrap="square" rtlCol="0">
            <a:spAutoFit/>
          </a:bodyPr>
          <a:lstStyle/>
          <a:p>
            <a:r>
              <a:rPr kumimoji="1" lang="en-US" altLang="zh-CN" sz="600" b="1" dirty="0">
                <a:solidFill>
                  <a:schemeClr val="bg1"/>
                </a:solidFill>
                <a:latin typeface="Times New Roman" panose="02020603050405020304" pitchFamily="18" charset="0"/>
                <a:cs typeface="Times New Roman" panose="02020603050405020304" pitchFamily="18" charset="0"/>
              </a:rPr>
              <a:t>6</a:t>
            </a:r>
            <a:endParaRPr kumimoji="1" lang="zh-CN" altLang="en-US" sz="600" b="1" dirty="0">
              <a:solidFill>
                <a:schemeClr val="bg1"/>
              </a:solidFill>
              <a:latin typeface="Times New Roman" panose="02020603050405020304" pitchFamily="18" charset="0"/>
              <a:cs typeface="Times New Roman" panose="02020603050405020304" pitchFamily="18" charset="0"/>
            </a:endParaRPr>
          </a:p>
        </p:txBody>
      </p:sp>
      <p:sp>
        <p:nvSpPr>
          <p:cNvPr id="162" name="圆角矩形 161">
            <a:extLst>
              <a:ext uri="{FF2B5EF4-FFF2-40B4-BE49-F238E27FC236}">
                <a16:creationId xmlns:a16="http://schemas.microsoft.com/office/drawing/2014/main" id="{10FF2AD6-2A38-60D2-B97F-3D45E7E0402D}"/>
              </a:ext>
            </a:extLst>
          </p:cNvPr>
          <p:cNvSpPr/>
          <p:nvPr/>
        </p:nvSpPr>
        <p:spPr>
          <a:xfrm>
            <a:off x="8022235" y="2011445"/>
            <a:ext cx="811526" cy="1143873"/>
          </a:xfrm>
          <a:prstGeom prst="roundRect">
            <a:avLst>
              <a:gd name="adj" fmla="val 9288"/>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75">
              <a:latin typeface="Times New Roman" panose="02020603050405020304" pitchFamily="18" charset="0"/>
              <a:cs typeface="Times New Roman" panose="02020603050405020304" pitchFamily="18" charset="0"/>
            </a:endParaRPr>
          </a:p>
        </p:txBody>
      </p:sp>
      <p:sp>
        <p:nvSpPr>
          <p:cNvPr id="166" name="文本框 165">
            <a:extLst>
              <a:ext uri="{FF2B5EF4-FFF2-40B4-BE49-F238E27FC236}">
                <a16:creationId xmlns:a16="http://schemas.microsoft.com/office/drawing/2014/main" id="{10ED6604-10AE-F155-3EDA-D71E095E4B28}"/>
              </a:ext>
            </a:extLst>
          </p:cNvPr>
          <p:cNvSpPr txBox="1"/>
          <p:nvPr/>
        </p:nvSpPr>
        <p:spPr>
          <a:xfrm>
            <a:off x="1269562" y="644935"/>
            <a:ext cx="6674714" cy="307777"/>
          </a:xfrm>
          <a:prstGeom prst="rect">
            <a:avLst/>
          </a:prstGeom>
          <a:noFill/>
        </p:spPr>
        <p:txBody>
          <a:bodyPr wrap="square">
            <a:spAutoFit/>
          </a:bodyPr>
          <a:lstStyle/>
          <a:p>
            <a:r>
              <a:rPr lang="en-US" altLang="zh-CN" sz="1400" dirty="0">
                <a:solidFill>
                  <a:srgbClr val="000000"/>
                </a:solidFill>
                <a:latin typeface="Times New Roman" panose="02020603050405020304" pitchFamily="18" charset="0"/>
                <a:cs typeface="Times New Roman" panose="02020603050405020304" pitchFamily="18" charset="0"/>
              </a:rPr>
              <a:t>A novel prompt-level jailbreak method </a:t>
            </a:r>
            <a:r>
              <a:rPr lang="en-US" altLang="zh-CN" sz="1400" dirty="0">
                <a:latin typeface="Times New Roman" panose="02020603050405020304" pitchFamily="18" charset="0"/>
                <a:cs typeface="Times New Roman" panose="02020603050405020304" pitchFamily="18" charset="0"/>
              </a:rPr>
              <a:t>powered</a:t>
            </a:r>
            <a:r>
              <a:rPr lang="en-US" altLang="zh-CN" sz="1400" dirty="0">
                <a:solidFill>
                  <a:srgbClr val="000000"/>
                </a:solidFill>
                <a:latin typeface="Times New Roman" panose="02020603050405020304" pitchFamily="18" charset="0"/>
                <a:cs typeface="Times New Roman" panose="02020603050405020304" pitchFamily="18" charset="0"/>
              </a:rPr>
              <a:t> by fuzzing and LLM agents</a:t>
            </a:r>
            <a:endParaRPr lang="zh-CN" altLang="en-US" sz="1400" dirty="0">
              <a:latin typeface="Times New Roman" panose="02020603050405020304" pitchFamily="18" charset="0"/>
              <a:cs typeface="Times New Roman" panose="02020603050405020304" pitchFamily="18" charset="0"/>
            </a:endParaRPr>
          </a:p>
        </p:txBody>
      </p:sp>
      <p:cxnSp>
        <p:nvCxnSpPr>
          <p:cNvPr id="170" name="直线连接符 169">
            <a:extLst>
              <a:ext uri="{FF2B5EF4-FFF2-40B4-BE49-F238E27FC236}">
                <a16:creationId xmlns:a16="http://schemas.microsoft.com/office/drawing/2014/main" id="{F5F1B2B9-675D-CB83-576E-5728B9577720}"/>
              </a:ext>
            </a:extLst>
          </p:cNvPr>
          <p:cNvCxnSpPr>
            <a:cxnSpLocks/>
            <a:stCxn id="49" idx="0"/>
          </p:cNvCxnSpPr>
          <p:nvPr/>
        </p:nvCxnSpPr>
        <p:spPr>
          <a:xfrm flipV="1">
            <a:off x="5115726" y="1907644"/>
            <a:ext cx="0" cy="39152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2792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1C7F2-4D6E-D15A-DC52-BE636B7DA59E}"/>
            </a:ext>
          </a:extLst>
        </p:cNvPr>
        <p:cNvGrpSpPr/>
        <p:nvPr/>
      </p:nvGrpSpPr>
      <p:grpSpPr>
        <a:xfrm>
          <a:off x="0" y="0"/>
          <a:ext cx="0" cy="0"/>
          <a:chOff x="0" y="0"/>
          <a:chExt cx="0" cy="0"/>
        </a:xfrm>
      </p:grpSpPr>
      <p:sp>
        <p:nvSpPr>
          <p:cNvPr id="12" name="文本框 11">
            <a:extLst>
              <a:ext uri="{FF2B5EF4-FFF2-40B4-BE49-F238E27FC236}">
                <a16:creationId xmlns:a16="http://schemas.microsoft.com/office/drawing/2014/main" id="{D0111915-EACE-7656-55C0-95EC29601529}"/>
              </a:ext>
            </a:extLst>
          </p:cNvPr>
          <p:cNvSpPr txBox="1"/>
          <p:nvPr/>
        </p:nvSpPr>
        <p:spPr>
          <a:xfrm>
            <a:off x="102809" y="123181"/>
            <a:ext cx="3553152" cy="461665"/>
          </a:xfrm>
          <a:prstGeom prst="rect">
            <a:avLst/>
          </a:prstGeom>
          <a:noFill/>
        </p:spPr>
        <p:txBody>
          <a:bodyPr wrap="none" rtlCol="0">
            <a:spAutoFit/>
          </a:bodyPr>
          <a:lstStyle/>
          <a:p>
            <a:r>
              <a:rPr lang="en-US" altLang="zh-CN" sz="2400" b="1" dirty="0">
                <a:effectLst>
                  <a:outerShdw blurRad="63500" sx="102000" sy="102000" algn="ctr" rotWithShape="0">
                    <a:prstClr val="black">
                      <a:alpha val="40000"/>
                    </a:prstClr>
                  </a:outerShdw>
                </a:effectLst>
                <a:latin typeface="Arial Rounded MT Bold" panose="020F0704030504030204" pitchFamily="34" charset="0"/>
                <a:cs typeface="Times New Roman" panose="02020603050405020304" pitchFamily="18" charset="0"/>
              </a:rPr>
              <a:t>Approach</a:t>
            </a:r>
            <a:r>
              <a:rPr lang="zh-CN" altLang="en-US" sz="2400" b="1" dirty="0">
                <a:effectLst>
                  <a:outerShdw blurRad="63500" sx="102000" sy="102000" algn="ctr" rotWithShape="0">
                    <a:prstClr val="black">
                      <a:alpha val="40000"/>
                    </a:prstClr>
                  </a:outerShdw>
                </a:effectLst>
                <a:latin typeface="Arial Rounded MT Bold" panose="020F0704030504030204" pitchFamily="34" charset="0"/>
                <a:cs typeface="Times New Roman" panose="02020603050405020304" pitchFamily="18" charset="0"/>
              </a:rPr>
              <a:t> </a:t>
            </a:r>
            <a:r>
              <a:rPr lang="en-US" altLang="zh-CN" sz="2400" b="1" dirty="0">
                <a:effectLst>
                  <a:outerShdw blurRad="63500" sx="102000" sy="102000" algn="ctr" rotWithShape="0">
                    <a:prstClr val="black">
                      <a:alpha val="40000"/>
                    </a:prstClr>
                  </a:outerShdw>
                </a:effectLst>
                <a:latin typeface="Arial Rounded MT Bold" panose="020F0704030504030204" pitchFamily="34" charset="0"/>
                <a:cs typeface="Times New Roman" panose="02020603050405020304" pitchFamily="18" charset="0"/>
              </a:rPr>
              <a:t>-</a:t>
            </a:r>
            <a:r>
              <a:rPr lang="zh-CN" altLang="en-US" sz="2400" b="1" dirty="0">
                <a:effectLst>
                  <a:outerShdw blurRad="63500" sx="102000" sy="102000" algn="ctr" rotWithShape="0">
                    <a:prstClr val="black">
                      <a:alpha val="40000"/>
                    </a:prstClr>
                  </a:outerShdw>
                </a:effectLst>
                <a:latin typeface="Arial Rounded MT Bold" panose="020F0704030504030204" pitchFamily="34" charset="0"/>
                <a:cs typeface="Times New Roman" panose="02020603050405020304" pitchFamily="18" charset="0"/>
              </a:rPr>
              <a:t> </a:t>
            </a:r>
            <a:r>
              <a:rPr lang="en-US" altLang="zh-CN" sz="2400" b="1" dirty="0" err="1">
                <a:effectLst>
                  <a:outerShdw blurRad="63500" sx="102000" sy="102000" algn="ctr" rotWithShape="0">
                    <a:prstClr val="black">
                      <a:alpha val="40000"/>
                    </a:prstClr>
                  </a:outerShdw>
                </a:effectLst>
                <a:latin typeface="Arial Rounded MT Bold" panose="020F0704030504030204" pitchFamily="34" charset="0"/>
                <a:cs typeface="Times New Roman" panose="02020603050405020304" pitchFamily="18" charset="0"/>
              </a:rPr>
              <a:t>JailFuzzer</a:t>
            </a:r>
            <a:endParaRPr lang="zh-CN" altLang="en-US" sz="2400" b="1" dirty="0">
              <a:effectLst>
                <a:outerShdw blurRad="63500" sx="102000" sy="102000" algn="ctr" rotWithShape="0">
                  <a:prstClr val="black">
                    <a:alpha val="40000"/>
                  </a:prstClr>
                </a:outerShdw>
              </a:effectLst>
              <a:latin typeface="Arial Rounded MT Bold" panose="020F0704030504030204" pitchFamily="34" charset="0"/>
              <a:cs typeface="Times New Roman" panose="02020603050405020304" pitchFamily="18" charset="0"/>
            </a:endParaRPr>
          </a:p>
        </p:txBody>
      </p:sp>
      <p:sp>
        <p:nvSpPr>
          <p:cNvPr id="33" name="灯片编号占位符 1">
            <a:extLst>
              <a:ext uri="{FF2B5EF4-FFF2-40B4-BE49-F238E27FC236}">
                <a16:creationId xmlns:a16="http://schemas.microsoft.com/office/drawing/2014/main" id="{D0A487CD-C38A-9F6B-8428-988C42D44512}"/>
              </a:ext>
            </a:extLst>
          </p:cNvPr>
          <p:cNvSpPr>
            <a:spLocks noGrp="1"/>
          </p:cNvSpPr>
          <p:nvPr>
            <p:ph type="sldNum" sz="quarter" idx="12"/>
          </p:nvPr>
        </p:nvSpPr>
        <p:spPr>
          <a:xfrm>
            <a:off x="6961238" y="4706427"/>
            <a:ext cx="2057400" cy="273844"/>
          </a:xfrm>
        </p:spPr>
        <p:txBody>
          <a:bodyPr/>
          <a:lstStyle/>
          <a:p>
            <a:fld id="{79A2A7EB-52F2-483C-BC24-30B8D2FE1565}" type="slidenum">
              <a:rPr lang="zh-CN" altLang="en-US" sz="1500"/>
              <a:t>7</a:t>
            </a:fld>
            <a:endParaRPr lang="zh-CN" altLang="en-US" sz="1500" dirty="0"/>
          </a:p>
        </p:txBody>
      </p:sp>
      <p:sp>
        <p:nvSpPr>
          <p:cNvPr id="93" name="圆角矩形 92">
            <a:extLst>
              <a:ext uri="{FF2B5EF4-FFF2-40B4-BE49-F238E27FC236}">
                <a16:creationId xmlns:a16="http://schemas.microsoft.com/office/drawing/2014/main" id="{C7169F36-66C0-BD12-7925-7E36F87C6402}"/>
              </a:ext>
            </a:extLst>
          </p:cNvPr>
          <p:cNvSpPr/>
          <p:nvPr/>
        </p:nvSpPr>
        <p:spPr>
          <a:xfrm>
            <a:off x="258857" y="2055644"/>
            <a:ext cx="1098291" cy="28345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900" dirty="0">
                <a:solidFill>
                  <a:srgbClr val="1F2328"/>
                </a:solidFill>
                <a:latin typeface="Times New Roman" panose="02020603050405020304" pitchFamily="18" charset="0"/>
                <a:cs typeface="Times New Roman" panose="02020603050405020304" pitchFamily="18" charset="0"/>
              </a:rPr>
              <a:t>Target</a:t>
            </a:r>
            <a:r>
              <a:rPr lang="zh-CN" altLang="en-US" sz="900" dirty="0">
                <a:solidFill>
                  <a:srgbClr val="1F2328"/>
                </a:solidFill>
                <a:latin typeface="Times New Roman" panose="02020603050405020304" pitchFamily="18" charset="0"/>
                <a:cs typeface="Times New Roman" panose="02020603050405020304" pitchFamily="18" charset="0"/>
              </a:rPr>
              <a:t> </a:t>
            </a:r>
            <a:r>
              <a:rPr lang="en-US" altLang="zh-CN" sz="900" dirty="0">
                <a:solidFill>
                  <a:srgbClr val="1F2328"/>
                </a:solidFill>
                <a:latin typeface="Times New Roman" panose="02020603050405020304" pitchFamily="18" charset="0"/>
                <a:cs typeface="Times New Roman" panose="02020603050405020304" pitchFamily="18" charset="0"/>
              </a:rPr>
              <a:t>Sensitive</a:t>
            </a:r>
            <a:r>
              <a:rPr lang="zh-CN" altLang="en-US" sz="900" dirty="0">
                <a:solidFill>
                  <a:srgbClr val="1F2328"/>
                </a:solidFill>
                <a:latin typeface="Times New Roman" panose="02020603050405020304" pitchFamily="18" charset="0"/>
                <a:cs typeface="Times New Roman" panose="02020603050405020304" pitchFamily="18" charset="0"/>
              </a:rPr>
              <a:t> </a:t>
            </a:r>
            <a:r>
              <a:rPr lang="en-US" altLang="zh-CN" sz="900" dirty="0">
                <a:solidFill>
                  <a:srgbClr val="1F2328"/>
                </a:solidFill>
                <a:latin typeface="Times New Roman" panose="02020603050405020304" pitchFamily="18" charset="0"/>
                <a:cs typeface="Times New Roman" panose="02020603050405020304" pitchFamily="18" charset="0"/>
              </a:rPr>
              <a:t>Prompt</a:t>
            </a:r>
            <a:endParaRPr lang="zh-CN" altLang="en-US" sz="900" dirty="0">
              <a:solidFill>
                <a:srgbClr val="1F2328"/>
              </a:solidFill>
              <a:latin typeface="Times New Roman" panose="02020603050405020304" pitchFamily="18" charset="0"/>
              <a:cs typeface="Times New Roman" panose="02020603050405020304" pitchFamily="18" charset="0"/>
            </a:endParaRPr>
          </a:p>
        </p:txBody>
      </p:sp>
      <p:sp>
        <p:nvSpPr>
          <p:cNvPr id="107" name="圆角矩形 106">
            <a:extLst>
              <a:ext uri="{FF2B5EF4-FFF2-40B4-BE49-F238E27FC236}">
                <a16:creationId xmlns:a16="http://schemas.microsoft.com/office/drawing/2014/main" id="{684A9537-E49D-C41A-FF2E-9DE7B6FD6144}"/>
              </a:ext>
            </a:extLst>
          </p:cNvPr>
          <p:cNvSpPr/>
          <p:nvPr/>
        </p:nvSpPr>
        <p:spPr>
          <a:xfrm>
            <a:off x="256713" y="1403714"/>
            <a:ext cx="1109722" cy="41820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750" dirty="0">
              <a:solidFill>
                <a:schemeClr val="tx1"/>
              </a:solidFill>
              <a:latin typeface="Times New Roman" panose="02020603050405020304" pitchFamily="18" charset="0"/>
              <a:cs typeface="Times New Roman" panose="02020603050405020304" pitchFamily="18" charset="0"/>
            </a:endParaRPr>
          </a:p>
        </p:txBody>
      </p:sp>
      <p:sp>
        <p:nvSpPr>
          <p:cNvPr id="108" name="文本框 107">
            <a:extLst>
              <a:ext uri="{FF2B5EF4-FFF2-40B4-BE49-F238E27FC236}">
                <a16:creationId xmlns:a16="http://schemas.microsoft.com/office/drawing/2014/main" id="{5C40CF47-923A-2F42-5017-7308ED612714}"/>
              </a:ext>
            </a:extLst>
          </p:cNvPr>
          <p:cNvSpPr txBox="1"/>
          <p:nvPr/>
        </p:nvSpPr>
        <p:spPr>
          <a:xfrm>
            <a:off x="209743" y="1394124"/>
            <a:ext cx="1228836" cy="230832"/>
          </a:xfrm>
          <a:prstGeom prst="rect">
            <a:avLst/>
          </a:prstGeom>
          <a:noFill/>
        </p:spPr>
        <p:txBody>
          <a:bodyPr wrap="square" rtlCol="0">
            <a:spAutoFit/>
          </a:bodyPr>
          <a:lstStyle/>
          <a:p>
            <a:pPr algn="ctr"/>
            <a:r>
              <a:rPr lang="en-US" altLang="zh-CN" sz="900" dirty="0">
                <a:solidFill>
                  <a:srgbClr val="1F2328"/>
                </a:solidFill>
                <a:latin typeface="Times New Roman" panose="02020603050405020304" pitchFamily="18" charset="0"/>
                <a:cs typeface="Times New Roman" panose="02020603050405020304" pitchFamily="18" charset="0"/>
              </a:rPr>
              <a:t>Sensitive</a:t>
            </a:r>
            <a:r>
              <a:rPr lang="zh-CN" altLang="en-US" sz="900" dirty="0">
                <a:solidFill>
                  <a:srgbClr val="1F2328"/>
                </a:solidFill>
                <a:latin typeface="Times New Roman" panose="02020603050405020304" pitchFamily="18" charset="0"/>
                <a:cs typeface="Times New Roman" panose="02020603050405020304" pitchFamily="18" charset="0"/>
              </a:rPr>
              <a:t> </a:t>
            </a:r>
            <a:r>
              <a:rPr lang="en-US" altLang="zh-CN" sz="900" dirty="0">
                <a:solidFill>
                  <a:srgbClr val="1F2328"/>
                </a:solidFill>
                <a:latin typeface="Times New Roman" panose="02020603050405020304" pitchFamily="18" charset="0"/>
                <a:cs typeface="Times New Roman" panose="02020603050405020304" pitchFamily="18" charset="0"/>
              </a:rPr>
              <a:t>Prompt</a:t>
            </a:r>
            <a:r>
              <a:rPr lang="zh-CN" altLang="en-US" sz="900" dirty="0">
                <a:solidFill>
                  <a:srgbClr val="1F2328"/>
                </a:solidFill>
                <a:latin typeface="Times New Roman" panose="02020603050405020304" pitchFamily="18" charset="0"/>
                <a:cs typeface="Times New Roman" panose="02020603050405020304" pitchFamily="18" charset="0"/>
              </a:rPr>
              <a:t> </a:t>
            </a:r>
            <a:r>
              <a:rPr lang="en-US" altLang="zh-CN" sz="900" dirty="0">
                <a:solidFill>
                  <a:srgbClr val="1F2328"/>
                </a:solidFill>
                <a:latin typeface="Times New Roman" panose="02020603050405020304" pitchFamily="18" charset="0"/>
                <a:cs typeface="Times New Roman" panose="02020603050405020304" pitchFamily="18" charset="0"/>
              </a:rPr>
              <a:t>Pool</a:t>
            </a:r>
            <a:endParaRPr lang="zh-CN" altLang="en-US" sz="900" dirty="0">
              <a:solidFill>
                <a:srgbClr val="1F2328"/>
              </a:solidFill>
              <a:latin typeface="Times New Roman" panose="02020603050405020304" pitchFamily="18" charset="0"/>
              <a:cs typeface="Times New Roman" panose="02020603050405020304" pitchFamily="18" charset="0"/>
            </a:endParaRPr>
          </a:p>
        </p:txBody>
      </p:sp>
      <p:pic>
        <p:nvPicPr>
          <p:cNvPr id="109" name="图片 108">
            <a:extLst>
              <a:ext uri="{FF2B5EF4-FFF2-40B4-BE49-F238E27FC236}">
                <a16:creationId xmlns:a16="http://schemas.microsoft.com/office/drawing/2014/main" id="{2D85F428-9AE0-8305-4958-33B4DE66BFE9}"/>
              </a:ext>
            </a:extLst>
          </p:cNvPr>
          <p:cNvPicPr>
            <a:picLocks noChangeAspect="1"/>
          </p:cNvPicPr>
          <p:nvPr/>
        </p:nvPicPr>
        <p:blipFill>
          <a:blip r:embed="rId3"/>
          <a:stretch>
            <a:fillRect/>
          </a:stretch>
        </p:blipFill>
        <p:spPr>
          <a:xfrm>
            <a:off x="334183" y="1612108"/>
            <a:ext cx="176822" cy="164198"/>
          </a:xfrm>
          <a:prstGeom prst="rect">
            <a:avLst/>
          </a:prstGeom>
        </p:spPr>
      </p:pic>
      <p:pic>
        <p:nvPicPr>
          <p:cNvPr id="110" name="图片 109">
            <a:extLst>
              <a:ext uri="{FF2B5EF4-FFF2-40B4-BE49-F238E27FC236}">
                <a16:creationId xmlns:a16="http://schemas.microsoft.com/office/drawing/2014/main" id="{FD84A56D-B97D-4AE7-B8EC-845D362C9212}"/>
              </a:ext>
            </a:extLst>
          </p:cNvPr>
          <p:cNvPicPr>
            <a:picLocks noChangeAspect="1"/>
          </p:cNvPicPr>
          <p:nvPr/>
        </p:nvPicPr>
        <p:blipFill>
          <a:blip r:embed="rId3"/>
          <a:stretch>
            <a:fillRect/>
          </a:stretch>
        </p:blipFill>
        <p:spPr>
          <a:xfrm>
            <a:off x="599848" y="1609761"/>
            <a:ext cx="176822" cy="164198"/>
          </a:xfrm>
          <a:prstGeom prst="rect">
            <a:avLst/>
          </a:prstGeom>
        </p:spPr>
      </p:pic>
      <p:pic>
        <p:nvPicPr>
          <p:cNvPr id="111" name="图片 110">
            <a:extLst>
              <a:ext uri="{FF2B5EF4-FFF2-40B4-BE49-F238E27FC236}">
                <a16:creationId xmlns:a16="http://schemas.microsoft.com/office/drawing/2014/main" id="{AC3EC27F-C0D1-A38E-1A93-13695FB7EF4E}"/>
              </a:ext>
            </a:extLst>
          </p:cNvPr>
          <p:cNvPicPr>
            <a:picLocks noChangeAspect="1"/>
          </p:cNvPicPr>
          <p:nvPr/>
        </p:nvPicPr>
        <p:blipFill>
          <a:blip r:embed="rId3"/>
          <a:stretch>
            <a:fillRect/>
          </a:stretch>
        </p:blipFill>
        <p:spPr>
          <a:xfrm>
            <a:off x="865351" y="1609761"/>
            <a:ext cx="176822" cy="164198"/>
          </a:xfrm>
          <a:prstGeom prst="rect">
            <a:avLst/>
          </a:prstGeom>
        </p:spPr>
      </p:pic>
      <p:pic>
        <p:nvPicPr>
          <p:cNvPr id="112" name="图片 111">
            <a:extLst>
              <a:ext uri="{FF2B5EF4-FFF2-40B4-BE49-F238E27FC236}">
                <a16:creationId xmlns:a16="http://schemas.microsoft.com/office/drawing/2014/main" id="{2FB3DD83-814B-927F-166F-6C703E6DDA66}"/>
              </a:ext>
            </a:extLst>
          </p:cNvPr>
          <p:cNvPicPr>
            <a:picLocks noChangeAspect="1"/>
          </p:cNvPicPr>
          <p:nvPr/>
        </p:nvPicPr>
        <p:blipFill>
          <a:blip r:embed="rId3"/>
          <a:stretch>
            <a:fillRect/>
          </a:stretch>
        </p:blipFill>
        <p:spPr>
          <a:xfrm>
            <a:off x="1129108" y="1600317"/>
            <a:ext cx="176822" cy="164198"/>
          </a:xfrm>
          <a:prstGeom prst="rect">
            <a:avLst/>
          </a:prstGeom>
        </p:spPr>
      </p:pic>
      <p:cxnSp>
        <p:nvCxnSpPr>
          <p:cNvPr id="113" name="直线箭头连接符 112">
            <a:extLst>
              <a:ext uri="{FF2B5EF4-FFF2-40B4-BE49-F238E27FC236}">
                <a16:creationId xmlns:a16="http://schemas.microsoft.com/office/drawing/2014/main" id="{6B556069-FD50-4EE3-95F2-216F054DC07C}"/>
              </a:ext>
            </a:extLst>
          </p:cNvPr>
          <p:cNvCxnSpPr>
            <a:cxnSpLocks/>
            <a:stCxn id="107" idx="2"/>
            <a:endCxn id="93" idx="0"/>
          </p:cNvCxnSpPr>
          <p:nvPr/>
        </p:nvCxnSpPr>
        <p:spPr>
          <a:xfrm flipH="1">
            <a:off x="808003" y="1821925"/>
            <a:ext cx="3571" cy="2337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9441B678-C907-E0ED-E449-23B845936A61}"/>
              </a:ext>
            </a:extLst>
          </p:cNvPr>
          <p:cNvSpPr/>
          <p:nvPr/>
        </p:nvSpPr>
        <p:spPr>
          <a:xfrm>
            <a:off x="1543163" y="1352980"/>
            <a:ext cx="3929361" cy="86357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sz="1400" dirty="0">
                <a:solidFill>
                  <a:schemeClr val="tx1"/>
                </a:solidFill>
                <a:latin typeface="Times New Roman" panose="02020603050405020304" pitchFamily="18" charset="0"/>
                <a:cs typeface="Times New Roman" panose="02020603050405020304" pitchFamily="18" charset="0"/>
              </a:rPr>
              <a:t>The process begins</a:t>
            </a:r>
            <a:r>
              <a:rPr lang="zh-CN" altLang="en-US" sz="1400" dirty="0">
                <a:solidFill>
                  <a:schemeClr val="tx1"/>
                </a:solidFill>
                <a:latin typeface="Times New Roman" panose="02020603050405020304" pitchFamily="18" charset="0"/>
                <a:cs typeface="Times New Roman" panose="02020603050405020304" pitchFamily="18" charset="0"/>
              </a:rPr>
              <a:t> </a:t>
            </a:r>
            <a:r>
              <a:rPr lang="en-US" altLang="zh-CN" sz="1400" dirty="0">
                <a:solidFill>
                  <a:schemeClr val="tx1"/>
                </a:solidFill>
                <a:latin typeface="Times New Roman" panose="02020603050405020304" pitchFamily="18" charset="0"/>
                <a:cs typeface="Times New Roman" panose="02020603050405020304" pitchFamily="18" charset="0"/>
              </a:rPr>
              <a:t>with a pool of sensitive prompts and iteratively selects them for evaluation. </a:t>
            </a:r>
          </a:p>
        </p:txBody>
      </p:sp>
      <p:sp>
        <p:nvSpPr>
          <p:cNvPr id="3" name="文本框 2">
            <a:extLst>
              <a:ext uri="{FF2B5EF4-FFF2-40B4-BE49-F238E27FC236}">
                <a16:creationId xmlns:a16="http://schemas.microsoft.com/office/drawing/2014/main" id="{CC034525-C489-8132-D397-FA8B77A9F594}"/>
              </a:ext>
            </a:extLst>
          </p:cNvPr>
          <p:cNvSpPr txBox="1"/>
          <p:nvPr/>
        </p:nvSpPr>
        <p:spPr>
          <a:xfrm>
            <a:off x="5852451" y="4141604"/>
            <a:ext cx="896070" cy="230832"/>
          </a:xfrm>
          <a:prstGeom prst="rect">
            <a:avLst/>
          </a:prstGeom>
          <a:noFill/>
        </p:spPr>
        <p:txBody>
          <a:bodyPr wrap="square" rtlCol="0">
            <a:spAutoFit/>
          </a:bodyPr>
          <a:lstStyle/>
          <a:p>
            <a:pPr algn="ctr"/>
            <a:r>
              <a:rPr lang="en-US" altLang="zh-CN" sz="900" dirty="0">
                <a:solidFill>
                  <a:srgbClr val="1F2328"/>
                </a:solidFill>
                <a:latin typeface="Times New Roman" panose="02020603050405020304" pitchFamily="18" charset="0"/>
                <a:cs typeface="Times New Roman" panose="02020603050405020304" pitchFamily="18" charset="0"/>
              </a:rPr>
              <a:t>Tools</a:t>
            </a:r>
            <a:endParaRPr lang="zh-CN" altLang="en-US" sz="900" dirty="0">
              <a:solidFill>
                <a:srgbClr val="1F2328"/>
              </a:solidFill>
              <a:latin typeface="Times New Roman" panose="02020603050405020304" pitchFamily="18" charset="0"/>
              <a:cs typeface="Times New Roman" panose="02020603050405020304" pitchFamily="18" charset="0"/>
            </a:endParaRPr>
          </a:p>
        </p:txBody>
      </p:sp>
      <p:sp>
        <p:nvSpPr>
          <p:cNvPr id="4" name="圆角矩形 3">
            <a:extLst>
              <a:ext uri="{FF2B5EF4-FFF2-40B4-BE49-F238E27FC236}">
                <a16:creationId xmlns:a16="http://schemas.microsoft.com/office/drawing/2014/main" id="{6B8F9123-8126-7E2C-F90F-5B966BCD3DF1}"/>
              </a:ext>
            </a:extLst>
          </p:cNvPr>
          <p:cNvSpPr/>
          <p:nvPr/>
        </p:nvSpPr>
        <p:spPr>
          <a:xfrm>
            <a:off x="6873362" y="4148807"/>
            <a:ext cx="536754" cy="196411"/>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013" dirty="0">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80810444-37BE-030A-0456-90A2BA0CD81E}"/>
              </a:ext>
            </a:extLst>
          </p:cNvPr>
          <p:cNvSpPr txBox="1"/>
          <p:nvPr/>
        </p:nvSpPr>
        <p:spPr>
          <a:xfrm>
            <a:off x="6868243" y="4157344"/>
            <a:ext cx="503990" cy="207749"/>
          </a:xfrm>
          <a:prstGeom prst="rect">
            <a:avLst/>
          </a:prstGeom>
          <a:noFill/>
        </p:spPr>
        <p:txBody>
          <a:bodyPr wrap="square" rtlCol="0">
            <a:spAutoFit/>
          </a:bodyPr>
          <a:lstStyle/>
          <a:p>
            <a:pPr algn="ctr"/>
            <a:r>
              <a:rPr kumimoji="1" lang="en-US" altLang="zh-CN" sz="750" dirty="0">
                <a:latin typeface="Times New Roman" panose="02020603050405020304" pitchFamily="18" charset="0"/>
                <a:cs typeface="Times New Roman" panose="02020603050405020304" pitchFamily="18" charset="0"/>
              </a:rPr>
              <a:t>xxx</a:t>
            </a:r>
            <a:endParaRPr kumimoji="1" lang="zh-CN" altLang="en-US" sz="750" dirty="0">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69633B40-26D8-12C4-4675-0FADD5D4D046}"/>
              </a:ext>
            </a:extLst>
          </p:cNvPr>
          <p:cNvSpPr txBox="1"/>
          <p:nvPr/>
        </p:nvSpPr>
        <p:spPr>
          <a:xfrm>
            <a:off x="7369940" y="4137468"/>
            <a:ext cx="1648698" cy="230832"/>
          </a:xfrm>
          <a:prstGeom prst="rect">
            <a:avLst/>
          </a:prstGeom>
          <a:noFill/>
        </p:spPr>
        <p:txBody>
          <a:bodyPr wrap="square" rtlCol="0">
            <a:spAutoFit/>
          </a:bodyPr>
          <a:lstStyle/>
          <a:p>
            <a:r>
              <a:rPr lang="en-US" altLang="zh-CN" sz="900" dirty="0">
                <a:solidFill>
                  <a:srgbClr val="1F2328"/>
                </a:solidFill>
                <a:latin typeface="Times New Roman" panose="02020603050405020304" pitchFamily="18" charset="0"/>
                <a:cs typeface="Times New Roman" panose="02020603050405020304" pitchFamily="18" charset="0"/>
              </a:rPr>
              <a:t>Prompt for driving LLM/VLM</a:t>
            </a:r>
            <a:endParaRPr lang="zh-CN" altLang="en-US" sz="900" dirty="0">
              <a:solidFill>
                <a:srgbClr val="1F2328"/>
              </a:solidFill>
              <a:latin typeface="Times New Roman" panose="02020603050405020304" pitchFamily="18" charset="0"/>
              <a:cs typeface="Times New Roman" panose="02020603050405020304" pitchFamily="18" charset="0"/>
            </a:endParaRPr>
          </a:p>
        </p:txBody>
      </p:sp>
      <p:sp>
        <p:nvSpPr>
          <p:cNvPr id="7" name="圆角矩形 6">
            <a:extLst>
              <a:ext uri="{FF2B5EF4-FFF2-40B4-BE49-F238E27FC236}">
                <a16:creationId xmlns:a16="http://schemas.microsoft.com/office/drawing/2014/main" id="{067E55A4-FC92-7C47-A539-A1BA20A4E27E}"/>
              </a:ext>
            </a:extLst>
          </p:cNvPr>
          <p:cNvSpPr/>
          <p:nvPr/>
        </p:nvSpPr>
        <p:spPr>
          <a:xfrm>
            <a:off x="410249" y="4115715"/>
            <a:ext cx="304762" cy="26231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474A8EFD-55F7-C3A9-E55B-36DA3D8F3CDA}"/>
              </a:ext>
            </a:extLst>
          </p:cNvPr>
          <p:cNvSpPr txBox="1"/>
          <p:nvPr/>
        </p:nvSpPr>
        <p:spPr>
          <a:xfrm>
            <a:off x="639376" y="4145856"/>
            <a:ext cx="1076534" cy="230832"/>
          </a:xfrm>
          <a:prstGeom prst="rect">
            <a:avLst/>
          </a:prstGeom>
          <a:noFill/>
        </p:spPr>
        <p:txBody>
          <a:bodyPr wrap="square" rtlCol="0">
            <a:spAutoFit/>
          </a:bodyPr>
          <a:lstStyle/>
          <a:p>
            <a:pPr algn="ctr"/>
            <a:r>
              <a:rPr lang="en-US" altLang="zh-CN" sz="900" dirty="0">
                <a:solidFill>
                  <a:srgbClr val="1F2328"/>
                </a:solidFill>
                <a:latin typeface="Times New Roman" panose="02020603050405020304" pitchFamily="18" charset="0"/>
                <a:cs typeface="Times New Roman" panose="02020603050405020304" pitchFamily="18" charset="0"/>
              </a:rPr>
              <a:t>VLM-based</a:t>
            </a:r>
            <a:r>
              <a:rPr lang="zh-CN" altLang="en-US" sz="900" dirty="0">
                <a:solidFill>
                  <a:srgbClr val="1F2328"/>
                </a:solidFill>
                <a:latin typeface="Times New Roman" panose="02020603050405020304" pitchFamily="18" charset="0"/>
                <a:cs typeface="Times New Roman" panose="02020603050405020304" pitchFamily="18" charset="0"/>
              </a:rPr>
              <a:t> </a:t>
            </a:r>
            <a:r>
              <a:rPr lang="en-US" altLang="zh-CN" sz="900" dirty="0">
                <a:solidFill>
                  <a:srgbClr val="1F2328"/>
                </a:solidFill>
                <a:latin typeface="Times New Roman" panose="02020603050405020304" pitchFamily="18" charset="0"/>
                <a:cs typeface="Times New Roman" panose="02020603050405020304" pitchFamily="18" charset="0"/>
              </a:rPr>
              <a:t>Brain</a:t>
            </a:r>
            <a:endParaRPr lang="zh-CN" altLang="en-US" sz="900" dirty="0">
              <a:solidFill>
                <a:srgbClr val="1F2328"/>
              </a:solidFill>
              <a:latin typeface="Times New Roman" panose="02020603050405020304" pitchFamily="18" charset="0"/>
              <a:cs typeface="Times New Roman" panose="02020603050405020304" pitchFamily="18" charset="0"/>
            </a:endParaRPr>
          </a:p>
        </p:txBody>
      </p:sp>
      <p:pic>
        <p:nvPicPr>
          <p:cNvPr id="9" name="图片 8">
            <a:extLst>
              <a:ext uri="{FF2B5EF4-FFF2-40B4-BE49-F238E27FC236}">
                <a16:creationId xmlns:a16="http://schemas.microsoft.com/office/drawing/2014/main" id="{82536245-7F28-1FE9-ADB0-AB67DBE79EA5}"/>
              </a:ext>
            </a:extLst>
          </p:cNvPr>
          <p:cNvPicPr>
            <a:picLocks noChangeAspect="1"/>
          </p:cNvPicPr>
          <p:nvPr/>
        </p:nvPicPr>
        <p:blipFill>
          <a:blip r:embed="rId4"/>
          <a:stretch>
            <a:fillRect/>
          </a:stretch>
        </p:blipFill>
        <p:spPr>
          <a:xfrm>
            <a:off x="445309" y="4138913"/>
            <a:ext cx="236619" cy="215459"/>
          </a:xfrm>
          <a:prstGeom prst="rect">
            <a:avLst/>
          </a:prstGeom>
        </p:spPr>
      </p:pic>
      <p:sp>
        <p:nvSpPr>
          <p:cNvPr id="10" name="文本框 9">
            <a:extLst>
              <a:ext uri="{FF2B5EF4-FFF2-40B4-BE49-F238E27FC236}">
                <a16:creationId xmlns:a16="http://schemas.microsoft.com/office/drawing/2014/main" id="{492C84AB-D21D-97B1-AACB-05A503575BA0}"/>
              </a:ext>
            </a:extLst>
          </p:cNvPr>
          <p:cNvSpPr txBox="1"/>
          <p:nvPr/>
        </p:nvSpPr>
        <p:spPr>
          <a:xfrm>
            <a:off x="4029332" y="4141802"/>
            <a:ext cx="1443193" cy="230832"/>
          </a:xfrm>
          <a:prstGeom prst="rect">
            <a:avLst/>
          </a:prstGeom>
          <a:noFill/>
        </p:spPr>
        <p:txBody>
          <a:bodyPr wrap="square" rtlCol="0">
            <a:spAutoFit/>
          </a:bodyPr>
          <a:lstStyle/>
          <a:p>
            <a:pPr algn="ctr"/>
            <a:r>
              <a:rPr lang="en-US" altLang="zh-CN" sz="900" dirty="0">
                <a:solidFill>
                  <a:srgbClr val="1F2328"/>
                </a:solidFill>
                <a:latin typeface="Times New Roman" panose="02020603050405020304" pitchFamily="18" charset="0"/>
                <a:cs typeface="Times New Roman" panose="02020603050405020304" pitchFamily="18" charset="0"/>
              </a:rPr>
              <a:t>ICL-based</a:t>
            </a:r>
            <a:r>
              <a:rPr lang="zh-CN" altLang="en-US" sz="900" dirty="0">
                <a:solidFill>
                  <a:srgbClr val="1F2328"/>
                </a:solidFill>
                <a:latin typeface="Times New Roman" panose="02020603050405020304" pitchFamily="18" charset="0"/>
                <a:cs typeface="Times New Roman" panose="02020603050405020304" pitchFamily="18" charset="0"/>
              </a:rPr>
              <a:t> </a:t>
            </a:r>
            <a:r>
              <a:rPr lang="en-US" altLang="zh-CN" sz="900" dirty="0">
                <a:solidFill>
                  <a:srgbClr val="1F2328"/>
                </a:solidFill>
                <a:latin typeface="Times New Roman" panose="02020603050405020304" pitchFamily="18" charset="0"/>
                <a:cs typeface="Times New Roman" panose="02020603050405020304" pitchFamily="18" charset="0"/>
              </a:rPr>
              <a:t>Memory</a:t>
            </a:r>
            <a:endParaRPr lang="zh-CN" altLang="en-US" sz="900" dirty="0">
              <a:solidFill>
                <a:srgbClr val="1F2328"/>
              </a:solidFill>
              <a:latin typeface="Times New Roman" panose="02020603050405020304" pitchFamily="18" charset="0"/>
              <a:cs typeface="Times New Roman" panose="02020603050405020304" pitchFamily="18" charset="0"/>
            </a:endParaRPr>
          </a:p>
        </p:txBody>
      </p:sp>
      <p:sp>
        <p:nvSpPr>
          <p:cNvPr id="11" name="文本框 10">
            <a:extLst>
              <a:ext uri="{FF2B5EF4-FFF2-40B4-BE49-F238E27FC236}">
                <a16:creationId xmlns:a16="http://schemas.microsoft.com/office/drawing/2014/main" id="{E1175F8A-F3FE-2F17-87DC-F2020242FBB6}"/>
              </a:ext>
            </a:extLst>
          </p:cNvPr>
          <p:cNvSpPr txBox="1"/>
          <p:nvPr/>
        </p:nvSpPr>
        <p:spPr>
          <a:xfrm>
            <a:off x="2477674" y="4145856"/>
            <a:ext cx="1076534" cy="230832"/>
          </a:xfrm>
          <a:prstGeom prst="rect">
            <a:avLst/>
          </a:prstGeom>
          <a:noFill/>
        </p:spPr>
        <p:txBody>
          <a:bodyPr wrap="square" rtlCol="0">
            <a:spAutoFit/>
          </a:bodyPr>
          <a:lstStyle/>
          <a:p>
            <a:pPr algn="ctr"/>
            <a:r>
              <a:rPr lang="en-US" altLang="zh-CN" sz="900" dirty="0">
                <a:solidFill>
                  <a:srgbClr val="1F2328"/>
                </a:solidFill>
                <a:latin typeface="Times New Roman" panose="02020603050405020304" pitchFamily="18" charset="0"/>
                <a:cs typeface="Times New Roman" panose="02020603050405020304" pitchFamily="18" charset="0"/>
              </a:rPr>
              <a:t>LLM-based</a:t>
            </a:r>
            <a:r>
              <a:rPr lang="zh-CN" altLang="en-US" sz="900" dirty="0">
                <a:solidFill>
                  <a:srgbClr val="1F2328"/>
                </a:solidFill>
                <a:latin typeface="Times New Roman" panose="02020603050405020304" pitchFamily="18" charset="0"/>
                <a:cs typeface="Times New Roman" panose="02020603050405020304" pitchFamily="18" charset="0"/>
              </a:rPr>
              <a:t> </a:t>
            </a:r>
            <a:r>
              <a:rPr lang="en-US" altLang="zh-CN" sz="900" dirty="0">
                <a:solidFill>
                  <a:srgbClr val="1F2328"/>
                </a:solidFill>
                <a:latin typeface="Times New Roman" panose="02020603050405020304" pitchFamily="18" charset="0"/>
                <a:cs typeface="Times New Roman" panose="02020603050405020304" pitchFamily="18" charset="0"/>
              </a:rPr>
              <a:t>Brain</a:t>
            </a:r>
            <a:endParaRPr lang="zh-CN" altLang="en-US" sz="900" dirty="0">
              <a:solidFill>
                <a:srgbClr val="1F2328"/>
              </a:solidFill>
              <a:latin typeface="Times New Roman" panose="02020603050405020304" pitchFamily="18" charset="0"/>
              <a:cs typeface="Times New Roman" panose="02020603050405020304" pitchFamily="18" charset="0"/>
            </a:endParaRPr>
          </a:p>
        </p:txBody>
      </p:sp>
      <p:sp>
        <p:nvSpPr>
          <p:cNvPr id="13" name="圆角矩形 12">
            <a:extLst>
              <a:ext uri="{FF2B5EF4-FFF2-40B4-BE49-F238E27FC236}">
                <a16:creationId xmlns:a16="http://schemas.microsoft.com/office/drawing/2014/main" id="{C0C9A1A1-974A-3D79-B52F-C996D921E088}"/>
              </a:ext>
            </a:extLst>
          </p:cNvPr>
          <p:cNvSpPr/>
          <p:nvPr/>
        </p:nvSpPr>
        <p:spPr>
          <a:xfrm>
            <a:off x="2250291" y="4117641"/>
            <a:ext cx="304762" cy="26231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pic>
        <p:nvPicPr>
          <p:cNvPr id="14" name="图片 13">
            <a:extLst>
              <a:ext uri="{FF2B5EF4-FFF2-40B4-BE49-F238E27FC236}">
                <a16:creationId xmlns:a16="http://schemas.microsoft.com/office/drawing/2014/main" id="{C5D35BE1-07C7-93A0-2A01-61CD875C0E00}"/>
              </a:ext>
            </a:extLst>
          </p:cNvPr>
          <p:cNvPicPr>
            <a:picLocks noChangeAspect="1"/>
          </p:cNvPicPr>
          <p:nvPr/>
        </p:nvPicPr>
        <p:blipFill>
          <a:blip r:embed="rId5"/>
          <a:stretch>
            <a:fillRect/>
          </a:stretch>
        </p:blipFill>
        <p:spPr>
          <a:xfrm>
            <a:off x="2299484" y="4158293"/>
            <a:ext cx="208407" cy="193528"/>
          </a:xfrm>
          <a:prstGeom prst="rect">
            <a:avLst/>
          </a:prstGeom>
        </p:spPr>
      </p:pic>
      <p:sp>
        <p:nvSpPr>
          <p:cNvPr id="15" name="圆角矩形 14">
            <a:extLst>
              <a:ext uri="{FF2B5EF4-FFF2-40B4-BE49-F238E27FC236}">
                <a16:creationId xmlns:a16="http://schemas.microsoft.com/office/drawing/2014/main" id="{18CC5981-8BEF-BB8B-8ED4-0719CE3B7632}"/>
              </a:ext>
            </a:extLst>
          </p:cNvPr>
          <p:cNvSpPr/>
          <p:nvPr/>
        </p:nvSpPr>
        <p:spPr>
          <a:xfrm>
            <a:off x="3931452" y="4119138"/>
            <a:ext cx="304762" cy="26231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pic>
        <p:nvPicPr>
          <p:cNvPr id="16" name="图片 15">
            <a:extLst>
              <a:ext uri="{FF2B5EF4-FFF2-40B4-BE49-F238E27FC236}">
                <a16:creationId xmlns:a16="http://schemas.microsoft.com/office/drawing/2014/main" id="{363C1AD7-B58D-58BD-BF88-E1A0CE5AB23A}"/>
              </a:ext>
            </a:extLst>
          </p:cNvPr>
          <p:cNvPicPr>
            <a:picLocks noChangeAspect="1"/>
          </p:cNvPicPr>
          <p:nvPr/>
        </p:nvPicPr>
        <p:blipFill>
          <a:blip r:embed="rId6"/>
          <a:stretch>
            <a:fillRect/>
          </a:stretch>
        </p:blipFill>
        <p:spPr>
          <a:xfrm>
            <a:off x="3975869" y="4155017"/>
            <a:ext cx="197351" cy="179703"/>
          </a:xfrm>
          <a:prstGeom prst="rect">
            <a:avLst/>
          </a:prstGeom>
        </p:spPr>
      </p:pic>
      <p:sp>
        <p:nvSpPr>
          <p:cNvPr id="17" name="圆角矩形 16">
            <a:extLst>
              <a:ext uri="{FF2B5EF4-FFF2-40B4-BE49-F238E27FC236}">
                <a16:creationId xmlns:a16="http://schemas.microsoft.com/office/drawing/2014/main" id="{1C047120-B5DD-5AB0-71D3-E84950C38822}"/>
              </a:ext>
            </a:extLst>
          </p:cNvPr>
          <p:cNvSpPr/>
          <p:nvPr/>
        </p:nvSpPr>
        <p:spPr>
          <a:xfrm>
            <a:off x="5819814" y="4117967"/>
            <a:ext cx="304762" cy="26231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pic>
        <p:nvPicPr>
          <p:cNvPr id="18" name="图片 17">
            <a:extLst>
              <a:ext uri="{FF2B5EF4-FFF2-40B4-BE49-F238E27FC236}">
                <a16:creationId xmlns:a16="http://schemas.microsoft.com/office/drawing/2014/main" id="{46781B9E-F8A4-5A08-BE87-4B7D86481F26}"/>
              </a:ext>
            </a:extLst>
          </p:cNvPr>
          <p:cNvPicPr>
            <a:picLocks noChangeAspect="1"/>
          </p:cNvPicPr>
          <p:nvPr/>
        </p:nvPicPr>
        <p:blipFill>
          <a:blip r:embed="rId7"/>
          <a:stretch>
            <a:fillRect/>
          </a:stretch>
        </p:blipFill>
        <p:spPr>
          <a:xfrm>
            <a:off x="5870297" y="4154013"/>
            <a:ext cx="206802" cy="188308"/>
          </a:xfrm>
          <a:prstGeom prst="rect">
            <a:avLst/>
          </a:prstGeom>
        </p:spPr>
      </p:pic>
      <p:sp>
        <p:nvSpPr>
          <p:cNvPr id="19" name="矩形 18">
            <a:extLst>
              <a:ext uri="{FF2B5EF4-FFF2-40B4-BE49-F238E27FC236}">
                <a16:creationId xmlns:a16="http://schemas.microsoft.com/office/drawing/2014/main" id="{10AF5C83-7893-E40E-168E-97CF831FBD41}"/>
              </a:ext>
            </a:extLst>
          </p:cNvPr>
          <p:cNvSpPr/>
          <p:nvPr/>
        </p:nvSpPr>
        <p:spPr>
          <a:xfrm>
            <a:off x="263472" y="4080262"/>
            <a:ext cx="8634851" cy="337484"/>
          </a:xfrm>
          <a:prstGeom prst="rect">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013">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4178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01967-2F0C-157A-0671-98BC28E665E2}"/>
            </a:ext>
          </a:extLst>
        </p:cNvPr>
        <p:cNvGrpSpPr/>
        <p:nvPr/>
      </p:nvGrpSpPr>
      <p:grpSpPr>
        <a:xfrm>
          <a:off x="0" y="0"/>
          <a:ext cx="0" cy="0"/>
          <a:chOff x="0" y="0"/>
          <a:chExt cx="0" cy="0"/>
        </a:xfrm>
      </p:grpSpPr>
      <p:sp>
        <p:nvSpPr>
          <p:cNvPr id="12" name="文本框 11">
            <a:extLst>
              <a:ext uri="{FF2B5EF4-FFF2-40B4-BE49-F238E27FC236}">
                <a16:creationId xmlns:a16="http://schemas.microsoft.com/office/drawing/2014/main" id="{FB633891-15FF-AAF7-1B5F-DE9293E661FA}"/>
              </a:ext>
            </a:extLst>
          </p:cNvPr>
          <p:cNvSpPr txBox="1"/>
          <p:nvPr/>
        </p:nvSpPr>
        <p:spPr>
          <a:xfrm>
            <a:off x="102809" y="123181"/>
            <a:ext cx="3553152" cy="461665"/>
          </a:xfrm>
          <a:prstGeom prst="rect">
            <a:avLst/>
          </a:prstGeom>
          <a:noFill/>
        </p:spPr>
        <p:txBody>
          <a:bodyPr wrap="none" rtlCol="0">
            <a:spAutoFit/>
          </a:bodyPr>
          <a:lstStyle/>
          <a:p>
            <a:r>
              <a:rPr lang="en-US" altLang="zh-CN" sz="2400" b="1" dirty="0">
                <a:effectLst>
                  <a:outerShdw blurRad="63500" sx="102000" sy="102000" algn="ctr" rotWithShape="0">
                    <a:prstClr val="black">
                      <a:alpha val="40000"/>
                    </a:prstClr>
                  </a:outerShdw>
                </a:effectLst>
                <a:latin typeface="Arial Rounded MT Bold" panose="020F0704030504030204" pitchFamily="34" charset="0"/>
                <a:cs typeface="Times New Roman" panose="02020603050405020304" pitchFamily="18" charset="0"/>
              </a:rPr>
              <a:t>Approach</a:t>
            </a:r>
            <a:r>
              <a:rPr lang="zh-CN" altLang="en-US" sz="2400" b="1" dirty="0">
                <a:effectLst>
                  <a:outerShdw blurRad="63500" sx="102000" sy="102000" algn="ctr" rotWithShape="0">
                    <a:prstClr val="black">
                      <a:alpha val="40000"/>
                    </a:prstClr>
                  </a:outerShdw>
                </a:effectLst>
                <a:latin typeface="Arial Rounded MT Bold" panose="020F0704030504030204" pitchFamily="34" charset="0"/>
                <a:cs typeface="Times New Roman" panose="02020603050405020304" pitchFamily="18" charset="0"/>
              </a:rPr>
              <a:t> </a:t>
            </a:r>
            <a:r>
              <a:rPr lang="en-US" altLang="zh-CN" sz="2400" b="1" dirty="0">
                <a:effectLst>
                  <a:outerShdw blurRad="63500" sx="102000" sy="102000" algn="ctr" rotWithShape="0">
                    <a:prstClr val="black">
                      <a:alpha val="40000"/>
                    </a:prstClr>
                  </a:outerShdw>
                </a:effectLst>
                <a:latin typeface="Arial Rounded MT Bold" panose="020F0704030504030204" pitchFamily="34" charset="0"/>
                <a:cs typeface="Times New Roman" panose="02020603050405020304" pitchFamily="18" charset="0"/>
              </a:rPr>
              <a:t>-</a:t>
            </a:r>
            <a:r>
              <a:rPr lang="zh-CN" altLang="en-US" sz="2400" b="1" dirty="0">
                <a:effectLst>
                  <a:outerShdw blurRad="63500" sx="102000" sy="102000" algn="ctr" rotWithShape="0">
                    <a:prstClr val="black">
                      <a:alpha val="40000"/>
                    </a:prstClr>
                  </a:outerShdw>
                </a:effectLst>
                <a:latin typeface="Arial Rounded MT Bold" panose="020F0704030504030204" pitchFamily="34" charset="0"/>
                <a:cs typeface="Times New Roman" panose="02020603050405020304" pitchFamily="18" charset="0"/>
              </a:rPr>
              <a:t> </a:t>
            </a:r>
            <a:r>
              <a:rPr lang="en-US" altLang="zh-CN" sz="2400" b="1" dirty="0" err="1">
                <a:effectLst>
                  <a:outerShdw blurRad="63500" sx="102000" sy="102000" algn="ctr" rotWithShape="0">
                    <a:prstClr val="black">
                      <a:alpha val="40000"/>
                    </a:prstClr>
                  </a:outerShdw>
                </a:effectLst>
                <a:latin typeface="Arial Rounded MT Bold" panose="020F0704030504030204" pitchFamily="34" charset="0"/>
                <a:cs typeface="Times New Roman" panose="02020603050405020304" pitchFamily="18" charset="0"/>
              </a:rPr>
              <a:t>JailFuzzer</a:t>
            </a:r>
            <a:endParaRPr lang="zh-CN" altLang="en-US" sz="2400" b="1" dirty="0">
              <a:effectLst>
                <a:outerShdw blurRad="63500" sx="102000" sy="102000" algn="ctr" rotWithShape="0">
                  <a:prstClr val="black">
                    <a:alpha val="40000"/>
                  </a:prstClr>
                </a:outerShdw>
              </a:effectLst>
              <a:latin typeface="Arial Rounded MT Bold" panose="020F0704030504030204" pitchFamily="34" charset="0"/>
              <a:cs typeface="Times New Roman" panose="02020603050405020304" pitchFamily="18" charset="0"/>
            </a:endParaRPr>
          </a:p>
        </p:txBody>
      </p:sp>
      <p:sp>
        <p:nvSpPr>
          <p:cNvPr id="33" name="灯片编号占位符 1">
            <a:extLst>
              <a:ext uri="{FF2B5EF4-FFF2-40B4-BE49-F238E27FC236}">
                <a16:creationId xmlns:a16="http://schemas.microsoft.com/office/drawing/2014/main" id="{EEAE5A05-61E5-F561-7991-CC79A2A99C6C}"/>
              </a:ext>
            </a:extLst>
          </p:cNvPr>
          <p:cNvSpPr>
            <a:spLocks noGrp="1"/>
          </p:cNvSpPr>
          <p:nvPr>
            <p:ph type="sldNum" sz="quarter" idx="12"/>
          </p:nvPr>
        </p:nvSpPr>
        <p:spPr>
          <a:xfrm>
            <a:off x="6961238" y="4706427"/>
            <a:ext cx="2057400" cy="273844"/>
          </a:xfrm>
        </p:spPr>
        <p:txBody>
          <a:bodyPr/>
          <a:lstStyle/>
          <a:p>
            <a:fld id="{79A2A7EB-52F2-483C-BC24-30B8D2FE1565}" type="slidenum">
              <a:rPr lang="zh-CN" altLang="en-US" sz="1500"/>
              <a:t>8</a:t>
            </a:fld>
            <a:endParaRPr lang="zh-CN" altLang="en-US" sz="1500" dirty="0"/>
          </a:p>
        </p:txBody>
      </p:sp>
      <p:sp>
        <p:nvSpPr>
          <p:cNvPr id="20" name="矩形 19">
            <a:extLst>
              <a:ext uri="{FF2B5EF4-FFF2-40B4-BE49-F238E27FC236}">
                <a16:creationId xmlns:a16="http://schemas.microsoft.com/office/drawing/2014/main" id="{22119ABF-581B-7934-59C6-4A776746FB46}"/>
              </a:ext>
            </a:extLst>
          </p:cNvPr>
          <p:cNvSpPr/>
          <p:nvPr/>
        </p:nvSpPr>
        <p:spPr>
          <a:xfrm>
            <a:off x="263471" y="2531694"/>
            <a:ext cx="1098291" cy="737470"/>
          </a:xfrm>
          <a:prstGeom prst="rect">
            <a:avLst/>
          </a:prstGeom>
          <a:solidFill>
            <a:srgbClr val="EBE7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013">
              <a:latin typeface="Times New Roman" panose="02020603050405020304" pitchFamily="18" charset="0"/>
              <a:cs typeface="Times New Roman" panose="02020603050405020304" pitchFamily="18" charset="0"/>
            </a:endParaRPr>
          </a:p>
        </p:txBody>
      </p:sp>
      <p:sp>
        <p:nvSpPr>
          <p:cNvPr id="22" name="矩形 21">
            <a:extLst>
              <a:ext uri="{FF2B5EF4-FFF2-40B4-BE49-F238E27FC236}">
                <a16:creationId xmlns:a16="http://schemas.microsoft.com/office/drawing/2014/main" id="{F6CD23DF-8270-3BB0-84C0-14A5E9F20D5B}"/>
              </a:ext>
            </a:extLst>
          </p:cNvPr>
          <p:cNvSpPr/>
          <p:nvPr/>
        </p:nvSpPr>
        <p:spPr>
          <a:xfrm>
            <a:off x="1568019" y="1397725"/>
            <a:ext cx="4323059" cy="2387621"/>
          </a:xfrm>
          <a:prstGeom prst="rect">
            <a:avLst/>
          </a:prstGeom>
          <a:noFill/>
          <a:ln>
            <a:solidFill>
              <a:schemeClr val="accent5">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sp>
        <p:nvSpPr>
          <p:cNvPr id="23" name="文本框 22">
            <a:extLst>
              <a:ext uri="{FF2B5EF4-FFF2-40B4-BE49-F238E27FC236}">
                <a16:creationId xmlns:a16="http://schemas.microsoft.com/office/drawing/2014/main" id="{F0FF3181-1172-C82E-1A20-C3085C15A097}"/>
              </a:ext>
            </a:extLst>
          </p:cNvPr>
          <p:cNvSpPr txBox="1"/>
          <p:nvPr/>
        </p:nvSpPr>
        <p:spPr>
          <a:xfrm>
            <a:off x="1638248" y="2326859"/>
            <a:ext cx="578390" cy="230832"/>
          </a:xfrm>
          <a:prstGeom prst="rect">
            <a:avLst/>
          </a:prstGeom>
          <a:noFill/>
        </p:spPr>
        <p:txBody>
          <a:bodyPr wrap="square" rtlCol="0">
            <a:spAutoFit/>
          </a:bodyPr>
          <a:lstStyle/>
          <a:p>
            <a:pPr algn="ctr"/>
            <a:r>
              <a:rPr kumimoji="1" lang="en-US" altLang="zh-CN" sz="900" b="1" dirty="0">
                <a:solidFill>
                  <a:srgbClr val="C00000"/>
                </a:solidFill>
                <a:latin typeface="Times New Roman" panose="02020603050405020304" pitchFamily="18" charset="0"/>
                <a:cs typeface="Times New Roman" panose="02020603050405020304" pitchFamily="18" charset="0"/>
              </a:rPr>
              <a:t>Step  </a:t>
            </a:r>
            <a:r>
              <a:rPr kumimoji="1" lang="zh-CN" altLang="en-US" sz="900" b="1" dirty="0">
                <a:latin typeface="Times New Roman" panose="02020603050405020304" pitchFamily="18" charset="0"/>
                <a:cs typeface="Times New Roman" panose="02020603050405020304" pitchFamily="18" charset="0"/>
              </a:rPr>
              <a:t>  </a:t>
            </a:r>
            <a:r>
              <a:rPr kumimoji="1" lang="en-US" altLang="zh-CN" sz="900" b="1" dirty="0">
                <a:latin typeface="Times New Roman" panose="02020603050405020304" pitchFamily="18" charset="0"/>
                <a:cs typeface="Times New Roman" panose="02020603050405020304" pitchFamily="18" charset="0"/>
              </a:rPr>
              <a:t> </a:t>
            </a:r>
            <a:r>
              <a:rPr kumimoji="1" lang="en-US" altLang="zh-CN" sz="900" b="1" dirty="0">
                <a:solidFill>
                  <a:srgbClr val="C00000"/>
                </a:solidFill>
                <a:latin typeface="Times New Roman" panose="02020603050405020304" pitchFamily="18" charset="0"/>
                <a:cs typeface="Times New Roman" panose="02020603050405020304" pitchFamily="18" charset="0"/>
              </a:rPr>
              <a:t>:</a:t>
            </a:r>
            <a:endParaRPr kumimoji="1" lang="zh-CN" altLang="en-US" sz="900" b="1" dirty="0">
              <a:latin typeface="Times New Roman" panose="02020603050405020304" pitchFamily="18" charset="0"/>
              <a:cs typeface="Times New Roman" panose="02020603050405020304" pitchFamily="18" charset="0"/>
            </a:endParaRPr>
          </a:p>
        </p:txBody>
      </p:sp>
      <p:sp>
        <p:nvSpPr>
          <p:cNvPr id="24" name="圆角矩形 23">
            <a:extLst>
              <a:ext uri="{FF2B5EF4-FFF2-40B4-BE49-F238E27FC236}">
                <a16:creationId xmlns:a16="http://schemas.microsoft.com/office/drawing/2014/main" id="{3C1D10BB-059D-CC12-17F4-55C78330E189}"/>
              </a:ext>
            </a:extLst>
          </p:cNvPr>
          <p:cNvSpPr/>
          <p:nvPr/>
        </p:nvSpPr>
        <p:spPr>
          <a:xfrm>
            <a:off x="3337677" y="2422773"/>
            <a:ext cx="760831" cy="444802"/>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pic>
        <p:nvPicPr>
          <p:cNvPr id="25" name="图片 24">
            <a:extLst>
              <a:ext uri="{FF2B5EF4-FFF2-40B4-BE49-F238E27FC236}">
                <a16:creationId xmlns:a16="http://schemas.microsoft.com/office/drawing/2014/main" id="{0EE5063D-23F4-FDA7-BBF9-0E864A516055}"/>
              </a:ext>
            </a:extLst>
          </p:cNvPr>
          <p:cNvPicPr>
            <a:picLocks noChangeAspect="1"/>
          </p:cNvPicPr>
          <p:nvPr/>
        </p:nvPicPr>
        <p:blipFill>
          <a:blip r:embed="rId3"/>
          <a:stretch>
            <a:fillRect/>
          </a:stretch>
        </p:blipFill>
        <p:spPr>
          <a:xfrm>
            <a:off x="3507735" y="2455855"/>
            <a:ext cx="420713" cy="383089"/>
          </a:xfrm>
          <a:prstGeom prst="rect">
            <a:avLst/>
          </a:prstGeom>
        </p:spPr>
      </p:pic>
      <p:sp>
        <p:nvSpPr>
          <p:cNvPr id="26" name="圆角矩形 25">
            <a:extLst>
              <a:ext uri="{FF2B5EF4-FFF2-40B4-BE49-F238E27FC236}">
                <a16:creationId xmlns:a16="http://schemas.microsoft.com/office/drawing/2014/main" id="{9E922445-A368-76C8-02C1-B280DAA053CB}"/>
              </a:ext>
            </a:extLst>
          </p:cNvPr>
          <p:cNvSpPr/>
          <p:nvPr/>
        </p:nvSpPr>
        <p:spPr>
          <a:xfrm>
            <a:off x="1702016" y="2600224"/>
            <a:ext cx="1197335" cy="243308"/>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013" dirty="0">
              <a:latin typeface="Times New Roman" panose="02020603050405020304" pitchFamily="18" charset="0"/>
              <a:cs typeface="Times New Roman" panose="02020603050405020304" pitchFamily="18" charset="0"/>
            </a:endParaRPr>
          </a:p>
        </p:txBody>
      </p:sp>
      <p:sp>
        <p:nvSpPr>
          <p:cNvPr id="27" name="文本框 26">
            <a:extLst>
              <a:ext uri="{FF2B5EF4-FFF2-40B4-BE49-F238E27FC236}">
                <a16:creationId xmlns:a16="http://schemas.microsoft.com/office/drawing/2014/main" id="{E685A83D-C248-2526-F0E1-C9D4B98384D0}"/>
              </a:ext>
            </a:extLst>
          </p:cNvPr>
          <p:cNvSpPr txBox="1"/>
          <p:nvPr/>
        </p:nvSpPr>
        <p:spPr>
          <a:xfrm>
            <a:off x="1689380" y="2618637"/>
            <a:ext cx="1197335" cy="230832"/>
          </a:xfrm>
          <a:prstGeom prst="rect">
            <a:avLst/>
          </a:prstGeom>
          <a:noFill/>
        </p:spPr>
        <p:txBody>
          <a:bodyPr wrap="square" rtlCol="0">
            <a:spAutoFit/>
          </a:bodyPr>
          <a:lstStyle/>
          <a:p>
            <a:pPr algn="ctr"/>
            <a:r>
              <a:rPr kumimoji="1" lang="en-US" altLang="zh-CN" sz="900" dirty="0">
                <a:latin typeface="Times New Roman" panose="02020603050405020304" pitchFamily="18" charset="0"/>
                <a:cs typeface="Times New Roman" panose="02020603050405020304" pitchFamily="18" charset="0"/>
              </a:rPr>
              <a:t>Check</a:t>
            </a:r>
            <a:endParaRPr kumimoji="1" lang="zh-CN" altLang="en-US" sz="900" dirty="0">
              <a:latin typeface="Times New Roman" panose="02020603050405020304" pitchFamily="18" charset="0"/>
              <a:cs typeface="Times New Roman" panose="02020603050405020304" pitchFamily="18" charset="0"/>
            </a:endParaRPr>
          </a:p>
        </p:txBody>
      </p:sp>
      <p:sp>
        <p:nvSpPr>
          <p:cNvPr id="51" name="文本框 50">
            <a:extLst>
              <a:ext uri="{FF2B5EF4-FFF2-40B4-BE49-F238E27FC236}">
                <a16:creationId xmlns:a16="http://schemas.microsoft.com/office/drawing/2014/main" id="{7871F9F6-67D7-D853-80B6-17EEF94FD224}"/>
              </a:ext>
            </a:extLst>
          </p:cNvPr>
          <p:cNvSpPr txBox="1"/>
          <p:nvPr/>
        </p:nvSpPr>
        <p:spPr>
          <a:xfrm>
            <a:off x="2848099" y="1146767"/>
            <a:ext cx="1585164" cy="276999"/>
          </a:xfrm>
          <a:prstGeom prst="rect">
            <a:avLst/>
          </a:prstGeom>
          <a:noFill/>
        </p:spPr>
        <p:txBody>
          <a:bodyPr wrap="square" rtlCol="0">
            <a:spAutoFit/>
          </a:bodyPr>
          <a:lstStyle/>
          <a:p>
            <a:pPr algn="ctr"/>
            <a:r>
              <a:rPr lang="en-US" altLang="zh-CN" sz="1200" b="1" dirty="0">
                <a:solidFill>
                  <a:srgbClr val="1F2328"/>
                </a:solidFill>
                <a:latin typeface="Times New Roman" panose="02020603050405020304" pitchFamily="18" charset="0"/>
                <a:cs typeface="Times New Roman" panose="02020603050405020304" pitchFamily="18" charset="0"/>
              </a:rPr>
              <a:t>Mutation</a:t>
            </a:r>
            <a:r>
              <a:rPr lang="zh-CN" altLang="en-US" sz="1200" b="1" dirty="0">
                <a:solidFill>
                  <a:srgbClr val="1F2328"/>
                </a:solidFill>
                <a:latin typeface="Times New Roman" panose="02020603050405020304" pitchFamily="18" charset="0"/>
                <a:cs typeface="Times New Roman" panose="02020603050405020304" pitchFamily="18" charset="0"/>
              </a:rPr>
              <a:t> </a:t>
            </a:r>
            <a:r>
              <a:rPr lang="en-US" altLang="zh-CN" sz="1200" b="1" dirty="0">
                <a:solidFill>
                  <a:srgbClr val="1F2328"/>
                </a:solidFill>
                <a:latin typeface="Times New Roman" panose="02020603050405020304" pitchFamily="18" charset="0"/>
                <a:cs typeface="Times New Roman" panose="02020603050405020304" pitchFamily="18" charset="0"/>
              </a:rPr>
              <a:t>Agent</a:t>
            </a:r>
            <a:endParaRPr lang="zh-CN" altLang="en-US" sz="1200" b="1" dirty="0">
              <a:solidFill>
                <a:srgbClr val="1F2328"/>
              </a:solidFill>
              <a:latin typeface="Times New Roman" panose="02020603050405020304" pitchFamily="18" charset="0"/>
              <a:cs typeface="Times New Roman" panose="02020603050405020304" pitchFamily="18" charset="0"/>
            </a:endParaRPr>
          </a:p>
        </p:txBody>
      </p:sp>
      <p:sp>
        <p:nvSpPr>
          <p:cNvPr id="52" name="圆角矩形 51">
            <a:extLst>
              <a:ext uri="{FF2B5EF4-FFF2-40B4-BE49-F238E27FC236}">
                <a16:creationId xmlns:a16="http://schemas.microsoft.com/office/drawing/2014/main" id="{F1DF563B-B6DA-4167-7358-809A366E55D1}"/>
              </a:ext>
            </a:extLst>
          </p:cNvPr>
          <p:cNvSpPr/>
          <p:nvPr/>
        </p:nvSpPr>
        <p:spPr>
          <a:xfrm>
            <a:off x="258857" y="2055644"/>
            <a:ext cx="1098291" cy="28345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900" dirty="0">
                <a:solidFill>
                  <a:srgbClr val="1F2328"/>
                </a:solidFill>
                <a:latin typeface="Times New Roman" panose="02020603050405020304" pitchFamily="18" charset="0"/>
                <a:cs typeface="Times New Roman" panose="02020603050405020304" pitchFamily="18" charset="0"/>
              </a:rPr>
              <a:t>Target</a:t>
            </a:r>
            <a:r>
              <a:rPr lang="zh-CN" altLang="en-US" sz="900" dirty="0">
                <a:solidFill>
                  <a:srgbClr val="1F2328"/>
                </a:solidFill>
                <a:latin typeface="Times New Roman" panose="02020603050405020304" pitchFamily="18" charset="0"/>
                <a:cs typeface="Times New Roman" panose="02020603050405020304" pitchFamily="18" charset="0"/>
              </a:rPr>
              <a:t> </a:t>
            </a:r>
            <a:r>
              <a:rPr lang="en-US" altLang="zh-CN" sz="900" dirty="0">
                <a:solidFill>
                  <a:srgbClr val="1F2328"/>
                </a:solidFill>
                <a:latin typeface="Times New Roman" panose="02020603050405020304" pitchFamily="18" charset="0"/>
                <a:cs typeface="Times New Roman" panose="02020603050405020304" pitchFamily="18" charset="0"/>
              </a:rPr>
              <a:t>Sensitive</a:t>
            </a:r>
            <a:r>
              <a:rPr lang="zh-CN" altLang="en-US" sz="900" dirty="0">
                <a:solidFill>
                  <a:srgbClr val="1F2328"/>
                </a:solidFill>
                <a:latin typeface="Times New Roman" panose="02020603050405020304" pitchFamily="18" charset="0"/>
                <a:cs typeface="Times New Roman" panose="02020603050405020304" pitchFamily="18" charset="0"/>
              </a:rPr>
              <a:t> </a:t>
            </a:r>
            <a:r>
              <a:rPr lang="en-US" altLang="zh-CN" sz="900" dirty="0">
                <a:solidFill>
                  <a:srgbClr val="1F2328"/>
                </a:solidFill>
                <a:latin typeface="Times New Roman" panose="02020603050405020304" pitchFamily="18" charset="0"/>
                <a:cs typeface="Times New Roman" panose="02020603050405020304" pitchFamily="18" charset="0"/>
              </a:rPr>
              <a:t>Prompt</a:t>
            </a:r>
            <a:endParaRPr lang="zh-CN" altLang="en-US" sz="900" dirty="0">
              <a:solidFill>
                <a:srgbClr val="1F2328"/>
              </a:solidFill>
              <a:latin typeface="Times New Roman" panose="02020603050405020304" pitchFamily="18" charset="0"/>
              <a:cs typeface="Times New Roman" panose="02020603050405020304" pitchFamily="18" charset="0"/>
            </a:endParaRPr>
          </a:p>
        </p:txBody>
      </p:sp>
      <p:pic>
        <p:nvPicPr>
          <p:cNvPr id="53" name="图片 52">
            <a:extLst>
              <a:ext uri="{FF2B5EF4-FFF2-40B4-BE49-F238E27FC236}">
                <a16:creationId xmlns:a16="http://schemas.microsoft.com/office/drawing/2014/main" id="{D8B0DCBA-F4EE-C600-9747-A13D25877472}"/>
              </a:ext>
            </a:extLst>
          </p:cNvPr>
          <p:cNvPicPr>
            <a:picLocks noChangeAspect="1"/>
          </p:cNvPicPr>
          <p:nvPr/>
        </p:nvPicPr>
        <p:blipFill>
          <a:blip r:embed="rId4"/>
          <a:stretch>
            <a:fillRect/>
          </a:stretch>
        </p:blipFill>
        <p:spPr>
          <a:xfrm>
            <a:off x="240509" y="3055957"/>
            <a:ext cx="219109" cy="199514"/>
          </a:xfrm>
          <a:prstGeom prst="rect">
            <a:avLst/>
          </a:prstGeom>
        </p:spPr>
      </p:pic>
      <p:pic>
        <p:nvPicPr>
          <p:cNvPr id="54" name="图片 53">
            <a:extLst>
              <a:ext uri="{FF2B5EF4-FFF2-40B4-BE49-F238E27FC236}">
                <a16:creationId xmlns:a16="http://schemas.microsoft.com/office/drawing/2014/main" id="{132B8CEF-B2C7-9E5F-E389-CE96C174C715}"/>
              </a:ext>
            </a:extLst>
          </p:cNvPr>
          <p:cNvPicPr>
            <a:picLocks noChangeAspect="1"/>
          </p:cNvPicPr>
          <p:nvPr/>
        </p:nvPicPr>
        <p:blipFill>
          <a:blip r:embed="rId4"/>
          <a:stretch>
            <a:fillRect/>
          </a:stretch>
        </p:blipFill>
        <p:spPr>
          <a:xfrm>
            <a:off x="1164425" y="3069248"/>
            <a:ext cx="210276" cy="191471"/>
          </a:xfrm>
          <a:prstGeom prst="rect">
            <a:avLst/>
          </a:prstGeom>
        </p:spPr>
      </p:pic>
      <p:cxnSp>
        <p:nvCxnSpPr>
          <p:cNvPr id="55" name="直线箭头连接符 54">
            <a:extLst>
              <a:ext uri="{FF2B5EF4-FFF2-40B4-BE49-F238E27FC236}">
                <a16:creationId xmlns:a16="http://schemas.microsoft.com/office/drawing/2014/main" id="{BF0D93F1-0ED1-EFCC-7D2C-2F101C7C654A}"/>
              </a:ext>
            </a:extLst>
          </p:cNvPr>
          <p:cNvCxnSpPr>
            <a:cxnSpLocks/>
            <a:stCxn id="20" idx="3"/>
          </p:cNvCxnSpPr>
          <p:nvPr/>
        </p:nvCxnSpPr>
        <p:spPr>
          <a:xfrm>
            <a:off x="1361761" y="2900429"/>
            <a:ext cx="20625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椭圆 57">
            <a:extLst>
              <a:ext uri="{FF2B5EF4-FFF2-40B4-BE49-F238E27FC236}">
                <a16:creationId xmlns:a16="http://schemas.microsoft.com/office/drawing/2014/main" id="{E5ADA261-F994-C1B2-0622-99CA92828696}"/>
              </a:ext>
            </a:extLst>
          </p:cNvPr>
          <p:cNvSpPr/>
          <p:nvPr/>
        </p:nvSpPr>
        <p:spPr>
          <a:xfrm>
            <a:off x="1965318" y="2397497"/>
            <a:ext cx="106424" cy="96035"/>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525" b="1" dirty="0">
              <a:latin typeface="Times New Roman" panose="02020603050405020304" pitchFamily="18" charset="0"/>
              <a:cs typeface="Times New Roman" panose="02020603050405020304" pitchFamily="18" charset="0"/>
            </a:endParaRPr>
          </a:p>
        </p:txBody>
      </p:sp>
      <p:sp>
        <p:nvSpPr>
          <p:cNvPr id="59" name="文本框 58">
            <a:extLst>
              <a:ext uri="{FF2B5EF4-FFF2-40B4-BE49-F238E27FC236}">
                <a16:creationId xmlns:a16="http://schemas.microsoft.com/office/drawing/2014/main" id="{A9AE7889-10B9-8E7B-32FA-85178CF9E1DC}"/>
              </a:ext>
            </a:extLst>
          </p:cNvPr>
          <p:cNvSpPr txBox="1"/>
          <p:nvPr/>
        </p:nvSpPr>
        <p:spPr>
          <a:xfrm>
            <a:off x="2056634" y="2333872"/>
            <a:ext cx="885903" cy="230832"/>
          </a:xfrm>
          <a:prstGeom prst="rect">
            <a:avLst/>
          </a:prstGeom>
          <a:noFill/>
        </p:spPr>
        <p:txBody>
          <a:bodyPr wrap="square" rtlCol="0">
            <a:spAutoFit/>
          </a:bodyPr>
          <a:lstStyle/>
          <a:p>
            <a:pPr algn="ctr"/>
            <a:r>
              <a:rPr kumimoji="1" lang="en-US" altLang="zh-CN" sz="900" b="1" dirty="0" err="1">
                <a:latin typeface="Times New Roman" panose="02020603050405020304" pitchFamily="18" charset="0"/>
                <a:cs typeface="Times New Roman" panose="02020603050405020304" pitchFamily="18" charset="0"/>
              </a:rPr>
              <a:t>BypassCheck</a:t>
            </a:r>
            <a:endParaRPr kumimoji="1" lang="zh-CN" altLang="en-US" sz="900" b="1" dirty="0">
              <a:latin typeface="Times New Roman" panose="02020603050405020304" pitchFamily="18" charset="0"/>
              <a:cs typeface="Times New Roman" panose="02020603050405020304" pitchFamily="18" charset="0"/>
            </a:endParaRPr>
          </a:p>
        </p:txBody>
      </p:sp>
      <p:sp>
        <p:nvSpPr>
          <p:cNvPr id="60" name="文本框 59">
            <a:extLst>
              <a:ext uri="{FF2B5EF4-FFF2-40B4-BE49-F238E27FC236}">
                <a16:creationId xmlns:a16="http://schemas.microsoft.com/office/drawing/2014/main" id="{29AD4086-9D9D-57CC-A340-C668200E03EF}"/>
              </a:ext>
            </a:extLst>
          </p:cNvPr>
          <p:cNvSpPr txBox="1"/>
          <p:nvPr/>
        </p:nvSpPr>
        <p:spPr>
          <a:xfrm>
            <a:off x="1907570" y="2353311"/>
            <a:ext cx="223646" cy="184666"/>
          </a:xfrm>
          <a:prstGeom prst="rect">
            <a:avLst/>
          </a:prstGeom>
          <a:noFill/>
        </p:spPr>
        <p:txBody>
          <a:bodyPr wrap="square" rtlCol="0">
            <a:spAutoFit/>
          </a:bodyPr>
          <a:lstStyle/>
          <a:p>
            <a:r>
              <a:rPr kumimoji="1" lang="en-US" altLang="zh-CN" sz="600" b="1" dirty="0">
                <a:solidFill>
                  <a:schemeClr val="bg1"/>
                </a:solidFill>
                <a:latin typeface="Times New Roman" panose="02020603050405020304" pitchFamily="18" charset="0"/>
                <a:cs typeface="Times New Roman" panose="02020603050405020304" pitchFamily="18" charset="0"/>
              </a:rPr>
              <a:t>1</a:t>
            </a:r>
            <a:endParaRPr kumimoji="1" lang="zh-CN" altLang="en-US" sz="600" b="1" dirty="0">
              <a:solidFill>
                <a:schemeClr val="bg1"/>
              </a:solidFill>
              <a:latin typeface="Times New Roman" panose="02020603050405020304" pitchFamily="18" charset="0"/>
              <a:cs typeface="Times New Roman" panose="02020603050405020304" pitchFamily="18" charset="0"/>
            </a:endParaRPr>
          </a:p>
        </p:txBody>
      </p:sp>
      <p:sp>
        <p:nvSpPr>
          <p:cNvPr id="62" name="圆角矩形 61">
            <a:extLst>
              <a:ext uri="{FF2B5EF4-FFF2-40B4-BE49-F238E27FC236}">
                <a16:creationId xmlns:a16="http://schemas.microsoft.com/office/drawing/2014/main" id="{B2407872-A275-F5D5-2984-9DD4E1B43078}"/>
              </a:ext>
            </a:extLst>
          </p:cNvPr>
          <p:cNvSpPr/>
          <p:nvPr/>
        </p:nvSpPr>
        <p:spPr>
          <a:xfrm>
            <a:off x="256713" y="1403714"/>
            <a:ext cx="1109722" cy="41820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750" dirty="0">
              <a:solidFill>
                <a:schemeClr val="tx1"/>
              </a:solidFill>
              <a:latin typeface="Times New Roman" panose="02020603050405020304" pitchFamily="18" charset="0"/>
              <a:cs typeface="Times New Roman" panose="02020603050405020304" pitchFamily="18" charset="0"/>
            </a:endParaRPr>
          </a:p>
        </p:txBody>
      </p:sp>
      <p:sp>
        <p:nvSpPr>
          <p:cNvPr id="63" name="文本框 62">
            <a:extLst>
              <a:ext uri="{FF2B5EF4-FFF2-40B4-BE49-F238E27FC236}">
                <a16:creationId xmlns:a16="http://schemas.microsoft.com/office/drawing/2014/main" id="{764D0E31-E6E3-8CFB-8EF7-9C95315FF784}"/>
              </a:ext>
            </a:extLst>
          </p:cNvPr>
          <p:cNvSpPr txBox="1"/>
          <p:nvPr/>
        </p:nvSpPr>
        <p:spPr>
          <a:xfrm>
            <a:off x="180428" y="1388486"/>
            <a:ext cx="1293520" cy="230832"/>
          </a:xfrm>
          <a:prstGeom prst="rect">
            <a:avLst/>
          </a:prstGeom>
          <a:noFill/>
        </p:spPr>
        <p:txBody>
          <a:bodyPr wrap="square" rtlCol="0">
            <a:spAutoFit/>
          </a:bodyPr>
          <a:lstStyle/>
          <a:p>
            <a:pPr algn="ctr"/>
            <a:r>
              <a:rPr lang="en-US" altLang="zh-CN" sz="900" dirty="0">
                <a:solidFill>
                  <a:srgbClr val="1F2328"/>
                </a:solidFill>
                <a:latin typeface="Times New Roman" panose="02020603050405020304" pitchFamily="18" charset="0"/>
                <a:cs typeface="Times New Roman" panose="02020603050405020304" pitchFamily="18" charset="0"/>
              </a:rPr>
              <a:t>Sensitive</a:t>
            </a:r>
            <a:r>
              <a:rPr lang="zh-CN" altLang="en-US" sz="900" dirty="0">
                <a:solidFill>
                  <a:srgbClr val="1F2328"/>
                </a:solidFill>
                <a:latin typeface="Times New Roman" panose="02020603050405020304" pitchFamily="18" charset="0"/>
                <a:cs typeface="Times New Roman" panose="02020603050405020304" pitchFamily="18" charset="0"/>
              </a:rPr>
              <a:t> </a:t>
            </a:r>
            <a:r>
              <a:rPr lang="en-US" altLang="zh-CN" sz="900" dirty="0">
                <a:solidFill>
                  <a:srgbClr val="1F2328"/>
                </a:solidFill>
                <a:latin typeface="Times New Roman" panose="02020603050405020304" pitchFamily="18" charset="0"/>
                <a:cs typeface="Times New Roman" panose="02020603050405020304" pitchFamily="18" charset="0"/>
              </a:rPr>
              <a:t>Prompt</a:t>
            </a:r>
            <a:r>
              <a:rPr lang="zh-CN" altLang="en-US" sz="900" dirty="0">
                <a:solidFill>
                  <a:srgbClr val="1F2328"/>
                </a:solidFill>
                <a:latin typeface="Times New Roman" panose="02020603050405020304" pitchFamily="18" charset="0"/>
                <a:cs typeface="Times New Roman" panose="02020603050405020304" pitchFamily="18" charset="0"/>
              </a:rPr>
              <a:t> </a:t>
            </a:r>
            <a:r>
              <a:rPr lang="en-US" altLang="zh-CN" sz="900" dirty="0">
                <a:solidFill>
                  <a:srgbClr val="1F2328"/>
                </a:solidFill>
                <a:latin typeface="Times New Roman" panose="02020603050405020304" pitchFamily="18" charset="0"/>
                <a:cs typeface="Times New Roman" panose="02020603050405020304" pitchFamily="18" charset="0"/>
              </a:rPr>
              <a:t>Pool</a:t>
            </a:r>
            <a:endParaRPr lang="zh-CN" altLang="en-US" sz="900" dirty="0">
              <a:solidFill>
                <a:srgbClr val="1F2328"/>
              </a:solidFill>
              <a:latin typeface="Times New Roman" panose="02020603050405020304" pitchFamily="18" charset="0"/>
              <a:cs typeface="Times New Roman" panose="02020603050405020304" pitchFamily="18" charset="0"/>
            </a:endParaRPr>
          </a:p>
        </p:txBody>
      </p:sp>
      <p:pic>
        <p:nvPicPr>
          <p:cNvPr id="64" name="图片 63">
            <a:extLst>
              <a:ext uri="{FF2B5EF4-FFF2-40B4-BE49-F238E27FC236}">
                <a16:creationId xmlns:a16="http://schemas.microsoft.com/office/drawing/2014/main" id="{E6A88438-BE92-F147-8D68-A3BF27E5FC9D}"/>
              </a:ext>
            </a:extLst>
          </p:cNvPr>
          <p:cNvPicPr>
            <a:picLocks noChangeAspect="1"/>
          </p:cNvPicPr>
          <p:nvPr/>
        </p:nvPicPr>
        <p:blipFill>
          <a:blip r:embed="rId5"/>
          <a:stretch>
            <a:fillRect/>
          </a:stretch>
        </p:blipFill>
        <p:spPr>
          <a:xfrm>
            <a:off x="334183" y="1612108"/>
            <a:ext cx="176822" cy="164198"/>
          </a:xfrm>
          <a:prstGeom prst="rect">
            <a:avLst/>
          </a:prstGeom>
        </p:spPr>
      </p:pic>
      <p:pic>
        <p:nvPicPr>
          <p:cNvPr id="65" name="图片 64">
            <a:extLst>
              <a:ext uri="{FF2B5EF4-FFF2-40B4-BE49-F238E27FC236}">
                <a16:creationId xmlns:a16="http://schemas.microsoft.com/office/drawing/2014/main" id="{D5117458-C061-7413-3C94-8C41EEBF51E8}"/>
              </a:ext>
            </a:extLst>
          </p:cNvPr>
          <p:cNvPicPr>
            <a:picLocks noChangeAspect="1"/>
          </p:cNvPicPr>
          <p:nvPr/>
        </p:nvPicPr>
        <p:blipFill>
          <a:blip r:embed="rId5"/>
          <a:stretch>
            <a:fillRect/>
          </a:stretch>
        </p:blipFill>
        <p:spPr>
          <a:xfrm>
            <a:off x="599848" y="1609761"/>
            <a:ext cx="176822" cy="164198"/>
          </a:xfrm>
          <a:prstGeom prst="rect">
            <a:avLst/>
          </a:prstGeom>
        </p:spPr>
      </p:pic>
      <p:pic>
        <p:nvPicPr>
          <p:cNvPr id="66" name="图片 65">
            <a:extLst>
              <a:ext uri="{FF2B5EF4-FFF2-40B4-BE49-F238E27FC236}">
                <a16:creationId xmlns:a16="http://schemas.microsoft.com/office/drawing/2014/main" id="{E6481D09-A725-052F-0DDF-9FE8836B3F20}"/>
              </a:ext>
            </a:extLst>
          </p:cNvPr>
          <p:cNvPicPr>
            <a:picLocks noChangeAspect="1"/>
          </p:cNvPicPr>
          <p:nvPr/>
        </p:nvPicPr>
        <p:blipFill>
          <a:blip r:embed="rId5"/>
          <a:stretch>
            <a:fillRect/>
          </a:stretch>
        </p:blipFill>
        <p:spPr>
          <a:xfrm>
            <a:off x="865351" y="1609761"/>
            <a:ext cx="176822" cy="164198"/>
          </a:xfrm>
          <a:prstGeom prst="rect">
            <a:avLst/>
          </a:prstGeom>
        </p:spPr>
      </p:pic>
      <p:pic>
        <p:nvPicPr>
          <p:cNvPr id="67" name="图片 66">
            <a:extLst>
              <a:ext uri="{FF2B5EF4-FFF2-40B4-BE49-F238E27FC236}">
                <a16:creationId xmlns:a16="http://schemas.microsoft.com/office/drawing/2014/main" id="{A1DDF673-C507-5B2A-5660-4F7A46B8ADA8}"/>
              </a:ext>
            </a:extLst>
          </p:cNvPr>
          <p:cNvPicPr>
            <a:picLocks noChangeAspect="1"/>
          </p:cNvPicPr>
          <p:nvPr/>
        </p:nvPicPr>
        <p:blipFill>
          <a:blip r:embed="rId5"/>
          <a:stretch>
            <a:fillRect/>
          </a:stretch>
        </p:blipFill>
        <p:spPr>
          <a:xfrm>
            <a:off x="1129108" y="1600317"/>
            <a:ext cx="176822" cy="164198"/>
          </a:xfrm>
          <a:prstGeom prst="rect">
            <a:avLst/>
          </a:prstGeom>
        </p:spPr>
      </p:pic>
      <p:cxnSp>
        <p:nvCxnSpPr>
          <p:cNvPr id="68" name="直线箭头连接符 67">
            <a:extLst>
              <a:ext uri="{FF2B5EF4-FFF2-40B4-BE49-F238E27FC236}">
                <a16:creationId xmlns:a16="http://schemas.microsoft.com/office/drawing/2014/main" id="{F0E1EBAF-064C-CC29-D76C-85F0E8C7DDD8}"/>
              </a:ext>
            </a:extLst>
          </p:cNvPr>
          <p:cNvCxnSpPr>
            <a:cxnSpLocks/>
            <a:stCxn id="62" idx="2"/>
            <a:endCxn id="52" idx="0"/>
          </p:cNvCxnSpPr>
          <p:nvPr/>
        </p:nvCxnSpPr>
        <p:spPr>
          <a:xfrm flipH="1">
            <a:off x="808003" y="1821925"/>
            <a:ext cx="3571" cy="2337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线箭头连接符 68">
            <a:extLst>
              <a:ext uri="{FF2B5EF4-FFF2-40B4-BE49-F238E27FC236}">
                <a16:creationId xmlns:a16="http://schemas.microsoft.com/office/drawing/2014/main" id="{EC39BADB-7C6F-8EF9-7FA1-9749A274E6EF}"/>
              </a:ext>
            </a:extLst>
          </p:cNvPr>
          <p:cNvCxnSpPr>
            <a:cxnSpLocks/>
          </p:cNvCxnSpPr>
          <p:nvPr/>
        </p:nvCxnSpPr>
        <p:spPr>
          <a:xfrm flipV="1">
            <a:off x="1365793" y="2256674"/>
            <a:ext cx="206258" cy="10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线箭头连接符 77">
            <a:extLst>
              <a:ext uri="{FF2B5EF4-FFF2-40B4-BE49-F238E27FC236}">
                <a16:creationId xmlns:a16="http://schemas.microsoft.com/office/drawing/2014/main" id="{192530A8-B53B-297E-54FE-3A2DBDFEF488}"/>
              </a:ext>
            </a:extLst>
          </p:cNvPr>
          <p:cNvCxnSpPr>
            <a:cxnSpLocks/>
            <a:endCxn id="20" idx="0"/>
          </p:cNvCxnSpPr>
          <p:nvPr/>
        </p:nvCxnSpPr>
        <p:spPr>
          <a:xfrm>
            <a:off x="808002" y="2343947"/>
            <a:ext cx="4614" cy="18774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文本框 78">
            <a:extLst>
              <a:ext uri="{FF2B5EF4-FFF2-40B4-BE49-F238E27FC236}">
                <a16:creationId xmlns:a16="http://schemas.microsoft.com/office/drawing/2014/main" id="{7709246F-9ED1-F236-2629-879AFD61B8EA}"/>
              </a:ext>
            </a:extLst>
          </p:cNvPr>
          <p:cNvSpPr txBox="1"/>
          <p:nvPr/>
        </p:nvSpPr>
        <p:spPr>
          <a:xfrm>
            <a:off x="262588" y="2758400"/>
            <a:ext cx="1102904" cy="276999"/>
          </a:xfrm>
          <a:prstGeom prst="rect">
            <a:avLst/>
          </a:prstGeom>
          <a:noFill/>
        </p:spPr>
        <p:txBody>
          <a:bodyPr wrap="square" rtlCol="0">
            <a:spAutoFit/>
          </a:bodyPr>
          <a:lstStyle/>
          <a:p>
            <a:pPr algn="ctr"/>
            <a:r>
              <a:rPr lang="en-US" altLang="zh-CN" sz="1200" b="1" dirty="0">
                <a:solidFill>
                  <a:srgbClr val="1F2328"/>
                </a:solidFill>
                <a:latin typeface="Times New Roman" panose="02020603050405020304" pitchFamily="18" charset="0"/>
                <a:cs typeface="Times New Roman" panose="02020603050405020304" pitchFamily="18" charset="0"/>
              </a:rPr>
              <a:t>T2I Model</a:t>
            </a:r>
            <a:endParaRPr lang="zh-CN" altLang="en-US" sz="1200" b="1" dirty="0">
              <a:solidFill>
                <a:srgbClr val="1F2328"/>
              </a:solidFill>
              <a:latin typeface="Times New Roman" panose="02020603050405020304" pitchFamily="18" charset="0"/>
              <a:cs typeface="Times New Roman" panose="02020603050405020304" pitchFamily="18" charset="0"/>
            </a:endParaRPr>
          </a:p>
        </p:txBody>
      </p:sp>
      <p:sp>
        <p:nvSpPr>
          <p:cNvPr id="86" name="圆角矩形 85">
            <a:extLst>
              <a:ext uri="{FF2B5EF4-FFF2-40B4-BE49-F238E27FC236}">
                <a16:creationId xmlns:a16="http://schemas.microsoft.com/office/drawing/2014/main" id="{00833AF3-BF56-B03D-9E3A-78E6EDA8CD53}"/>
              </a:ext>
            </a:extLst>
          </p:cNvPr>
          <p:cNvSpPr/>
          <p:nvPr/>
        </p:nvSpPr>
        <p:spPr>
          <a:xfrm>
            <a:off x="1620056" y="2292944"/>
            <a:ext cx="1324405" cy="694981"/>
          </a:xfrm>
          <a:prstGeom prst="roundRect">
            <a:avLst>
              <a:gd name="adj" fmla="val 10312"/>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sp>
        <p:nvSpPr>
          <p:cNvPr id="6" name="矩形 5">
            <a:extLst>
              <a:ext uri="{FF2B5EF4-FFF2-40B4-BE49-F238E27FC236}">
                <a16:creationId xmlns:a16="http://schemas.microsoft.com/office/drawing/2014/main" id="{AA6A936F-7FF5-52AD-D464-DE1738DB7FA2}"/>
              </a:ext>
            </a:extLst>
          </p:cNvPr>
          <p:cNvSpPr/>
          <p:nvPr/>
        </p:nvSpPr>
        <p:spPr>
          <a:xfrm>
            <a:off x="3020316" y="2139192"/>
            <a:ext cx="5047237" cy="101460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buNone/>
            </a:pPr>
            <a:r>
              <a:rPr lang="en-US" altLang="zh-CN" sz="1400" dirty="0">
                <a:solidFill>
                  <a:schemeClr val="tx1"/>
                </a:solidFill>
                <a:latin typeface="Times New Roman" panose="02020603050405020304" pitchFamily="18" charset="0"/>
                <a:cs typeface="Times New Roman" panose="02020603050405020304" pitchFamily="18" charset="0"/>
              </a:rPr>
              <a:t>For each selected prompt, the </a:t>
            </a:r>
            <a:r>
              <a:rPr lang="en-US" altLang="zh-CN" sz="1400" b="1" dirty="0">
                <a:solidFill>
                  <a:schemeClr val="tx1"/>
                </a:solidFill>
                <a:latin typeface="Times New Roman" panose="02020603050405020304" pitchFamily="18" charset="0"/>
                <a:cs typeface="Times New Roman" panose="02020603050405020304" pitchFamily="18" charset="0"/>
              </a:rPr>
              <a:t>mutation agent</a:t>
            </a:r>
            <a:r>
              <a:rPr lang="en-US" altLang="zh-CN" sz="1400" dirty="0">
                <a:solidFill>
                  <a:schemeClr val="tx1"/>
                </a:solidFill>
                <a:latin typeface="Times New Roman" panose="02020603050405020304" pitchFamily="18" charset="0"/>
                <a:cs typeface="Times New Roman" panose="02020603050405020304" pitchFamily="18" charset="0"/>
              </a:rPr>
              <a:t> first checks whether it can bypass the safety filters of the T2I model by assessing the alignment between the prompt and the generated image.</a:t>
            </a:r>
          </a:p>
        </p:txBody>
      </p:sp>
      <p:sp>
        <p:nvSpPr>
          <p:cNvPr id="99" name="文本框 98">
            <a:extLst>
              <a:ext uri="{FF2B5EF4-FFF2-40B4-BE49-F238E27FC236}">
                <a16:creationId xmlns:a16="http://schemas.microsoft.com/office/drawing/2014/main" id="{7A8C0F11-6F1C-DCF7-8DCD-3FDB9A499316}"/>
              </a:ext>
            </a:extLst>
          </p:cNvPr>
          <p:cNvSpPr txBox="1"/>
          <p:nvPr/>
        </p:nvSpPr>
        <p:spPr>
          <a:xfrm>
            <a:off x="5852451" y="4141604"/>
            <a:ext cx="896070" cy="230832"/>
          </a:xfrm>
          <a:prstGeom prst="rect">
            <a:avLst/>
          </a:prstGeom>
          <a:noFill/>
        </p:spPr>
        <p:txBody>
          <a:bodyPr wrap="square" rtlCol="0">
            <a:spAutoFit/>
          </a:bodyPr>
          <a:lstStyle/>
          <a:p>
            <a:pPr algn="ctr"/>
            <a:r>
              <a:rPr lang="en-US" altLang="zh-CN" sz="900" dirty="0">
                <a:solidFill>
                  <a:srgbClr val="1F2328"/>
                </a:solidFill>
                <a:latin typeface="Times New Roman" panose="02020603050405020304" pitchFamily="18" charset="0"/>
                <a:cs typeface="Times New Roman" panose="02020603050405020304" pitchFamily="18" charset="0"/>
              </a:rPr>
              <a:t>Tools</a:t>
            </a:r>
            <a:endParaRPr lang="zh-CN" altLang="en-US" sz="900" dirty="0">
              <a:solidFill>
                <a:srgbClr val="1F2328"/>
              </a:solidFill>
              <a:latin typeface="Times New Roman" panose="02020603050405020304" pitchFamily="18" charset="0"/>
              <a:cs typeface="Times New Roman" panose="02020603050405020304" pitchFamily="18" charset="0"/>
            </a:endParaRPr>
          </a:p>
        </p:txBody>
      </p:sp>
      <p:sp>
        <p:nvSpPr>
          <p:cNvPr id="100" name="圆角矩形 99">
            <a:extLst>
              <a:ext uri="{FF2B5EF4-FFF2-40B4-BE49-F238E27FC236}">
                <a16:creationId xmlns:a16="http://schemas.microsoft.com/office/drawing/2014/main" id="{0E9D0848-4D4C-A046-2552-ABD5E7DCF88A}"/>
              </a:ext>
            </a:extLst>
          </p:cNvPr>
          <p:cNvSpPr/>
          <p:nvPr/>
        </p:nvSpPr>
        <p:spPr>
          <a:xfrm>
            <a:off x="6873362" y="4148807"/>
            <a:ext cx="536754" cy="196411"/>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013" dirty="0">
              <a:latin typeface="Times New Roman" panose="02020603050405020304" pitchFamily="18" charset="0"/>
              <a:cs typeface="Times New Roman" panose="02020603050405020304" pitchFamily="18" charset="0"/>
            </a:endParaRPr>
          </a:p>
        </p:txBody>
      </p:sp>
      <p:sp>
        <p:nvSpPr>
          <p:cNvPr id="101" name="文本框 100">
            <a:extLst>
              <a:ext uri="{FF2B5EF4-FFF2-40B4-BE49-F238E27FC236}">
                <a16:creationId xmlns:a16="http://schemas.microsoft.com/office/drawing/2014/main" id="{01C9A7DB-41E2-148B-E476-CEB34C78561D}"/>
              </a:ext>
            </a:extLst>
          </p:cNvPr>
          <p:cNvSpPr txBox="1"/>
          <p:nvPr/>
        </p:nvSpPr>
        <p:spPr>
          <a:xfrm>
            <a:off x="6868243" y="4157344"/>
            <a:ext cx="503990" cy="207749"/>
          </a:xfrm>
          <a:prstGeom prst="rect">
            <a:avLst/>
          </a:prstGeom>
          <a:noFill/>
        </p:spPr>
        <p:txBody>
          <a:bodyPr wrap="square" rtlCol="0">
            <a:spAutoFit/>
          </a:bodyPr>
          <a:lstStyle/>
          <a:p>
            <a:pPr algn="ctr"/>
            <a:r>
              <a:rPr kumimoji="1" lang="en-US" altLang="zh-CN" sz="750" dirty="0">
                <a:latin typeface="Times New Roman" panose="02020603050405020304" pitchFamily="18" charset="0"/>
                <a:cs typeface="Times New Roman" panose="02020603050405020304" pitchFamily="18" charset="0"/>
              </a:rPr>
              <a:t>xxx</a:t>
            </a:r>
            <a:endParaRPr kumimoji="1" lang="zh-CN" altLang="en-US" sz="750" dirty="0">
              <a:latin typeface="Times New Roman" panose="02020603050405020304" pitchFamily="18" charset="0"/>
              <a:cs typeface="Times New Roman" panose="02020603050405020304" pitchFamily="18" charset="0"/>
            </a:endParaRPr>
          </a:p>
        </p:txBody>
      </p:sp>
      <p:sp>
        <p:nvSpPr>
          <p:cNvPr id="102" name="文本框 101">
            <a:extLst>
              <a:ext uri="{FF2B5EF4-FFF2-40B4-BE49-F238E27FC236}">
                <a16:creationId xmlns:a16="http://schemas.microsoft.com/office/drawing/2014/main" id="{9F8B34D0-F5D7-E392-1A1B-75CCC3DE8DF3}"/>
              </a:ext>
            </a:extLst>
          </p:cNvPr>
          <p:cNvSpPr txBox="1"/>
          <p:nvPr/>
        </p:nvSpPr>
        <p:spPr>
          <a:xfrm>
            <a:off x="7369940" y="4137468"/>
            <a:ext cx="1648698" cy="230832"/>
          </a:xfrm>
          <a:prstGeom prst="rect">
            <a:avLst/>
          </a:prstGeom>
          <a:noFill/>
        </p:spPr>
        <p:txBody>
          <a:bodyPr wrap="square" rtlCol="0">
            <a:spAutoFit/>
          </a:bodyPr>
          <a:lstStyle/>
          <a:p>
            <a:r>
              <a:rPr lang="en-US" altLang="zh-CN" sz="900" dirty="0">
                <a:solidFill>
                  <a:srgbClr val="1F2328"/>
                </a:solidFill>
                <a:latin typeface="Times New Roman" panose="02020603050405020304" pitchFamily="18" charset="0"/>
                <a:cs typeface="Times New Roman" panose="02020603050405020304" pitchFamily="18" charset="0"/>
              </a:rPr>
              <a:t>Prompt for driving LLM/VLM</a:t>
            </a:r>
            <a:endParaRPr lang="zh-CN" altLang="en-US" sz="900" dirty="0">
              <a:solidFill>
                <a:srgbClr val="1F2328"/>
              </a:solidFill>
              <a:latin typeface="Times New Roman" panose="02020603050405020304" pitchFamily="18" charset="0"/>
              <a:cs typeface="Times New Roman" panose="02020603050405020304" pitchFamily="18" charset="0"/>
            </a:endParaRPr>
          </a:p>
        </p:txBody>
      </p:sp>
      <p:sp>
        <p:nvSpPr>
          <p:cNvPr id="106" name="圆角矩形 105">
            <a:extLst>
              <a:ext uri="{FF2B5EF4-FFF2-40B4-BE49-F238E27FC236}">
                <a16:creationId xmlns:a16="http://schemas.microsoft.com/office/drawing/2014/main" id="{1A3F06C1-D6FC-7803-2C62-1E4D322C22F2}"/>
              </a:ext>
            </a:extLst>
          </p:cNvPr>
          <p:cNvSpPr/>
          <p:nvPr/>
        </p:nvSpPr>
        <p:spPr>
          <a:xfrm>
            <a:off x="410249" y="4115715"/>
            <a:ext cx="304762" cy="26231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sp>
        <p:nvSpPr>
          <p:cNvPr id="114" name="文本框 113">
            <a:extLst>
              <a:ext uri="{FF2B5EF4-FFF2-40B4-BE49-F238E27FC236}">
                <a16:creationId xmlns:a16="http://schemas.microsoft.com/office/drawing/2014/main" id="{02C1468D-0563-1B6E-958E-89B7B2812C79}"/>
              </a:ext>
            </a:extLst>
          </p:cNvPr>
          <p:cNvSpPr txBox="1"/>
          <p:nvPr/>
        </p:nvSpPr>
        <p:spPr>
          <a:xfrm>
            <a:off x="639376" y="4145856"/>
            <a:ext cx="1076534" cy="230832"/>
          </a:xfrm>
          <a:prstGeom prst="rect">
            <a:avLst/>
          </a:prstGeom>
          <a:noFill/>
        </p:spPr>
        <p:txBody>
          <a:bodyPr wrap="square" rtlCol="0">
            <a:spAutoFit/>
          </a:bodyPr>
          <a:lstStyle/>
          <a:p>
            <a:pPr algn="ctr"/>
            <a:r>
              <a:rPr lang="en-US" altLang="zh-CN" sz="900" dirty="0">
                <a:solidFill>
                  <a:srgbClr val="1F2328"/>
                </a:solidFill>
                <a:latin typeface="Times New Roman" panose="02020603050405020304" pitchFamily="18" charset="0"/>
                <a:cs typeface="Times New Roman" panose="02020603050405020304" pitchFamily="18" charset="0"/>
              </a:rPr>
              <a:t>VLM-based</a:t>
            </a:r>
            <a:r>
              <a:rPr lang="zh-CN" altLang="en-US" sz="900" dirty="0">
                <a:solidFill>
                  <a:srgbClr val="1F2328"/>
                </a:solidFill>
                <a:latin typeface="Times New Roman" panose="02020603050405020304" pitchFamily="18" charset="0"/>
                <a:cs typeface="Times New Roman" panose="02020603050405020304" pitchFamily="18" charset="0"/>
              </a:rPr>
              <a:t> </a:t>
            </a:r>
            <a:r>
              <a:rPr lang="en-US" altLang="zh-CN" sz="900" dirty="0">
                <a:solidFill>
                  <a:srgbClr val="1F2328"/>
                </a:solidFill>
                <a:latin typeface="Times New Roman" panose="02020603050405020304" pitchFamily="18" charset="0"/>
                <a:cs typeface="Times New Roman" panose="02020603050405020304" pitchFamily="18" charset="0"/>
              </a:rPr>
              <a:t>Brain</a:t>
            </a:r>
            <a:endParaRPr lang="zh-CN" altLang="en-US" sz="900" dirty="0">
              <a:solidFill>
                <a:srgbClr val="1F2328"/>
              </a:solidFill>
              <a:latin typeface="Times New Roman" panose="02020603050405020304" pitchFamily="18" charset="0"/>
              <a:cs typeface="Times New Roman" panose="02020603050405020304" pitchFamily="18" charset="0"/>
            </a:endParaRPr>
          </a:p>
        </p:txBody>
      </p:sp>
      <p:pic>
        <p:nvPicPr>
          <p:cNvPr id="115" name="图片 114">
            <a:extLst>
              <a:ext uri="{FF2B5EF4-FFF2-40B4-BE49-F238E27FC236}">
                <a16:creationId xmlns:a16="http://schemas.microsoft.com/office/drawing/2014/main" id="{9CC2723C-E477-98CD-CDFE-308CD1BFAB16}"/>
              </a:ext>
            </a:extLst>
          </p:cNvPr>
          <p:cNvPicPr>
            <a:picLocks noChangeAspect="1"/>
          </p:cNvPicPr>
          <p:nvPr/>
        </p:nvPicPr>
        <p:blipFill>
          <a:blip r:embed="rId3"/>
          <a:stretch>
            <a:fillRect/>
          </a:stretch>
        </p:blipFill>
        <p:spPr>
          <a:xfrm>
            <a:off x="445309" y="4138913"/>
            <a:ext cx="236619" cy="215459"/>
          </a:xfrm>
          <a:prstGeom prst="rect">
            <a:avLst/>
          </a:prstGeom>
        </p:spPr>
      </p:pic>
      <p:sp>
        <p:nvSpPr>
          <p:cNvPr id="116" name="文本框 115">
            <a:extLst>
              <a:ext uri="{FF2B5EF4-FFF2-40B4-BE49-F238E27FC236}">
                <a16:creationId xmlns:a16="http://schemas.microsoft.com/office/drawing/2014/main" id="{76002608-F331-0A50-CE4F-23639929F7D0}"/>
              </a:ext>
            </a:extLst>
          </p:cNvPr>
          <p:cNvSpPr txBox="1"/>
          <p:nvPr/>
        </p:nvSpPr>
        <p:spPr>
          <a:xfrm>
            <a:off x="4029332" y="4141802"/>
            <a:ext cx="1443193" cy="230832"/>
          </a:xfrm>
          <a:prstGeom prst="rect">
            <a:avLst/>
          </a:prstGeom>
          <a:noFill/>
        </p:spPr>
        <p:txBody>
          <a:bodyPr wrap="square" rtlCol="0">
            <a:spAutoFit/>
          </a:bodyPr>
          <a:lstStyle/>
          <a:p>
            <a:pPr algn="ctr"/>
            <a:r>
              <a:rPr lang="en-US" altLang="zh-CN" sz="900" dirty="0">
                <a:solidFill>
                  <a:srgbClr val="1F2328"/>
                </a:solidFill>
                <a:latin typeface="Times New Roman" panose="02020603050405020304" pitchFamily="18" charset="0"/>
                <a:cs typeface="Times New Roman" panose="02020603050405020304" pitchFamily="18" charset="0"/>
              </a:rPr>
              <a:t>ICL-based</a:t>
            </a:r>
            <a:r>
              <a:rPr lang="zh-CN" altLang="en-US" sz="900" dirty="0">
                <a:solidFill>
                  <a:srgbClr val="1F2328"/>
                </a:solidFill>
                <a:latin typeface="Times New Roman" panose="02020603050405020304" pitchFamily="18" charset="0"/>
                <a:cs typeface="Times New Roman" panose="02020603050405020304" pitchFamily="18" charset="0"/>
              </a:rPr>
              <a:t> </a:t>
            </a:r>
            <a:r>
              <a:rPr lang="en-US" altLang="zh-CN" sz="900" dirty="0">
                <a:solidFill>
                  <a:srgbClr val="1F2328"/>
                </a:solidFill>
                <a:latin typeface="Times New Roman" panose="02020603050405020304" pitchFamily="18" charset="0"/>
                <a:cs typeface="Times New Roman" panose="02020603050405020304" pitchFamily="18" charset="0"/>
              </a:rPr>
              <a:t>Memory</a:t>
            </a:r>
            <a:endParaRPr lang="zh-CN" altLang="en-US" sz="900" dirty="0">
              <a:solidFill>
                <a:srgbClr val="1F2328"/>
              </a:solidFill>
              <a:latin typeface="Times New Roman" panose="02020603050405020304" pitchFamily="18" charset="0"/>
              <a:cs typeface="Times New Roman" panose="02020603050405020304" pitchFamily="18" charset="0"/>
            </a:endParaRPr>
          </a:p>
        </p:txBody>
      </p:sp>
      <p:sp>
        <p:nvSpPr>
          <p:cNvPr id="118" name="文本框 117">
            <a:extLst>
              <a:ext uri="{FF2B5EF4-FFF2-40B4-BE49-F238E27FC236}">
                <a16:creationId xmlns:a16="http://schemas.microsoft.com/office/drawing/2014/main" id="{7BC91176-1082-32C7-6D05-4722BB1F73AF}"/>
              </a:ext>
            </a:extLst>
          </p:cNvPr>
          <p:cNvSpPr txBox="1"/>
          <p:nvPr/>
        </p:nvSpPr>
        <p:spPr>
          <a:xfrm>
            <a:off x="2477674" y="4145856"/>
            <a:ext cx="1076534" cy="230832"/>
          </a:xfrm>
          <a:prstGeom prst="rect">
            <a:avLst/>
          </a:prstGeom>
          <a:noFill/>
        </p:spPr>
        <p:txBody>
          <a:bodyPr wrap="square" rtlCol="0">
            <a:spAutoFit/>
          </a:bodyPr>
          <a:lstStyle/>
          <a:p>
            <a:pPr algn="ctr"/>
            <a:r>
              <a:rPr lang="en-US" altLang="zh-CN" sz="900" dirty="0">
                <a:solidFill>
                  <a:srgbClr val="1F2328"/>
                </a:solidFill>
                <a:latin typeface="Times New Roman" panose="02020603050405020304" pitchFamily="18" charset="0"/>
                <a:cs typeface="Times New Roman" panose="02020603050405020304" pitchFamily="18" charset="0"/>
              </a:rPr>
              <a:t>LLM-based</a:t>
            </a:r>
            <a:r>
              <a:rPr lang="zh-CN" altLang="en-US" sz="900" dirty="0">
                <a:solidFill>
                  <a:srgbClr val="1F2328"/>
                </a:solidFill>
                <a:latin typeface="Times New Roman" panose="02020603050405020304" pitchFamily="18" charset="0"/>
                <a:cs typeface="Times New Roman" panose="02020603050405020304" pitchFamily="18" charset="0"/>
              </a:rPr>
              <a:t> </a:t>
            </a:r>
            <a:r>
              <a:rPr lang="en-US" altLang="zh-CN" sz="900" dirty="0">
                <a:solidFill>
                  <a:srgbClr val="1F2328"/>
                </a:solidFill>
                <a:latin typeface="Times New Roman" panose="02020603050405020304" pitchFamily="18" charset="0"/>
                <a:cs typeface="Times New Roman" panose="02020603050405020304" pitchFamily="18" charset="0"/>
              </a:rPr>
              <a:t>Brain</a:t>
            </a:r>
            <a:endParaRPr lang="zh-CN" altLang="en-US" sz="900" dirty="0">
              <a:solidFill>
                <a:srgbClr val="1F2328"/>
              </a:solidFill>
              <a:latin typeface="Times New Roman" panose="02020603050405020304" pitchFamily="18" charset="0"/>
              <a:cs typeface="Times New Roman" panose="02020603050405020304" pitchFamily="18" charset="0"/>
            </a:endParaRPr>
          </a:p>
        </p:txBody>
      </p:sp>
      <p:sp>
        <p:nvSpPr>
          <p:cNvPr id="119" name="圆角矩形 118">
            <a:extLst>
              <a:ext uri="{FF2B5EF4-FFF2-40B4-BE49-F238E27FC236}">
                <a16:creationId xmlns:a16="http://schemas.microsoft.com/office/drawing/2014/main" id="{AAD95DEB-8C8B-E992-76F0-C28BCD3E975A}"/>
              </a:ext>
            </a:extLst>
          </p:cNvPr>
          <p:cNvSpPr/>
          <p:nvPr/>
        </p:nvSpPr>
        <p:spPr>
          <a:xfrm>
            <a:off x="2250291" y="4117641"/>
            <a:ext cx="304762" cy="26231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pic>
        <p:nvPicPr>
          <p:cNvPr id="120" name="图片 119">
            <a:extLst>
              <a:ext uri="{FF2B5EF4-FFF2-40B4-BE49-F238E27FC236}">
                <a16:creationId xmlns:a16="http://schemas.microsoft.com/office/drawing/2014/main" id="{53C7766C-C08B-2B61-4B53-E14C2EEC12F5}"/>
              </a:ext>
            </a:extLst>
          </p:cNvPr>
          <p:cNvPicPr>
            <a:picLocks noChangeAspect="1"/>
          </p:cNvPicPr>
          <p:nvPr/>
        </p:nvPicPr>
        <p:blipFill>
          <a:blip r:embed="rId6"/>
          <a:stretch>
            <a:fillRect/>
          </a:stretch>
        </p:blipFill>
        <p:spPr>
          <a:xfrm>
            <a:off x="2299484" y="4158293"/>
            <a:ext cx="208407" cy="193528"/>
          </a:xfrm>
          <a:prstGeom prst="rect">
            <a:avLst/>
          </a:prstGeom>
        </p:spPr>
      </p:pic>
      <p:sp>
        <p:nvSpPr>
          <p:cNvPr id="121" name="圆角矩形 120">
            <a:extLst>
              <a:ext uri="{FF2B5EF4-FFF2-40B4-BE49-F238E27FC236}">
                <a16:creationId xmlns:a16="http://schemas.microsoft.com/office/drawing/2014/main" id="{4986F9F8-7925-E10C-84AA-2149F42B4DC9}"/>
              </a:ext>
            </a:extLst>
          </p:cNvPr>
          <p:cNvSpPr/>
          <p:nvPr/>
        </p:nvSpPr>
        <p:spPr>
          <a:xfrm>
            <a:off x="3931452" y="4119138"/>
            <a:ext cx="304762" cy="26231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pic>
        <p:nvPicPr>
          <p:cNvPr id="122" name="图片 121">
            <a:extLst>
              <a:ext uri="{FF2B5EF4-FFF2-40B4-BE49-F238E27FC236}">
                <a16:creationId xmlns:a16="http://schemas.microsoft.com/office/drawing/2014/main" id="{1AA9C6F7-722A-9C0E-6E14-9A2E5E9A9034}"/>
              </a:ext>
            </a:extLst>
          </p:cNvPr>
          <p:cNvPicPr>
            <a:picLocks noChangeAspect="1"/>
          </p:cNvPicPr>
          <p:nvPr/>
        </p:nvPicPr>
        <p:blipFill>
          <a:blip r:embed="rId7"/>
          <a:stretch>
            <a:fillRect/>
          </a:stretch>
        </p:blipFill>
        <p:spPr>
          <a:xfrm>
            <a:off x="3975869" y="4155017"/>
            <a:ext cx="197351" cy="179703"/>
          </a:xfrm>
          <a:prstGeom prst="rect">
            <a:avLst/>
          </a:prstGeom>
        </p:spPr>
      </p:pic>
      <p:sp>
        <p:nvSpPr>
          <p:cNvPr id="123" name="圆角矩形 122">
            <a:extLst>
              <a:ext uri="{FF2B5EF4-FFF2-40B4-BE49-F238E27FC236}">
                <a16:creationId xmlns:a16="http://schemas.microsoft.com/office/drawing/2014/main" id="{5BBF8CEF-C0B1-E8AB-EE15-7F242174A499}"/>
              </a:ext>
            </a:extLst>
          </p:cNvPr>
          <p:cNvSpPr/>
          <p:nvPr/>
        </p:nvSpPr>
        <p:spPr>
          <a:xfrm>
            <a:off x="5819814" y="4117967"/>
            <a:ext cx="304762" cy="26231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pic>
        <p:nvPicPr>
          <p:cNvPr id="124" name="图片 123">
            <a:extLst>
              <a:ext uri="{FF2B5EF4-FFF2-40B4-BE49-F238E27FC236}">
                <a16:creationId xmlns:a16="http://schemas.microsoft.com/office/drawing/2014/main" id="{E2FBE2CA-B481-703B-78C0-FFA70C2C90A3}"/>
              </a:ext>
            </a:extLst>
          </p:cNvPr>
          <p:cNvPicPr>
            <a:picLocks noChangeAspect="1"/>
          </p:cNvPicPr>
          <p:nvPr/>
        </p:nvPicPr>
        <p:blipFill>
          <a:blip r:embed="rId8"/>
          <a:stretch>
            <a:fillRect/>
          </a:stretch>
        </p:blipFill>
        <p:spPr>
          <a:xfrm>
            <a:off x="5870297" y="4154013"/>
            <a:ext cx="206802" cy="188308"/>
          </a:xfrm>
          <a:prstGeom prst="rect">
            <a:avLst/>
          </a:prstGeom>
        </p:spPr>
      </p:pic>
      <p:sp>
        <p:nvSpPr>
          <p:cNvPr id="125" name="矩形 124">
            <a:extLst>
              <a:ext uri="{FF2B5EF4-FFF2-40B4-BE49-F238E27FC236}">
                <a16:creationId xmlns:a16="http://schemas.microsoft.com/office/drawing/2014/main" id="{E11D7531-74F6-D15C-3875-25865AD2A14E}"/>
              </a:ext>
            </a:extLst>
          </p:cNvPr>
          <p:cNvSpPr/>
          <p:nvPr/>
        </p:nvSpPr>
        <p:spPr>
          <a:xfrm>
            <a:off x="263472" y="4080262"/>
            <a:ext cx="8634851" cy="337484"/>
          </a:xfrm>
          <a:prstGeom prst="rect">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013">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9836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16D6F-168E-4990-19E0-A96F60CFB71B}"/>
            </a:ext>
          </a:extLst>
        </p:cNvPr>
        <p:cNvGrpSpPr/>
        <p:nvPr/>
      </p:nvGrpSpPr>
      <p:grpSpPr>
        <a:xfrm>
          <a:off x="0" y="0"/>
          <a:ext cx="0" cy="0"/>
          <a:chOff x="0" y="0"/>
          <a:chExt cx="0" cy="0"/>
        </a:xfrm>
      </p:grpSpPr>
      <p:sp>
        <p:nvSpPr>
          <p:cNvPr id="12" name="文本框 11">
            <a:extLst>
              <a:ext uri="{FF2B5EF4-FFF2-40B4-BE49-F238E27FC236}">
                <a16:creationId xmlns:a16="http://schemas.microsoft.com/office/drawing/2014/main" id="{33092890-C585-35CD-313B-178E1ED6AE10}"/>
              </a:ext>
            </a:extLst>
          </p:cNvPr>
          <p:cNvSpPr txBox="1"/>
          <p:nvPr/>
        </p:nvSpPr>
        <p:spPr>
          <a:xfrm>
            <a:off x="102809" y="123181"/>
            <a:ext cx="3553152" cy="461665"/>
          </a:xfrm>
          <a:prstGeom prst="rect">
            <a:avLst/>
          </a:prstGeom>
          <a:noFill/>
        </p:spPr>
        <p:txBody>
          <a:bodyPr wrap="none" rtlCol="0">
            <a:spAutoFit/>
          </a:bodyPr>
          <a:lstStyle/>
          <a:p>
            <a:r>
              <a:rPr lang="en-US" altLang="zh-CN" sz="2400" b="1" dirty="0">
                <a:effectLst>
                  <a:outerShdw blurRad="63500" sx="102000" sy="102000" algn="ctr" rotWithShape="0">
                    <a:prstClr val="black">
                      <a:alpha val="40000"/>
                    </a:prstClr>
                  </a:outerShdw>
                </a:effectLst>
                <a:latin typeface="Arial Rounded MT Bold" panose="020F0704030504030204" pitchFamily="34" charset="0"/>
                <a:cs typeface="Times New Roman" panose="02020603050405020304" pitchFamily="18" charset="0"/>
              </a:rPr>
              <a:t>Approach</a:t>
            </a:r>
            <a:r>
              <a:rPr lang="zh-CN" altLang="en-US" sz="2400" b="1" dirty="0">
                <a:effectLst>
                  <a:outerShdw blurRad="63500" sx="102000" sy="102000" algn="ctr" rotWithShape="0">
                    <a:prstClr val="black">
                      <a:alpha val="40000"/>
                    </a:prstClr>
                  </a:outerShdw>
                </a:effectLst>
                <a:latin typeface="Arial Rounded MT Bold" panose="020F0704030504030204" pitchFamily="34" charset="0"/>
                <a:cs typeface="Times New Roman" panose="02020603050405020304" pitchFamily="18" charset="0"/>
              </a:rPr>
              <a:t> </a:t>
            </a:r>
            <a:r>
              <a:rPr lang="en-US" altLang="zh-CN" sz="2400" b="1" dirty="0">
                <a:effectLst>
                  <a:outerShdw blurRad="63500" sx="102000" sy="102000" algn="ctr" rotWithShape="0">
                    <a:prstClr val="black">
                      <a:alpha val="40000"/>
                    </a:prstClr>
                  </a:outerShdw>
                </a:effectLst>
                <a:latin typeface="Arial Rounded MT Bold" panose="020F0704030504030204" pitchFamily="34" charset="0"/>
                <a:cs typeface="Times New Roman" panose="02020603050405020304" pitchFamily="18" charset="0"/>
              </a:rPr>
              <a:t>-</a:t>
            </a:r>
            <a:r>
              <a:rPr lang="zh-CN" altLang="en-US" sz="2400" b="1" dirty="0">
                <a:effectLst>
                  <a:outerShdw blurRad="63500" sx="102000" sy="102000" algn="ctr" rotWithShape="0">
                    <a:prstClr val="black">
                      <a:alpha val="40000"/>
                    </a:prstClr>
                  </a:outerShdw>
                </a:effectLst>
                <a:latin typeface="Arial Rounded MT Bold" panose="020F0704030504030204" pitchFamily="34" charset="0"/>
                <a:cs typeface="Times New Roman" panose="02020603050405020304" pitchFamily="18" charset="0"/>
              </a:rPr>
              <a:t> </a:t>
            </a:r>
            <a:r>
              <a:rPr lang="en-US" altLang="zh-CN" sz="2400" b="1" dirty="0" err="1">
                <a:effectLst>
                  <a:outerShdw blurRad="63500" sx="102000" sy="102000" algn="ctr" rotWithShape="0">
                    <a:prstClr val="black">
                      <a:alpha val="40000"/>
                    </a:prstClr>
                  </a:outerShdw>
                </a:effectLst>
                <a:latin typeface="Arial Rounded MT Bold" panose="020F0704030504030204" pitchFamily="34" charset="0"/>
                <a:cs typeface="Times New Roman" panose="02020603050405020304" pitchFamily="18" charset="0"/>
              </a:rPr>
              <a:t>JailFuzzer</a:t>
            </a:r>
            <a:endParaRPr lang="zh-CN" altLang="en-US" sz="2400" b="1" dirty="0">
              <a:effectLst>
                <a:outerShdw blurRad="63500" sx="102000" sy="102000" algn="ctr" rotWithShape="0">
                  <a:prstClr val="black">
                    <a:alpha val="40000"/>
                  </a:prstClr>
                </a:outerShdw>
              </a:effectLst>
              <a:latin typeface="Arial Rounded MT Bold" panose="020F0704030504030204" pitchFamily="34" charset="0"/>
              <a:cs typeface="Times New Roman" panose="02020603050405020304" pitchFamily="18" charset="0"/>
            </a:endParaRPr>
          </a:p>
        </p:txBody>
      </p:sp>
      <p:sp>
        <p:nvSpPr>
          <p:cNvPr id="33" name="灯片编号占位符 1">
            <a:extLst>
              <a:ext uri="{FF2B5EF4-FFF2-40B4-BE49-F238E27FC236}">
                <a16:creationId xmlns:a16="http://schemas.microsoft.com/office/drawing/2014/main" id="{948A9456-0CBA-D2BE-F9C2-DF62693C3CD7}"/>
              </a:ext>
            </a:extLst>
          </p:cNvPr>
          <p:cNvSpPr>
            <a:spLocks noGrp="1"/>
          </p:cNvSpPr>
          <p:nvPr>
            <p:ph type="sldNum" sz="quarter" idx="12"/>
          </p:nvPr>
        </p:nvSpPr>
        <p:spPr>
          <a:xfrm>
            <a:off x="6961238" y="4706427"/>
            <a:ext cx="2057400" cy="273844"/>
          </a:xfrm>
        </p:spPr>
        <p:txBody>
          <a:bodyPr/>
          <a:lstStyle/>
          <a:p>
            <a:fld id="{79A2A7EB-52F2-483C-BC24-30B8D2FE1565}" type="slidenum">
              <a:rPr lang="zh-CN" altLang="en-US" sz="1500"/>
              <a:t>9</a:t>
            </a:fld>
            <a:endParaRPr lang="zh-CN" altLang="en-US" sz="1500" dirty="0"/>
          </a:p>
        </p:txBody>
      </p:sp>
      <p:sp>
        <p:nvSpPr>
          <p:cNvPr id="84" name="矩形 83">
            <a:extLst>
              <a:ext uri="{FF2B5EF4-FFF2-40B4-BE49-F238E27FC236}">
                <a16:creationId xmlns:a16="http://schemas.microsoft.com/office/drawing/2014/main" id="{0CC33B4C-75F4-074C-82B5-A6F082D60136}"/>
              </a:ext>
            </a:extLst>
          </p:cNvPr>
          <p:cNvSpPr/>
          <p:nvPr/>
        </p:nvSpPr>
        <p:spPr>
          <a:xfrm>
            <a:off x="263471" y="2531694"/>
            <a:ext cx="1098291" cy="737470"/>
          </a:xfrm>
          <a:prstGeom prst="rect">
            <a:avLst/>
          </a:prstGeom>
          <a:solidFill>
            <a:srgbClr val="EBE7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013">
              <a:latin typeface="Times New Roman" panose="02020603050405020304" pitchFamily="18" charset="0"/>
              <a:cs typeface="Times New Roman" panose="02020603050405020304" pitchFamily="18" charset="0"/>
            </a:endParaRPr>
          </a:p>
        </p:txBody>
      </p:sp>
      <p:sp>
        <p:nvSpPr>
          <p:cNvPr id="85" name="椭圆 84">
            <a:extLst>
              <a:ext uri="{FF2B5EF4-FFF2-40B4-BE49-F238E27FC236}">
                <a16:creationId xmlns:a16="http://schemas.microsoft.com/office/drawing/2014/main" id="{E0DF8974-F710-22D2-689E-361CD63CCF05}"/>
              </a:ext>
            </a:extLst>
          </p:cNvPr>
          <p:cNvSpPr/>
          <p:nvPr/>
        </p:nvSpPr>
        <p:spPr>
          <a:xfrm>
            <a:off x="3371342" y="1588934"/>
            <a:ext cx="106424" cy="96035"/>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525" b="1" dirty="0">
              <a:latin typeface="Times New Roman" panose="02020603050405020304" pitchFamily="18" charset="0"/>
              <a:cs typeface="Times New Roman" panose="02020603050405020304" pitchFamily="18" charset="0"/>
            </a:endParaRPr>
          </a:p>
        </p:txBody>
      </p:sp>
      <p:sp>
        <p:nvSpPr>
          <p:cNvPr id="86" name="矩形 85">
            <a:extLst>
              <a:ext uri="{FF2B5EF4-FFF2-40B4-BE49-F238E27FC236}">
                <a16:creationId xmlns:a16="http://schemas.microsoft.com/office/drawing/2014/main" id="{EE86066A-E6D8-8D89-B374-F0342ABBE10E}"/>
              </a:ext>
            </a:extLst>
          </p:cNvPr>
          <p:cNvSpPr/>
          <p:nvPr/>
        </p:nvSpPr>
        <p:spPr>
          <a:xfrm>
            <a:off x="1568019" y="1397725"/>
            <a:ext cx="4323059" cy="2387621"/>
          </a:xfrm>
          <a:prstGeom prst="rect">
            <a:avLst/>
          </a:prstGeom>
          <a:noFill/>
          <a:ln>
            <a:solidFill>
              <a:schemeClr val="accent5">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sp>
        <p:nvSpPr>
          <p:cNvPr id="87" name="文本框 86">
            <a:extLst>
              <a:ext uri="{FF2B5EF4-FFF2-40B4-BE49-F238E27FC236}">
                <a16:creationId xmlns:a16="http://schemas.microsoft.com/office/drawing/2014/main" id="{976ABA03-010E-356E-DCF4-3F2CAB588B61}"/>
              </a:ext>
            </a:extLst>
          </p:cNvPr>
          <p:cNvSpPr txBox="1"/>
          <p:nvPr/>
        </p:nvSpPr>
        <p:spPr>
          <a:xfrm>
            <a:off x="1638248" y="2326859"/>
            <a:ext cx="578390" cy="230832"/>
          </a:xfrm>
          <a:prstGeom prst="rect">
            <a:avLst/>
          </a:prstGeom>
          <a:noFill/>
        </p:spPr>
        <p:txBody>
          <a:bodyPr wrap="square" rtlCol="0">
            <a:spAutoFit/>
          </a:bodyPr>
          <a:lstStyle/>
          <a:p>
            <a:pPr algn="ctr"/>
            <a:r>
              <a:rPr kumimoji="1" lang="en-US" altLang="zh-CN" sz="900" b="1" dirty="0">
                <a:solidFill>
                  <a:srgbClr val="C00000"/>
                </a:solidFill>
                <a:latin typeface="Times New Roman" panose="02020603050405020304" pitchFamily="18" charset="0"/>
                <a:cs typeface="Times New Roman" panose="02020603050405020304" pitchFamily="18" charset="0"/>
              </a:rPr>
              <a:t>Step  </a:t>
            </a:r>
            <a:r>
              <a:rPr kumimoji="1" lang="zh-CN" altLang="en-US" sz="900" b="1" dirty="0">
                <a:latin typeface="Times New Roman" panose="02020603050405020304" pitchFamily="18" charset="0"/>
                <a:cs typeface="Times New Roman" panose="02020603050405020304" pitchFamily="18" charset="0"/>
              </a:rPr>
              <a:t>  </a:t>
            </a:r>
            <a:r>
              <a:rPr kumimoji="1" lang="en-US" altLang="zh-CN" sz="900" b="1" dirty="0">
                <a:latin typeface="Times New Roman" panose="02020603050405020304" pitchFamily="18" charset="0"/>
                <a:cs typeface="Times New Roman" panose="02020603050405020304" pitchFamily="18" charset="0"/>
              </a:rPr>
              <a:t> </a:t>
            </a:r>
            <a:r>
              <a:rPr kumimoji="1" lang="en-US" altLang="zh-CN" sz="900" b="1" dirty="0">
                <a:solidFill>
                  <a:srgbClr val="C00000"/>
                </a:solidFill>
                <a:latin typeface="Times New Roman" panose="02020603050405020304" pitchFamily="18" charset="0"/>
                <a:cs typeface="Times New Roman" panose="02020603050405020304" pitchFamily="18" charset="0"/>
              </a:rPr>
              <a:t>:</a:t>
            </a:r>
            <a:endParaRPr kumimoji="1" lang="zh-CN" altLang="en-US" sz="900" b="1" dirty="0">
              <a:latin typeface="Times New Roman" panose="02020603050405020304" pitchFamily="18" charset="0"/>
              <a:cs typeface="Times New Roman" panose="02020603050405020304" pitchFamily="18" charset="0"/>
            </a:endParaRPr>
          </a:p>
        </p:txBody>
      </p:sp>
      <p:sp>
        <p:nvSpPr>
          <p:cNvPr id="88" name="圆角矩形 87">
            <a:extLst>
              <a:ext uri="{FF2B5EF4-FFF2-40B4-BE49-F238E27FC236}">
                <a16:creationId xmlns:a16="http://schemas.microsoft.com/office/drawing/2014/main" id="{8C856A03-4F1C-3F19-67AE-FFA81F2CA546}"/>
              </a:ext>
            </a:extLst>
          </p:cNvPr>
          <p:cNvSpPr/>
          <p:nvPr/>
        </p:nvSpPr>
        <p:spPr>
          <a:xfrm>
            <a:off x="3337677" y="2422773"/>
            <a:ext cx="760831" cy="444802"/>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pic>
        <p:nvPicPr>
          <p:cNvPr id="89" name="图片 88">
            <a:extLst>
              <a:ext uri="{FF2B5EF4-FFF2-40B4-BE49-F238E27FC236}">
                <a16:creationId xmlns:a16="http://schemas.microsoft.com/office/drawing/2014/main" id="{1C7C15D1-E091-F99E-5795-E5C1B7D3877A}"/>
              </a:ext>
            </a:extLst>
          </p:cNvPr>
          <p:cNvPicPr>
            <a:picLocks noChangeAspect="1"/>
          </p:cNvPicPr>
          <p:nvPr/>
        </p:nvPicPr>
        <p:blipFill>
          <a:blip r:embed="rId3"/>
          <a:stretch>
            <a:fillRect/>
          </a:stretch>
        </p:blipFill>
        <p:spPr>
          <a:xfrm>
            <a:off x="3507735" y="2455855"/>
            <a:ext cx="420713" cy="383089"/>
          </a:xfrm>
          <a:prstGeom prst="rect">
            <a:avLst/>
          </a:prstGeom>
        </p:spPr>
      </p:pic>
      <p:sp>
        <p:nvSpPr>
          <p:cNvPr id="92" name="圆角矩形 91">
            <a:extLst>
              <a:ext uri="{FF2B5EF4-FFF2-40B4-BE49-F238E27FC236}">
                <a16:creationId xmlns:a16="http://schemas.microsoft.com/office/drawing/2014/main" id="{FFD0CC51-9DC9-1CAB-D70A-7C69FF0CF39A}"/>
              </a:ext>
            </a:extLst>
          </p:cNvPr>
          <p:cNvSpPr/>
          <p:nvPr/>
        </p:nvSpPr>
        <p:spPr>
          <a:xfrm>
            <a:off x="1702016" y="2600224"/>
            <a:ext cx="1197335" cy="243308"/>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013" dirty="0">
              <a:latin typeface="Times New Roman" panose="02020603050405020304" pitchFamily="18" charset="0"/>
              <a:cs typeface="Times New Roman" panose="02020603050405020304" pitchFamily="18" charset="0"/>
            </a:endParaRPr>
          </a:p>
        </p:txBody>
      </p:sp>
      <p:sp>
        <p:nvSpPr>
          <p:cNvPr id="97" name="文本框 96">
            <a:extLst>
              <a:ext uri="{FF2B5EF4-FFF2-40B4-BE49-F238E27FC236}">
                <a16:creationId xmlns:a16="http://schemas.microsoft.com/office/drawing/2014/main" id="{965ABCCA-EE93-843F-FDAE-0E7F6C16335C}"/>
              </a:ext>
            </a:extLst>
          </p:cNvPr>
          <p:cNvSpPr txBox="1"/>
          <p:nvPr/>
        </p:nvSpPr>
        <p:spPr>
          <a:xfrm>
            <a:off x="1689380" y="2618637"/>
            <a:ext cx="1197335" cy="230832"/>
          </a:xfrm>
          <a:prstGeom prst="rect">
            <a:avLst/>
          </a:prstGeom>
          <a:noFill/>
        </p:spPr>
        <p:txBody>
          <a:bodyPr wrap="square" rtlCol="0">
            <a:spAutoFit/>
          </a:bodyPr>
          <a:lstStyle/>
          <a:p>
            <a:pPr algn="ctr"/>
            <a:r>
              <a:rPr kumimoji="1" lang="en-US" altLang="zh-CN" sz="900" dirty="0">
                <a:latin typeface="Times New Roman" panose="02020603050405020304" pitchFamily="18" charset="0"/>
                <a:cs typeface="Times New Roman" panose="02020603050405020304" pitchFamily="18" charset="0"/>
              </a:rPr>
              <a:t>Check</a:t>
            </a:r>
            <a:endParaRPr kumimoji="1" lang="zh-CN" altLang="en-US" sz="900" dirty="0">
              <a:latin typeface="Times New Roman" panose="02020603050405020304" pitchFamily="18" charset="0"/>
              <a:cs typeface="Times New Roman" panose="02020603050405020304" pitchFamily="18" charset="0"/>
            </a:endParaRPr>
          </a:p>
        </p:txBody>
      </p:sp>
      <p:sp>
        <p:nvSpPr>
          <p:cNvPr id="98" name="文本框 97">
            <a:extLst>
              <a:ext uri="{FF2B5EF4-FFF2-40B4-BE49-F238E27FC236}">
                <a16:creationId xmlns:a16="http://schemas.microsoft.com/office/drawing/2014/main" id="{D23A9121-1C0F-D6C0-C887-4B67AC392A71}"/>
              </a:ext>
            </a:extLst>
          </p:cNvPr>
          <p:cNvSpPr txBox="1"/>
          <p:nvPr/>
        </p:nvSpPr>
        <p:spPr>
          <a:xfrm>
            <a:off x="3471227" y="1521452"/>
            <a:ext cx="1020275" cy="230832"/>
          </a:xfrm>
          <a:prstGeom prst="rect">
            <a:avLst/>
          </a:prstGeom>
          <a:noFill/>
        </p:spPr>
        <p:txBody>
          <a:bodyPr wrap="square" rtlCol="0">
            <a:spAutoFit/>
          </a:bodyPr>
          <a:lstStyle/>
          <a:p>
            <a:pPr algn="ctr"/>
            <a:r>
              <a:rPr kumimoji="1" lang="en-US" altLang="zh-CN" sz="900" b="1" dirty="0" err="1">
                <a:latin typeface="Times New Roman" panose="02020603050405020304" pitchFamily="18" charset="0"/>
                <a:cs typeface="Times New Roman" panose="02020603050405020304" pitchFamily="18" charset="0"/>
              </a:rPr>
              <a:t>BypassMutation</a:t>
            </a:r>
            <a:endParaRPr kumimoji="1" lang="zh-CN" altLang="en-US" sz="900" b="1" dirty="0">
              <a:latin typeface="Times New Roman" panose="02020603050405020304" pitchFamily="18" charset="0"/>
              <a:cs typeface="Times New Roman" panose="02020603050405020304" pitchFamily="18" charset="0"/>
            </a:endParaRPr>
          </a:p>
        </p:txBody>
      </p:sp>
      <p:sp>
        <p:nvSpPr>
          <p:cNvPr id="99" name="圆角矩形 98">
            <a:extLst>
              <a:ext uri="{FF2B5EF4-FFF2-40B4-BE49-F238E27FC236}">
                <a16:creationId xmlns:a16="http://schemas.microsoft.com/office/drawing/2014/main" id="{873D3C34-8A04-C287-289A-8AA612486DE1}"/>
              </a:ext>
            </a:extLst>
          </p:cNvPr>
          <p:cNvSpPr/>
          <p:nvPr/>
        </p:nvSpPr>
        <p:spPr>
          <a:xfrm>
            <a:off x="3583571" y="1754618"/>
            <a:ext cx="711540" cy="233795"/>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013" dirty="0">
              <a:latin typeface="Times New Roman" panose="02020603050405020304" pitchFamily="18" charset="0"/>
              <a:cs typeface="Times New Roman" panose="02020603050405020304" pitchFamily="18" charset="0"/>
            </a:endParaRPr>
          </a:p>
        </p:txBody>
      </p:sp>
      <p:sp>
        <p:nvSpPr>
          <p:cNvPr id="100" name="文本框 99">
            <a:extLst>
              <a:ext uri="{FF2B5EF4-FFF2-40B4-BE49-F238E27FC236}">
                <a16:creationId xmlns:a16="http://schemas.microsoft.com/office/drawing/2014/main" id="{589BCE76-DA05-D8E2-0296-2437636F4AD1}"/>
              </a:ext>
            </a:extLst>
          </p:cNvPr>
          <p:cNvSpPr txBox="1"/>
          <p:nvPr/>
        </p:nvSpPr>
        <p:spPr>
          <a:xfrm>
            <a:off x="3653529" y="1756099"/>
            <a:ext cx="600188" cy="230832"/>
          </a:xfrm>
          <a:prstGeom prst="rect">
            <a:avLst/>
          </a:prstGeom>
          <a:noFill/>
        </p:spPr>
        <p:txBody>
          <a:bodyPr wrap="square" rtlCol="0">
            <a:spAutoFit/>
          </a:bodyPr>
          <a:lstStyle/>
          <a:p>
            <a:pPr algn="ctr"/>
            <a:r>
              <a:rPr kumimoji="1" lang="en-US" altLang="zh-CN" sz="900" dirty="0">
                <a:latin typeface="Times New Roman" panose="02020603050405020304" pitchFamily="18" charset="0"/>
                <a:cs typeface="Times New Roman" panose="02020603050405020304" pitchFamily="18" charset="0"/>
              </a:rPr>
              <a:t>Strategy</a:t>
            </a:r>
            <a:endParaRPr kumimoji="1" lang="zh-CN" altLang="en-US" sz="900" dirty="0">
              <a:latin typeface="Times New Roman" panose="02020603050405020304" pitchFamily="18" charset="0"/>
              <a:cs typeface="Times New Roman" panose="02020603050405020304" pitchFamily="18" charset="0"/>
            </a:endParaRPr>
          </a:p>
        </p:txBody>
      </p:sp>
      <p:cxnSp>
        <p:nvCxnSpPr>
          <p:cNvPr id="122" name="肘形连接符 121">
            <a:extLst>
              <a:ext uri="{FF2B5EF4-FFF2-40B4-BE49-F238E27FC236}">
                <a16:creationId xmlns:a16="http://schemas.microsoft.com/office/drawing/2014/main" id="{B97265ED-E0BE-A02D-1B99-ED540D32C9BC}"/>
              </a:ext>
            </a:extLst>
          </p:cNvPr>
          <p:cNvCxnSpPr>
            <a:cxnSpLocks/>
            <a:stCxn id="186" idx="0"/>
            <a:endCxn id="185" idx="1"/>
          </p:cNvCxnSpPr>
          <p:nvPr/>
        </p:nvCxnSpPr>
        <p:spPr>
          <a:xfrm rot="5400000" flipH="1" flipV="1">
            <a:off x="2465738" y="1713949"/>
            <a:ext cx="395517" cy="762475"/>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3" name="文本框 122">
            <a:extLst>
              <a:ext uri="{FF2B5EF4-FFF2-40B4-BE49-F238E27FC236}">
                <a16:creationId xmlns:a16="http://schemas.microsoft.com/office/drawing/2014/main" id="{D95B2F76-8C17-C44B-F3EE-6A14A1A664A0}"/>
              </a:ext>
            </a:extLst>
          </p:cNvPr>
          <p:cNvSpPr txBox="1"/>
          <p:nvPr/>
        </p:nvSpPr>
        <p:spPr>
          <a:xfrm>
            <a:off x="2341854" y="1719473"/>
            <a:ext cx="655594" cy="207749"/>
          </a:xfrm>
          <a:prstGeom prst="rect">
            <a:avLst/>
          </a:prstGeom>
          <a:noFill/>
        </p:spPr>
        <p:txBody>
          <a:bodyPr wrap="square" rtlCol="0">
            <a:spAutoFit/>
          </a:bodyPr>
          <a:lstStyle/>
          <a:p>
            <a:r>
              <a:rPr kumimoji="1" lang="en-US" altLang="zh-CN" sz="750" b="1" dirty="0">
                <a:latin typeface="Times New Roman" panose="02020603050405020304" pitchFamily="18" charset="0"/>
                <a:cs typeface="Times New Roman" panose="02020603050405020304" pitchFamily="18" charset="0"/>
              </a:rPr>
              <a:t>Not Pass</a:t>
            </a:r>
            <a:endParaRPr kumimoji="1" lang="zh-CN" altLang="en-US" sz="750" b="1" dirty="0">
              <a:latin typeface="Times New Roman" panose="02020603050405020304" pitchFamily="18" charset="0"/>
              <a:cs typeface="Times New Roman" panose="02020603050405020304" pitchFamily="18" charset="0"/>
            </a:endParaRPr>
          </a:p>
        </p:txBody>
      </p:sp>
      <p:sp>
        <p:nvSpPr>
          <p:cNvPr id="150" name="文本框 149">
            <a:extLst>
              <a:ext uri="{FF2B5EF4-FFF2-40B4-BE49-F238E27FC236}">
                <a16:creationId xmlns:a16="http://schemas.microsoft.com/office/drawing/2014/main" id="{A8C9055A-907D-789A-5AFE-D012A0EEA136}"/>
              </a:ext>
            </a:extLst>
          </p:cNvPr>
          <p:cNvSpPr txBox="1"/>
          <p:nvPr/>
        </p:nvSpPr>
        <p:spPr>
          <a:xfrm>
            <a:off x="2848099" y="1146767"/>
            <a:ext cx="1585164" cy="276999"/>
          </a:xfrm>
          <a:prstGeom prst="rect">
            <a:avLst/>
          </a:prstGeom>
          <a:noFill/>
        </p:spPr>
        <p:txBody>
          <a:bodyPr wrap="square" rtlCol="0">
            <a:spAutoFit/>
          </a:bodyPr>
          <a:lstStyle/>
          <a:p>
            <a:pPr algn="ctr"/>
            <a:r>
              <a:rPr lang="en-US" altLang="zh-CN" sz="1200" b="1" dirty="0">
                <a:solidFill>
                  <a:srgbClr val="1F2328"/>
                </a:solidFill>
                <a:latin typeface="Times New Roman" panose="02020603050405020304" pitchFamily="18" charset="0"/>
                <a:cs typeface="Times New Roman" panose="02020603050405020304" pitchFamily="18" charset="0"/>
              </a:rPr>
              <a:t>Mutation</a:t>
            </a:r>
            <a:r>
              <a:rPr lang="zh-CN" altLang="en-US" sz="1200" b="1" dirty="0">
                <a:solidFill>
                  <a:srgbClr val="1F2328"/>
                </a:solidFill>
                <a:latin typeface="Times New Roman" panose="02020603050405020304" pitchFamily="18" charset="0"/>
                <a:cs typeface="Times New Roman" panose="02020603050405020304" pitchFamily="18" charset="0"/>
              </a:rPr>
              <a:t> </a:t>
            </a:r>
            <a:r>
              <a:rPr lang="en-US" altLang="zh-CN" sz="1200" b="1" dirty="0">
                <a:solidFill>
                  <a:srgbClr val="1F2328"/>
                </a:solidFill>
                <a:latin typeface="Times New Roman" panose="02020603050405020304" pitchFamily="18" charset="0"/>
                <a:cs typeface="Times New Roman" panose="02020603050405020304" pitchFamily="18" charset="0"/>
              </a:rPr>
              <a:t>Agent</a:t>
            </a:r>
            <a:endParaRPr lang="zh-CN" altLang="en-US" sz="1200" b="1" dirty="0">
              <a:solidFill>
                <a:srgbClr val="1F2328"/>
              </a:solidFill>
              <a:latin typeface="Times New Roman" panose="02020603050405020304" pitchFamily="18" charset="0"/>
              <a:cs typeface="Times New Roman" panose="02020603050405020304" pitchFamily="18" charset="0"/>
            </a:endParaRPr>
          </a:p>
        </p:txBody>
      </p:sp>
      <p:sp>
        <p:nvSpPr>
          <p:cNvPr id="151" name="圆角矩形 150">
            <a:extLst>
              <a:ext uri="{FF2B5EF4-FFF2-40B4-BE49-F238E27FC236}">
                <a16:creationId xmlns:a16="http://schemas.microsoft.com/office/drawing/2014/main" id="{DF0A166E-1631-D2A7-EFF2-EFADE911FB31}"/>
              </a:ext>
            </a:extLst>
          </p:cNvPr>
          <p:cNvSpPr/>
          <p:nvPr/>
        </p:nvSpPr>
        <p:spPr>
          <a:xfrm>
            <a:off x="258857" y="2055644"/>
            <a:ext cx="1098291" cy="28345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900" dirty="0">
                <a:solidFill>
                  <a:srgbClr val="1F2328"/>
                </a:solidFill>
                <a:latin typeface="Times New Roman" panose="02020603050405020304" pitchFamily="18" charset="0"/>
                <a:cs typeface="Times New Roman" panose="02020603050405020304" pitchFamily="18" charset="0"/>
              </a:rPr>
              <a:t>Target</a:t>
            </a:r>
            <a:r>
              <a:rPr lang="zh-CN" altLang="en-US" sz="900" dirty="0">
                <a:solidFill>
                  <a:srgbClr val="1F2328"/>
                </a:solidFill>
                <a:latin typeface="Times New Roman" panose="02020603050405020304" pitchFamily="18" charset="0"/>
                <a:cs typeface="Times New Roman" panose="02020603050405020304" pitchFamily="18" charset="0"/>
              </a:rPr>
              <a:t> </a:t>
            </a:r>
            <a:r>
              <a:rPr lang="en-US" altLang="zh-CN" sz="900" dirty="0">
                <a:solidFill>
                  <a:srgbClr val="1F2328"/>
                </a:solidFill>
                <a:latin typeface="Times New Roman" panose="02020603050405020304" pitchFamily="18" charset="0"/>
                <a:cs typeface="Times New Roman" panose="02020603050405020304" pitchFamily="18" charset="0"/>
              </a:rPr>
              <a:t>Sensitive</a:t>
            </a:r>
            <a:r>
              <a:rPr lang="zh-CN" altLang="en-US" sz="900" dirty="0">
                <a:solidFill>
                  <a:srgbClr val="1F2328"/>
                </a:solidFill>
                <a:latin typeface="Times New Roman" panose="02020603050405020304" pitchFamily="18" charset="0"/>
                <a:cs typeface="Times New Roman" panose="02020603050405020304" pitchFamily="18" charset="0"/>
              </a:rPr>
              <a:t> </a:t>
            </a:r>
            <a:r>
              <a:rPr lang="en-US" altLang="zh-CN" sz="900" dirty="0">
                <a:solidFill>
                  <a:srgbClr val="1F2328"/>
                </a:solidFill>
                <a:latin typeface="Times New Roman" panose="02020603050405020304" pitchFamily="18" charset="0"/>
                <a:cs typeface="Times New Roman" panose="02020603050405020304" pitchFamily="18" charset="0"/>
              </a:rPr>
              <a:t>Prompt</a:t>
            </a:r>
            <a:endParaRPr lang="zh-CN" altLang="en-US" sz="900" dirty="0">
              <a:solidFill>
                <a:srgbClr val="1F2328"/>
              </a:solidFill>
              <a:latin typeface="Times New Roman" panose="02020603050405020304" pitchFamily="18" charset="0"/>
              <a:cs typeface="Times New Roman" panose="02020603050405020304" pitchFamily="18" charset="0"/>
            </a:endParaRPr>
          </a:p>
        </p:txBody>
      </p:sp>
      <p:pic>
        <p:nvPicPr>
          <p:cNvPr id="153" name="图片 152">
            <a:extLst>
              <a:ext uri="{FF2B5EF4-FFF2-40B4-BE49-F238E27FC236}">
                <a16:creationId xmlns:a16="http://schemas.microsoft.com/office/drawing/2014/main" id="{CB033D81-67E9-E0AA-530A-A4785BA79138}"/>
              </a:ext>
            </a:extLst>
          </p:cNvPr>
          <p:cNvPicPr>
            <a:picLocks noChangeAspect="1"/>
          </p:cNvPicPr>
          <p:nvPr/>
        </p:nvPicPr>
        <p:blipFill>
          <a:blip r:embed="rId4"/>
          <a:stretch>
            <a:fillRect/>
          </a:stretch>
        </p:blipFill>
        <p:spPr>
          <a:xfrm>
            <a:off x="240509" y="3055957"/>
            <a:ext cx="219109" cy="199514"/>
          </a:xfrm>
          <a:prstGeom prst="rect">
            <a:avLst/>
          </a:prstGeom>
        </p:spPr>
      </p:pic>
      <p:pic>
        <p:nvPicPr>
          <p:cNvPr id="154" name="图片 153">
            <a:extLst>
              <a:ext uri="{FF2B5EF4-FFF2-40B4-BE49-F238E27FC236}">
                <a16:creationId xmlns:a16="http://schemas.microsoft.com/office/drawing/2014/main" id="{E7D40EC8-4543-48D8-EBBD-A6C371E1990B}"/>
              </a:ext>
            </a:extLst>
          </p:cNvPr>
          <p:cNvPicPr>
            <a:picLocks noChangeAspect="1"/>
          </p:cNvPicPr>
          <p:nvPr/>
        </p:nvPicPr>
        <p:blipFill>
          <a:blip r:embed="rId4"/>
          <a:stretch>
            <a:fillRect/>
          </a:stretch>
        </p:blipFill>
        <p:spPr>
          <a:xfrm>
            <a:off x="1164425" y="3069248"/>
            <a:ext cx="210276" cy="191471"/>
          </a:xfrm>
          <a:prstGeom prst="rect">
            <a:avLst/>
          </a:prstGeom>
        </p:spPr>
      </p:pic>
      <p:cxnSp>
        <p:nvCxnSpPr>
          <p:cNvPr id="155" name="直线箭头连接符 154">
            <a:extLst>
              <a:ext uri="{FF2B5EF4-FFF2-40B4-BE49-F238E27FC236}">
                <a16:creationId xmlns:a16="http://schemas.microsoft.com/office/drawing/2014/main" id="{31DB4731-D294-A719-450D-6CF908BC7206}"/>
              </a:ext>
            </a:extLst>
          </p:cNvPr>
          <p:cNvCxnSpPr>
            <a:cxnSpLocks/>
            <a:stCxn id="84" idx="3"/>
          </p:cNvCxnSpPr>
          <p:nvPr/>
        </p:nvCxnSpPr>
        <p:spPr>
          <a:xfrm>
            <a:off x="1361761" y="2900429"/>
            <a:ext cx="20625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8" name="椭圆 157">
            <a:extLst>
              <a:ext uri="{FF2B5EF4-FFF2-40B4-BE49-F238E27FC236}">
                <a16:creationId xmlns:a16="http://schemas.microsoft.com/office/drawing/2014/main" id="{5A9FC713-952C-94B2-3313-2DC33D399558}"/>
              </a:ext>
            </a:extLst>
          </p:cNvPr>
          <p:cNvSpPr/>
          <p:nvPr/>
        </p:nvSpPr>
        <p:spPr>
          <a:xfrm>
            <a:off x="1965318" y="2397497"/>
            <a:ext cx="106424" cy="96035"/>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525" b="1" dirty="0">
              <a:latin typeface="Times New Roman" panose="02020603050405020304" pitchFamily="18" charset="0"/>
              <a:cs typeface="Times New Roman" panose="02020603050405020304" pitchFamily="18" charset="0"/>
            </a:endParaRPr>
          </a:p>
        </p:txBody>
      </p:sp>
      <p:sp>
        <p:nvSpPr>
          <p:cNvPr id="159" name="文本框 158">
            <a:extLst>
              <a:ext uri="{FF2B5EF4-FFF2-40B4-BE49-F238E27FC236}">
                <a16:creationId xmlns:a16="http://schemas.microsoft.com/office/drawing/2014/main" id="{415259A7-2EB6-3BFD-BBEE-CE244DD197B4}"/>
              </a:ext>
            </a:extLst>
          </p:cNvPr>
          <p:cNvSpPr txBox="1"/>
          <p:nvPr/>
        </p:nvSpPr>
        <p:spPr>
          <a:xfrm>
            <a:off x="2056634" y="2333872"/>
            <a:ext cx="885903" cy="230832"/>
          </a:xfrm>
          <a:prstGeom prst="rect">
            <a:avLst/>
          </a:prstGeom>
          <a:noFill/>
        </p:spPr>
        <p:txBody>
          <a:bodyPr wrap="square" rtlCol="0">
            <a:spAutoFit/>
          </a:bodyPr>
          <a:lstStyle/>
          <a:p>
            <a:pPr algn="ctr"/>
            <a:r>
              <a:rPr kumimoji="1" lang="en-US" altLang="zh-CN" sz="900" b="1" dirty="0" err="1">
                <a:latin typeface="Times New Roman" panose="02020603050405020304" pitchFamily="18" charset="0"/>
                <a:cs typeface="Times New Roman" panose="02020603050405020304" pitchFamily="18" charset="0"/>
              </a:rPr>
              <a:t>BypassCheck</a:t>
            </a:r>
            <a:endParaRPr kumimoji="1" lang="zh-CN" altLang="en-US" sz="900" b="1" dirty="0">
              <a:latin typeface="Times New Roman" panose="02020603050405020304" pitchFamily="18" charset="0"/>
              <a:cs typeface="Times New Roman" panose="02020603050405020304" pitchFamily="18" charset="0"/>
            </a:endParaRPr>
          </a:p>
        </p:txBody>
      </p:sp>
      <p:sp>
        <p:nvSpPr>
          <p:cNvPr id="160" name="文本框 159">
            <a:extLst>
              <a:ext uri="{FF2B5EF4-FFF2-40B4-BE49-F238E27FC236}">
                <a16:creationId xmlns:a16="http://schemas.microsoft.com/office/drawing/2014/main" id="{3AA9AC45-C94A-9B6A-79BF-B2AA4E00EC58}"/>
              </a:ext>
            </a:extLst>
          </p:cNvPr>
          <p:cNvSpPr txBox="1"/>
          <p:nvPr/>
        </p:nvSpPr>
        <p:spPr>
          <a:xfrm>
            <a:off x="1907570" y="2353311"/>
            <a:ext cx="223646" cy="184666"/>
          </a:xfrm>
          <a:prstGeom prst="rect">
            <a:avLst/>
          </a:prstGeom>
          <a:noFill/>
        </p:spPr>
        <p:txBody>
          <a:bodyPr wrap="square" rtlCol="0">
            <a:spAutoFit/>
          </a:bodyPr>
          <a:lstStyle/>
          <a:p>
            <a:r>
              <a:rPr kumimoji="1" lang="en-US" altLang="zh-CN" sz="600" b="1" dirty="0">
                <a:solidFill>
                  <a:schemeClr val="bg1"/>
                </a:solidFill>
                <a:latin typeface="Times New Roman" panose="02020603050405020304" pitchFamily="18" charset="0"/>
                <a:cs typeface="Times New Roman" panose="02020603050405020304" pitchFamily="18" charset="0"/>
              </a:rPr>
              <a:t>1</a:t>
            </a:r>
            <a:endParaRPr kumimoji="1" lang="zh-CN" altLang="en-US" sz="600" b="1" dirty="0">
              <a:solidFill>
                <a:schemeClr val="bg1"/>
              </a:solidFill>
              <a:latin typeface="Times New Roman" panose="02020603050405020304" pitchFamily="18" charset="0"/>
              <a:cs typeface="Times New Roman" panose="02020603050405020304" pitchFamily="18" charset="0"/>
            </a:endParaRPr>
          </a:p>
        </p:txBody>
      </p:sp>
      <p:sp>
        <p:nvSpPr>
          <p:cNvPr id="161" name="文本框 160">
            <a:extLst>
              <a:ext uri="{FF2B5EF4-FFF2-40B4-BE49-F238E27FC236}">
                <a16:creationId xmlns:a16="http://schemas.microsoft.com/office/drawing/2014/main" id="{389E42AC-C400-D0F9-5F6C-F1F8934AD823}"/>
              </a:ext>
            </a:extLst>
          </p:cNvPr>
          <p:cNvSpPr txBox="1"/>
          <p:nvPr/>
        </p:nvSpPr>
        <p:spPr>
          <a:xfrm>
            <a:off x="3048009" y="1512992"/>
            <a:ext cx="562042" cy="230832"/>
          </a:xfrm>
          <a:prstGeom prst="rect">
            <a:avLst/>
          </a:prstGeom>
          <a:noFill/>
        </p:spPr>
        <p:txBody>
          <a:bodyPr wrap="square" rtlCol="0">
            <a:spAutoFit/>
          </a:bodyPr>
          <a:lstStyle/>
          <a:p>
            <a:pPr algn="ctr"/>
            <a:r>
              <a:rPr kumimoji="1" lang="en-US" altLang="zh-CN" sz="900" b="1" dirty="0">
                <a:solidFill>
                  <a:srgbClr val="C00000"/>
                </a:solidFill>
                <a:latin typeface="Times New Roman" panose="02020603050405020304" pitchFamily="18" charset="0"/>
                <a:cs typeface="Times New Roman" panose="02020603050405020304" pitchFamily="18" charset="0"/>
              </a:rPr>
              <a:t>Step   </a:t>
            </a:r>
            <a:r>
              <a:rPr kumimoji="1" lang="zh-CN" altLang="en-US" sz="900" b="1" dirty="0">
                <a:latin typeface="Times New Roman" panose="02020603050405020304" pitchFamily="18" charset="0"/>
                <a:cs typeface="Times New Roman" panose="02020603050405020304" pitchFamily="18" charset="0"/>
              </a:rPr>
              <a:t>  </a:t>
            </a:r>
            <a:r>
              <a:rPr kumimoji="1" lang="en-US" altLang="zh-CN" sz="900" b="1" dirty="0">
                <a:solidFill>
                  <a:srgbClr val="C00000"/>
                </a:solidFill>
                <a:latin typeface="Times New Roman" panose="02020603050405020304" pitchFamily="18" charset="0"/>
                <a:cs typeface="Times New Roman" panose="02020603050405020304" pitchFamily="18" charset="0"/>
              </a:rPr>
              <a:t>:</a:t>
            </a:r>
            <a:endParaRPr kumimoji="1" lang="zh-CN" altLang="en-US" sz="900" b="1" dirty="0">
              <a:latin typeface="Times New Roman" panose="02020603050405020304" pitchFamily="18" charset="0"/>
              <a:cs typeface="Times New Roman" panose="02020603050405020304" pitchFamily="18" charset="0"/>
            </a:endParaRPr>
          </a:p>
        </p:txBody>
      </p:sp>
      <p:sp>
        <p:nvSpPr>
          <p:cNvPr id="162" name="圆角矩形 161">
            <a:extLst>
              <a:ext uri="{FF2B5EF4-FFF2-40B4-BE49-F238E27FC236}">
                <a16:creationId xmlns:a16="http://schemas.microsoft.com/office/drawing/2014/main" id="{5F7C6732-34AB-47DD-934B-B176ACB5F6A0}"/>
              </a:ext>
            </a:extLst>
          </p:cNvPr>
          <p:cNvSpPr/>
          <p:nvPr/>
        </p:nvSpPr>
        <p:spPr>
          <a:xfrm>
            <a:off x="256713" y="1403714"/>
            <a:ext cx="1109722" cy="41820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750" dirty="0">
              <a:solidFill>
                <a:schemeClr val="tx1"/>
              </a:solidFill>
              <a:latin typeface="Times New Roman" panose="02020603050405020304" pitchFamily="18" charset="0"/>
              <a:cs typeface="Times New Roman" panose="02020603050405020304" pitchFamily="18" charset="0"/>
            </a:endParaRPr>
          </a:p>
        </p:txBody>
      </p:sp>
      <p:sp>
        <p:nvSpPr>
          <p:cNvPr id="163" name="文本框 162">
            <a:extLst>
              <a:ext uri="{FF2B5EF4-FFF2-40B4-BE49-F238E27FC236}">
                <a16:creationId xmlns:a16="http://schemas.microsoft.com/office/drawing/2014/main" id="{64AC593C-8B40-015D-B6E9-B5AD9830CCEB}"/>
              </a:ext>
            </a:extLst>
          </p:cNvPr>
          <p:cNvSpPr txBox="1"/>
          <p:nvPr/>
        </p:nvSpPr>
        <p:spPr>
          <a:xfrm>
            <a:off x="180428" y="1388486"/>
            <a:ext cx="1293520" cy="230832"/>
          </a:xfrm>
          <a:prstGeom prst="rect">
            <a:avLst/>
          </a:prstGeom>
          <a:noFill/>
        </p:spPr>
        <p:txBody>
          <a:bodyPr wrap="square" rtlCol="0">
            <a:spAutoFit/>
          </a:bodyPr>
          <a:lstStyle/>
          <a:p>
            <a:pPr algn="ctr"/>
            <a:r>
              <a:rPr lang="en-US" altLang="zh-CN" sz="900" dirty="0">
                <a:solidFill>
                  <a:srgbClr val="1F2328"/>
                </a:solidFill>
                <a:latin typeface="Times New Roman" panose="02020603050405020304" pitchFamily="18" charset="0"/>
                <a:cs typeface="Times New Roman" panose="02020603050405020304" pitchFamily="18" charset="0"/>
              </a:rPr>
              <a:t>Sensitive</a:t>
            </a:r>
            <a:r>
              <a:rPr lang="zh-CN" altLang="en-US" sz="900" dirty="0">
                <a:solidFill>
                  <a:srgbClr val="1F2328"/>
                </a:solidFill>
                <a:latin typeface="Times New Roman" panose="02020603050405020304" pitchFamily="18" charset="0"/>
                <a:cs typeface="Times New Roman" panose="02020603050405020304" pitchFamily="18" charset="0"/>
              </a:rPr>
              <a:t> </a:t>
            </a:r>
            <a:r>
              <a:rPr lang="en-US" altLang="zh-CN" sz="900" dirty="0">
                <a:solidFill>
                  <a:srgbClr val="1F2328"/>
                </a:solidFill>
                <a:latin typeface="Times New Roman" panose="02020603050405020304" pitchFamily="18" charset="0"/>
                <a:cs typeface="Times New Roman" panose="02020603050405020304" pitchFamily="18" charset="0"/>
              </a:rPr>
              <a:t>Prompt</a:t>
            </a:r>
            <a:r>
              <a:rPr lang="zh-CN" altLang="en-US" sz="900" dirty="0">
                <a:solidFill>
                  <a:srgbClr val="1F2328"/>
                </a:solidFill>
                <a:latin typeface="Times New Roman" panose="02020603050405020304" pitchFamily="18" charset="0"/>
                <a:cs typeface="Times New Roman" panose="02020603050405020304" pitchFamily="18" charset="0"/>
              </a:rPr>
              <a:t> </a:t>
            </a:r>
            <a:r>
              <a:rPr lang="en-US" altLang="zh-CN" sz="900" dirty="0">
                <a:solidFill>
                  <a:srgbClr val="1F2328"/>
                </a:solidFill>
                <a:latin typeface="Times New Roman" panose="02020603050405020304" pitchFamily="18" charset="0"/>
                <a:cs typeface="Times New Roman" panose="02020603050405020304" pitchFamily="18" charset="0"/>
              </a:rPr>
              <a:t>Pool</a:t>
            </a:r>
            <a:endParaRPr lang="zh-CN" altLang="en-US" sz="900" dirty="0">
              <a:solidFill>
                <a:srgbClr val="1F2328"/>
              </a:solidFill>
              <a:latin typeface="Times New Roman" panose="02020603050405020304" pitchFamily="18" charset="0"/>
              <a:cs typeface="Times New Roman" panose="02020603050405020304" pitchFamily="18" charset="0"/>
            </a:endParaRPr>
          </a:p>
        </p:txBody>
      </p:sp>
      <p:pic>
        <p:nvPicPr>
          <p:cNvPr id="164" name="图片 163">
            <a:extLst>
              <a:ext uri="{FF2B5EF4-FFF2-40B4-BE49-F238E27FC236}">
                <a16:creationId xmlns:a16="http://schemas.microsoft.com/office/drawing/2014/main" id="{93595620-6514-DE9E-C113-50F5DE10A749}"/>
              </a:ext>
            </a:extLst>
          </p:cNvPr>
          <p:cNvPicPr>
            <a:picLocks noChangeAspect="1"/>
          </p:cNvPicPr>
          <p:nvPr/>
        </p:nvPicPr>
        <p:blipFill>
          <a:blip r:embed="rId5"/>
          <a:stretch>
            <a:fillRect/>
          </a:stretch>
        </p:blipFill>
        <p:spPr>
          <a:xfrm>
            <a:off x="334183" y="1612108"/>
            <a:ext cx="176822" cy="164198"/>
          </a:xfrm>
          <a:prstGeom prst="rect">
            <a:avLst/>
          </a:prstGeom>
        </p:spPr>
      </p:pic>
      <p:pic>
        <p:nvPicPr>
          <p:cNvPr id="165" name="图片 164">
            <a:extLst>
              <a:ext uri="{FF2B5EF4-FFF2-40B4-BE49-F238E27FC236}">
                <a16:creationId xmlns:a16="http://schemas.microsoft.com/office/drawing/2014/main" id="{DC21BA95-5B8F-2758-7B9C-D89F96A9E08C}"/>
              </a:ext>
            </a:extLst>
          </p:cNvPr>
          <p:cNvPicPr>
            <a:picLocks noChangeAspect="1"/>
          </p:cNvPicPr>
          <p:nvPr/>
        </p:nvPicPr>
        <p:blipFill>
          <a:blip r:embed="rId5"/>
          <a:stretch>
            <a:fillRect/>
          </a:stretch>
        </p:blipFill>
        <p:spPr>
          <a:xfrm>
            <a:off x="599848" y="1609761"/>
            <a:ext cx="176822" cy="164198"/>
          </a:xfrm>
          <a:prstGeom prst="rect">
            <a:avLst/>
          </a:prstGeom>
        </p:spPr>
      </p:pic>
      <p:pic>
        <p:nvPicPr>
          <p:cNvPr id="166" name="图片 165">
            <a:extLst>
              <a:ext uri="{FF2B5EF4-FFF2-40B4-BE49-F238E27FC236}">
                <a16:creationId xmlns:a16="http://schemas.microsoft.com/office/drawing/2014/main" id="{36FC6480-0421-F7D6-7BA9-B059DCCF2C9C}"/>
              </a:ext>
            </a:extLst>
          </p:cNvPr>
          <p:cNvPicPr>
            <a:picLocks noChangeAspect="1"/>
          </p:cNvPicPr>
          <p:nvPr/>
        </p:nvPicPr>
        <p:blipFill>
          <a:blip r:embed="rId5"/>
          <a:stretch>
            <a:fillRect/>
          </a:stretch>
        </p:blipFill>
        <p:spPr>
          <a:xfrm>
            <a:off x="865351" y="1609761"/>
            <a:ext cx="176822" cy="164198"/>
          </a:xfrm>
          <a:prstGeom prst="rect">
            <a:avLst/>
          </a:prstGeom>
        </p:spPr>
      </p:pic>
      <p:pic>
        <p:nvPicPr>
          <p:cNvPr id="167" name="图片 166">
            <a:extLst>
              <a:ext uri="{FF2B5EF4-FFF2-40B4-BE49-F238E27FC236}">
                <a16:creationId xmlns:a16="http://schemas.microsoft.com/office/drawing/2014/main" id="{62FEB06E-BE91-A2DC-8A6A-B67700C08BDC}"/>
              </a:ext>
            </a:extLst>
          </p:cNvPr>
          <p:cNvPicPr>
            <a:picLocks noChangeAspect="1"/>
          </p:cNvPicPr>
          <p:nvPr/>
        </p:nvPicPr>
        <p:blipFill>
          <a:blip r:embed="rId5"/>
          <a:stretch>
            <a:fillRect/>
          </a:stretch>
        </p:blipFill>
        <p:spPr>
          <a:xfrm>
            <a:off x="1129108" y="1600317"/>
            <a:ext cx="176822" cy="164198"/>
          </a:xfrm>
          <a:prstGeom prst="rect">
            <a:avLst/>
          </a:prstGeom>
        </p:spPr>
      </p:pic>
      <p:cxnSp>
        <p:nvCxnSpPr>
          <p:cNvPr id="168" name="直线箭头连接符 167">
            <a:extLst>
              <a:ext uri="{FF2B5EF4-FFF2-40B4-BE49-F238E27FC236}">
                <a16:creationId xmlns:a16="http://schemas.microsoft.com/office/drawing/2014/main" id="{EBD3D825-19F3-1FD1-22ED-3E9600E4491F}"/>
              </a:ext>
            </a:extLst>
          </p:cNvPr>
          <p:cNvCxnSpPr>
            <a:cxnSpLocks/>
            <a:stCxn id="162" idx="2"/>
            <a:endCxn id="151" idx="0"/>
          </p:cNvCxnSpPr>
          <p:nvPr/>
        </p:nvCxnSpPr>
        <p:spPr>
          <a:xfrm flipH="1">
            <a:off x="808003" y="1821925"/>
            <a:ext cx="3571" cy="2337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9" name="直线箭头连接符 168">
            <a:extLst>
              <a:ext uri="{FF2B5EF4-FFF2-40B4-BE49-F238E27FC236}">
                <a16:creationId xmlns:a16="http://schemas.microsoft.com/office/drawing/2014/main" id="{38BA8DE7-C64B-1D54-4FA7-39FB4259E3BA}"/>
              </a:ext>
            </a:extLst>
          </p:cNvPr>
          <p:cNvCxnSpPr>
            <a:cxnSpLocks/>
          </p:cNvCxnSpPr>
          <p:nvPr/>
        </p:nvCxnSpPr>
        <p:spPr>
          <a:xfrm flipV="1">
            <a:off x="1365793" y="2256674"/>
            <a:ext cx="206258" cy="10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直线箭头连接符 177">
            <a:extLst>
              <a:ext uri="{FF2B5EF4-FFF2-40B4-BE49-F238E27FC236}">
                <a16:creationId xmlns:a16="http://schemas.microsoft.com/office/drawing/2014/main" id="{DEAA79A4-76D4-0707-2B4F-C8DB4472ECC2}"/>
              </a:ext>
            </a:extLst>
          </p:cNvPr>
          <p:cNvCxnSpPr>
            <a:cxnSpLocks/>
            <a:endCxn id="84" idx="0"/>
          </p:cNvCxnSpPr>
          <p:nvPr/>
        </p:nvCxnSpPr>
        <p:spPr>
          <a:xfrm>
            <a:off x="808002" y="2343947"/>
            <a:ext cx="4614" cy="18774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9" name="文本框 178">
            <a:extLst>
              <a:ext uri="{FF2B5EF4-FFF2-40B4-BE49-F238E27FC236}">
                <a16:creationId xmlns:a16="http://schemas.microsoft.com/office/drawing/2014/main" id="{AB179C46-314E-2CC2-7CF2-7703EAC2A268}"/>
              </a:ext>
            </a:extLst>
          </p:cNvPr>
          <p:cNvSpPr txBox="1"/>
          <p:nvPr/>
        </p:nvSpPr>
        <p:spPr>
          <a:xfrm>
            <a:off x="262588" y="2758400"/>
            <a:ext cx="1102904" cy="276999"/>
          </a:xfrm>
          <a:prstGeom prst="rect">
            <a:avLst/>
          </a:prstGeom>
          <a:noFill/>
        </p:spPr>
        <p:txBody>
          <a:bodyPr wrap="square" rtlCol="0">
            <a:spAutoFit/>
          </a:bodyPr>
          <a:lstStyle/>
          <a:p>
            <a:pPr algn="ctr"/>
            <a:r>
              <a:rPr lang="en-US" altLang="zh-CN" sz="1200" b="1" dirty="0">
                <a:solidFill>
                  <a:srgbClr val="1F2328"/>
                </a:solidFill>
                <a:latin typeface="Times New Roman" panose="02020603050405020304" pitchFamily="18" charset="0"/>
                <a:cs typeface="Times New Roman" panose="02020603050405020304" pitchFamily="18" charset="0"/>
              </a:rPr>
              <a:t>T2I Model</a:t>
            </a:r>
            <a:endParaRPr lang="zh-CN" altLang="en-US" sz="1200" b="1" dirty="0">
              <a:solidFill>
                <a:srgbClr val="1F2328"/>
              </a:solidFill>
              <a:latin typeface="Times New Roman" panose="02020603050405020304" pitchFamily="18" charset="0"/>
              <a:cs typeface="Times New Roman" panose="02020603050405020304" pitchFamily="18" charset="0"/>
            </a:endParaRPr>
          </a:p>
        </p:txBody>
      </p:sp>
      <p:sp>
        <p:nvSpPr>
          <p:cNvPr id="180" name="圆角矩形 179">
            <a:extLst>
              <a:ext uri="{FF2B5EF4-FFF2-40B4-BE49-F238E27FC236}">
                <a16:creationId xmlns:a16="http://schemas.microsoft.com/office/drawing/2014/main" id="{7854FCAF-312A-C919-E78C-F8EC7A96522B}"/>
              </a:ext>
            </a:extLst>
          </p:cNvPr>
          <p:cNvSpPr/>
          <p:nvPr/>
        </p:nvSpPr>
        <p:spPr>
          <a:xfrm>
            <a:off x="3180653" y="1754222"/>
            <a:ext cx="345251" cy="234191"/>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pic>
        <p:nvPicPr>
          <p:cNvPr id="181" name="图片 180">
            <a:extLst>
              <a:ext uri="{FF2B5EF4-FFF2-40B4-BE49-F238E27FC236}">
                <a16:creationId xmlns:a16="http://schemas.microsoft.com/office/drawing/2014/main" id="{8731C5B0-57F7-5103-2F4B-3FD84B0D422F}"/>
              </a:ext>
            </a:extLst>
          </p:cNvPr>
          <p:cNvPicPr>
            <a:picLocks noChangeAspect="1"/>
          </p:cNvPicPr>
          <p:nvPr/>
        </p:nvPicPr>
        <p:blipFill>
          <a:blip r:embed="rId6"/>
          <a:stretch>
            <a:fillRect/>
          </a:stretch>
        </p:blipFill>
        <p:spPr>
          <a:xfrm>
            <a:off x="3244433" y="1778685"/>
            <a:ext cx="203895" cy="185662"/>
          </a:xfrm>
          <a:prstGeom prst="rect">
            <a:avLst/>
          </a:prstGeom>
        </p:spPr>
      </p:pic>
      <p:sp>
        <p:nvSpPr>
          <p:cNvPr id="182" name="文本框 181">
            <a:extLst>
              <a:ext uri="{FF2B5EF4-FFF2-40B4-BE49-F238E27FC236}">
                <a16:creationId xmlns:a16="http://schemas.microsoft.com/office/drawing/2014/main" id="{BF6B0FB3-B5B0-D987-2779-A6BC2BBEB53B}"/>
              </a:ext>
            </a:extLst>
          </p:cNvPr>
          <p:cNvSpPr txBox="1"/>
          <p:nvPr/>
        </p:nvSpPr>
        <p:spPr>
          <a:xfrm>
            <a:off x="3315906" y="1543627"/>
            <a:ext cx="223646" cy="184666"/>
          </a:xfrm>
          <a:prstGeom prst="rect">
            <a:avLst/>
          </a:prstGeom>
          <a:noFill/>
        </p:spPr>
        <p:txBody>
          <a:bodyPr wrap="square" rtlCol="0">
            <a:spAutoFit/>
          </a:bodyPr>
          <a:lstStyle/>
          <a:p>
            <a:r>
              <a:rPr kumimoji="1" lang="en-US" altLang="zh-CN" sz="600" b="1" dirty="0">
                <a:solidFill>
                  <a:schemeClr val="bg1"/>
                </a:solidFill>
                <a:latin typeface="Times New Roman" panose="02020603050405020304" pitchFamily="18" charset="0"/>
                <a:cs typeface="Times New Roman" panose="02020603050405020304" pitchFamily="18" charset="0"/>
              </a:rPr>
              <a:t>2</a:t>
            </a:r>
            <a:endParaRPr kumimoji="1" lang="zh-CN" altLang="en-US" sz="600" b="1" dirty="0">
              <a:solidFill>
                <a:schemeClr val="bg1"/>
              </a:solidFill>
              <a:latin typeface="Times New Roman" panose="02020603050405020304" pitchFamily="18" charset="0"/>
              <a:cs typeface="Times New Roman" panose="02020603050405020304" pitchFamily="18" charset="0"/>
            </a:endParaRPr>
          </a:p>
        </p:txBody>
      </p:sp>
      <p:sp>
        <p:nvSpPr>
          <p:cNvPr id="183" name="圆角矩形 182">
            <a:extLst>
              <a:ext uri="{FF2B5EF4-FFF2-40B4-BE49-F238E27FC236}">
                <a16:creationId xmlns:a16="http://schemas.microsoft.com/office/drawing/2014/main" id="{F8DB6A3C-9B7F-4DF4-3F10-130F7EF1BA64}"/>
              </a:ext>
            </a:extLst>
          </p:cNvPr>
          <p:cNvSpPr/>
          <p:nvPr/>
        </p:nvSpPr>
        <p:spPr>
          <a:xfrm>
            <a:off x="3583571" y="2015442"/>
            <a:ext cx="737945" cy="233795"/>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013" dirty="0">
              <a:latin typeface="Times New Roman" panose="02020603050405020304" pitchFamily="18" charset="0"/>
              <a:cs typeface="Times New Roman" panose="02020603050405020304" pitchFamily="18" charset="0"/>
            </a:endParaRPr>
          </a:p>
        </p:txBody>
      </p:sp>
      <p:sp>
        <p:nvSpPr>
          <p:cNvPr id="184" name="文本框 183">
            <a:extLst>
              <a:ext uri="{FF2B5EF4-FFF2-40B4-BE49-F238E27FC236}">
                <a16:creationId xmlns:a16="http://schemas.microsoft.com/office/drawing/2014/main" id="{41BDCA4C-D0FE-AA9C-9F1A-5D2E96ECEB0E}"/>
              </a:ext>
            </a:extLst>
          </p:cNvPr>
          <p:cNvSpPr txBox="1"/>
          <p:nvPr/>
        </p:nvSpPr>
        <p:spPr>
          <a:xfrm>
            <a:off x="3682471" y="2015215"/>
            <a:ext cx="539559" cy="230832"/>
          </a:xfrm>
          <a:prstGeom prst="rect">
            <a:avLst/>
          </a:prstGeom>
          <a:noFill/>
        </p:spPr>
        <p:txBody>
          <a:bodyPr wrap="square" rtlCol="0">
            <a:spAutoFit/>
          </a:bodyPr>
          <a:lstStyle/>
          <a:p>
            <a:pPr algn="ctr"/>
            <a:r>
              <a:rPr kumimoji="1" lang="en-US" altLang="zh-CN" sz="900" dirty="0">
                <a:latin typeface="Times New Roman" panose="02020603050405020304" pitchFamily="18" charset="0"/>
                <a:cs typeface="Times New Roman" panose="02020603050405020304" pitchFamily="18" charset="0"/>
              </a:rPr>
              <a:t>Modify</a:t>
            </a:r>
            <a:endParaRPr kumimoji="1" lang="zh-CN" altLang="en-US" sz="900" dirty="0">
              <a:latin typeface="Times New Roman" panose="02020603050405020304" pitchFamily="18" charset="0"/>
              <a:cs typeface="Times New Roman" panose="02020603050405020304" pitchFamily="18" charset="0"/>
            </a:endParaRPr>
          </a:p>
        </p:txBody>
      </p:sp>
      <p:sp>
        <p:nvSpPr>
          <p:cNvPr id="185" name="圆角矩形 184">
            <a:extLst>
              <a:ext uri="{FF2B5EF4-FFF2-40B4-BE49-F238E27FC236}">
                <a16:creationId xmlns:a16="http://schemas.microsoft.com/office/drawing/2014/main" id="{B4310594-CFAD-3291-9246-2EE9EC1DAC4C}"/>
              </a:ext>
            </a:extLst>
          </p:cNvPr>
          <p:cNvSpPr/>
          <p:nvPr/>
        </p:nvSpPr>
        <p:spPr>
          <a:xfrm>
            <a:off x="3044734" y="1506607"/>
            <a:ext cx="1388529" cy="781640"/>
          </a:xfrm>
          <a:prstGeom prst="roundRect">
            <a:avLst>
              <a:gd name="adj" fmla="val 10312"/>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sp>
        <p:nvSpPr>
          <p:cNvPr id="186" name="圆角矩形 185">
            <a:extLst>
              <a:ext uri="{FF2B5EF4-FFF2-40B4-BE49-F238E27FC236}">
                <a16:creationId xmlns:a16="http://schemas.microsoft.com/office/drawing/2014/main" id="{B7CB81C6-2200-D4F5-599B-A4F00A34186D}"/>
              </a:ext>
            </a:extLst>
          </p:cNvPr>
          <p:cNvSpPr/>
          <p:nvPr/>
        </p:nvSpPr>
        <p:spPr>
          <a:xfrm>
            <a:off x="1620056" y="2292944"/>
            <a:ext cx="1324405" cy="694981"/>
          </a:xfrm>
          <a:prstGeom prst="roundRect">
            <a:avLst>
              <a:gd name="adj" fmla="val 10312"/>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sp>
        <p:nvSpPr>
          <p:cNvPr id="188" name="圆角矩形 187">
            <a:extLst>
              <a:ext uri="{FF2B5EF4-FFF2-40B4-BE49-F238E27FC236}">
                <a16:creationId xmlns:a16="http://schemas.microsoft.com/office/drawing/2014/main" id="{346E728D-EB95-E672-DC51-E5750600D828}"/>
              </a:ext>
            </a:extLst>
          </p:cNvPr>
          <p:cNvSpPr/>
          <p:nvPr/>
        </p:nvSpPr>
        <p:spPr>
          <a:xfrm>
            <a:off x="3180230" y="2015024"/>
            <a:ext cx="345251" cy="234191"/>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pic>
        <p:nvPicPr>
          <p:cNvPr id="189" name="图片 188">
            <a:extLst>
              <a:ext uri="{FF2B5EF4-FFF2-40B4-BE49-F238E27FC236}">
                <a16:creationId xmlns:a16="http://schemas.microsoft.com/office/drawing/2014/main" id="{D736F95D-441A-0F71-2065-4BD08E81D7DF}"/>
              </a:ext>
            </a:extLst>
          </p:cNvPr>
          <p:cNvPicPr>
            <a:picLocks noChangeAspect="1"/>
          </p:cNvPicPr>
          <p:nvPr/>
        </p:nvPicPr>
        <p:blipFill>
          <a:blip r:embed="rId7"/>
          <a:stretch>
            <a:fillRect/>
          </a:stretch>
        </p:blipFill>
        <p:spPr>
          <a:xfrm>
            <a:off x="3256570" y="2046419"/>
            <a:ext cx="182186" cy="165894"/>
          </a:xfrm>
          <a:prstGeom prst="rect">
            <a:avLst/>
          </a:prstGeom>
        </p:spPr>
      </p:pic>
      <p:sp>
        <p:nvSpPr>
          <p:cNvPr id="194" name="文本框 193">
            <a:extLst>
              <a:ext uri="{FF2B5EF4-FFF2-40B4-BE49-F238E27FC236}">
                <a16:creationId xmlns:a16="http://schemas.microsoft.com/office/drawing/2014/main" id="{9DF7B013-0D5B-FD11-B5E6-DB63DAA34650}"/>
              </a:ext>
            </a:extLst>
          </p:cNvPr>
          <p:cNvSpPr txBox="1"/>
          <p:nvPr/>
        </p:nvSpPr>
        <p:spPr>
          <a:xfrm>
            <a:off x="5852451" y="4141604"/>
            <a:ext cx="896070" cy="230832"/>
          </a:xfrm>
          <a:prstGeom prst="rect">
            <a:avLst/>
          </a:prstGeom>
          <a:noFill/>
        </p:spPr>
        <p:txBody>
          <a:bodyPr wrap="square" rtlCol="0">
            <a:spAutoFit/>
          </a:bodyPr>
          <a:lstStyle/>
          <a:p>
            <a:pPr algn="ctr"/>
            <a:r>
              <a:rPr lang="en-US" altLang="zh-CN" sz="900" dirty="0">
                <a:solidFill>
                  <a:srgbClr val="1F2328"/>
                </a:solidFill>
                <a:latin typeface="Times New Roman" panose="02020603050405020304" pitchFamily="18" charset="0"/>
                <a:cs typeface="Times New Roman" panose="02020603050405020304" pitchFamily="18" charset="0"/>
              </a:rPr>
              <a:t>Tools</a:t>
            </a:r>
            <a:endParaRPr lang="zh-CN" altLang="en-US" sz="900" dirty="0">
              <a:solidFill>
                <a:srgbClr val="1F2328"/>
              </a:solidFill>
              <a:latin typeface="Times New Roman" panose="02020603050405020304" pitchFamily="18" charset="0"/>
              <a:cs typeface="Times New Roman" panose="02020603050405020304" pitchFamily="18" charset="0"/>
            </a:endParaRPr>
          </a:p>
        </p:txBody>
      </p:sp>
      <p:sp>
        <p:nvSpPr>
          <p:cNvPr id="195" name="圆角矩形 194">
            <a:extLst>
              <a:ext uri="{FF2B5EF4-FFF2-40B4-BE49-F238E27FC236}">
                <a16:creationId xmlns:a16="http://schemas.microsoft.com/office/drawing/2014/main" id="{4BCE8F7C-2DF4-6CDC-3ED0-F03C42CD6EDE}"/>
              </a:ext>
            </a:extLst>
          </p:cNvPr>
          <p:cNvSpPr/>
          <p:nvPr/>
        </p:nvSpPr>
        <p:spPr>
          <a:xfrm>
            <a:off x="6873362" y="4148807"/>
            <a:ext cx="536754" cy="196411"/>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013" dirty="0">
              <a:latin typeface="Times New Roman" panose="02020603050405020304" pitchFamily="18" charset="0"/>
              <a:cs typeface="Times New Roman" panose="02020603050405020304" pitchFamily="18" charset="0"/>
            </a:endParaRPr>
          </a:p>
        </p:txBody>
      </p:sp>
      <p:sp>
        <p:nvSpPr>
          <p:cNvPr id="196" name="文本框 195">
            <a:extLst>
              <a:ext uri="{FF2B5EF4-FFF2-40B4-BE49-F238E27FC236}">
                <a16:creationId xmlns:a16="http://schemas.microsoft.com/office/drawing/2014/main" id="{0DEE7456-C8EB-A9BC-B9CE-7F487D5DABF8}"/>
              </a:ext>
            </a:extLst>
          </p:cNvPr>
          <p:cNvSpPr txBox="1"/>
          <p:nvPr/>
        </p:nvSpPr>
        <p:spPr>
          <a:xfrm>
            <a:off x="6868243" y="4157344"/>
            <a:ext cx="503990" cy="207749"/>
          </a:xfrm>
          <a:prstGeom prst="rect">
            <a:avLst/>
          </a:prstGeom>
          <a:noFill/>
        </p:spPr>
        <p:txBody>
          <a:bodyPr wrap="square" rtlCol="0">
            <a:spAutoFit/>
          </a:bodyPr>
          <a:lstStyle/>
          <a:p>
            <a:pPr algn="ctr"/>
            <a:r>
              <a:rPr kumimoji="1" lang="en-US" altLang="zh-CN" sz="750" dirty="0">
                <a:latin typeface="Times New Roman" panose="02020603050405020304" pitchFamily="18" charset="0"/>
                <a:cs typeface="Times New Roman" panose="02020603050405020304" pitchFamily="18" charset="0"/>
              </a:rPr>
              <a:t>xxx</a:t>
            </a:r>
            <a:endParaRPr kumimoji="1" lang="zh-CN" altLang="en-US" sz="750" dirty="0">
              <a:latin typeface="Times New Roman" panose="02020603050405020304" pitchFamily="18" charset="0"/>
              <a:cs typeface="Times New Roman" panose="02020603050405020304" pitchFamily="18" charset="0"/>
            </a:endParaRPr>
          </a:p>
        </p:txBody>
      </p:sp>
      <p:sp>
        <p:nvSpPr>
          <p:cNvPr id="197" name="文本框 196">
            <a:extLst>
              <a:ext uri="{FF2B5EF4-FFF2-40B4-BE49-F238E27FC236}">
                <a16:creationId xmlns:a16="http://schemas.microsoft.com/office/drawing/2014/main" id="{37856D4A-A62E-0389-612B-DA6BF6490BB6}"/>
              </a:ext>
            </a:extLst>
          </p:cNvPr>
          <p:cNvSpPr txBox="1"/>
          <p:nvPr/>
        </p:nvSpPr>
        <p:spPr>
          <a:xfrm>
            <a:off x="7369940" y="4137468"/>
            <a:ext cx="1648698" cy="230832"/>
          </a:xfrm>
          <a:prstGeom prst="rect">
            <a:avLst/>
          </a:prstGeom>
          <a:noFill/>
        </p:spPr>
        <p:txBody>
          <a:bodyPr wrap="square" rtlCol="0">
            <a:spAutoFit/>
          </a:bodyPr>
          <a:lstStyle/>
          <a:p>
            <a:r>
              <a:rPr lang="en-US" altLang="zh-CN" sz="900" dirty="0">
                <a:solidFill>
                  <a:srgbClr val="1F2328"/>
                </a:solidFill>
                <a:latin typeface="Times New Roman" panose="02020603050405020304" pitchFamily="18" charset="0"/>
                <a:cs typeface="Times New Roman" panose="02020603050405020304" pitchFamily="18" charset="0"/>
              </a:rPr>
              <a:t>Prompt for driving LLM/VLM</a:t>
            </a:r>
            <a:endParaRPr lang="zh-CN" altLang="en-US" sz="900" dirty="0">
              <a:solidFill>
                <a:srgbClr val="1F2328"/>
              </a:solidFill>
              <a:latin typeface="Times New Roman" panose="02020603050405020304" pitchFamily="18" charset="0"/>
              <a:cs typeface="Times New Roman" panose="02020603050405020304" pitchFamily="18" charset="0"/>
            </a:endParaRPr>
          </a:p>
        </p:txBody>
      </p:sp>
      <p:sp>
        <p:nvSpPr>
          <p:cNvPr id="198" name="圆角矩形 197">
            <a:extLst>
              <a:ext uri="{FF2B5EF4-FFF2-40B4-BE49-F238E27FC236}">
                <a16:creationId xmlns:a16="http://schemas.microsoft.com/office/drawing/2014/main" id="{25A60DF2-45D2-FE92-240C-541F4801F72D}"/>
              </a:ext>
            </a:extLst>
          </p:cNvPr>
          <p:cNvSpPr/>
          <p:nvPr/>
        </p:nvSpPr>
        <p:spPr>
          <a:xfrm>
            <a:off x="410249" y="4115715"/>
            <a:ext cx="304762" cy="26231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sp>
        <p:nvSpPr>
          <p:cNvPr id="199" name="文本框 198">
            <a:extLst>
              <a:ext uri="{FF2B5EF4-FFF2-40B4-BE49-F238E27FC236}">
                <a16:creationId xmlns:a16="http://schemas.microsoft.com/office/drawing/2014/main" id="{61DB4E70-5603-7431-AF0A-B54DFFE0E54B}"/>
              </a:ext>
            </a:extLst>
          </p:cNvPr>
          <p:cNvSpPr txBox="1"/>
          <p:nvPr/>
        </p:nvSpPr>
        <p:spPr>
          <a:xfrm>
            <a:off x="639376" y="4145856"/>
            <a:ext cx="1076534" cy="230832"/>
          </a:xfrm>
          <a:prstGeom prst="rect">
            <a:avLst/>
          </a:prstGeom>
          <a:noFill/>
        </p:spPr>
        <p:txBody>
          <a:bodyPr wrap="square" rtlCol="0">
            <a:spAutoFit/>
          </a:bodyPr>
          <a:lstStyle/>
          <a:p>
            <a:pPr algn="ctr"/>
            <a:r>
              <a:rPr lang="en-US" altLang="zh-CN" sz="900" dirty="0">
                <a:solidFill>
                  <a:srgbClr val="1F2328"/>
                </a:solidFill>
                <a:latin typeface="Times New Roman" panose="02020603050405020304" pitchFamily="18" charset="0"/>
                <a:cs typeface="Times New Roman" panose="02020603050405020304" pitchFamily="18" charset="0"/>
              </a:rPr>
              <a:t>VLM-based</a:t>
            </a:r>
            <a:r>
              <a:rPr lang="zh-CN" altLang="en-US" sz="900" dirty="0">
                <a:solidFill>
                  <a:srgbClr val="1F2328"/>
                </a:solidFill>
                <a:latin typeface="Times New Roman" panose="02020603050405020304" pitchFamily="18" charset="0"/>
                <a:cs typeface="Times New Roman" panose="02020603050405020304" pitchFamily="18" charset="0"/>
              </a:rPr>
              <a:t> </a:t>
            </a:r>
            <a:r>
              <a:rPr lang="en-US" altLang="zh-CN" sz="900" dirty="0">
                <a:solidFill>
                  <a:srgbClr val="1F2328"/>
                </a:solidFill>
                <a:latin typeface="Times New Roman" panose="02020603050405020304" pitchFamily="18" charset="0"/>
                <a:cs typeface="Times New Roman" panose="02020603050405020304" pitchFamily="18" charset="0"/>
              </a:rPr>
              <a:t>Brain</a:t>
            </a:r>
            <a:endParaRPr lang="zh-CN" altLang="en-US" sz="900" dirty="0">
              <a:solidFill>
                <a:srgbClr val="1F2328"/>
              </a:solidFill>
              <a:latin typeface="Times New Roman" panose="02020603050405020304" pitchFamily="18" charset="0"/>
              <a:cs typeface="Times New Roman" panose="02020603050405020304" pitchFamily="18" charset="0"/>
            </a:endParaRPr>
          </a:p>
        </p:txBody>
      </p:sp>
      <p:pic>
        <p:nvPicPr>
          <p:cNvPr id="200" name="图片 199">
            <a:extLst>
              <a:ext uri="{FF2B5EF4-FFF2-40B4-BE49-F238E27FC236}">
                <a16:creationId xmlns:a16="http://schemas.microsoft.com/office/drawing/2014/main" id="{38DF0FB3-D3DB-29AF-4DA9-34D292D74ACC}"/>
              </a:ext>
            </a:extLst>
          </p:cNvPr>
          <p:cNvPicPr>
            <a:picLocks noChangeAspect="1"/>
          </p:cNvPicPr>
          <p:nvPr/>
        </p:nvPicPr>
        <p:blipFill>
          <a:blip r:embed="rId3"/>
          <a:stretch>
            <a:fillRect/>
          </a:stretch>
        </p:blipFill>
        <p:spPr>
          <a:xfrm>
            <a:off x="445309" y="4138913"/>
            <a:ext cx="236619" cy="215459"/>
          </a:xfrm>
          <a:prstGeom prst="rect">
            <a:avLst/>
          </a:prstGeom>
        </p:spPr>
      </p:pic>
      <p:sp>
        <p:nvSpPr>
          <p:cNvPr id="201" name="文本框 200">
            <a:extLst>
              <a:ext uri="{FF2B5EF4-FFF2-40B4-BE49-F238E27FC236}">
                <a16:creationId xmlns:a16="http://schemas.microsoft.com/office/drawing/2014/main" id="{C7626230-3D10-69FD-6E76-1E2663E8FCDC}"/>
              </a:ext>
            </a:extLst>
          </p:cNvPr>
          <p:cNvSpPr txBox="1"/>
          <p:nvPr/>
        </p:nvSpPr>
        <p:spPr>
          <a:xfrm>
            <a:off x="4029332" y="4141802"/>
            <a:ext cx="1443193" cy="230832"/>
          </a:xfrm>
          <a:prstGeom prst="rect">
            <a:avLst/>
          </a:prstGeom>
          <a:noFill/>
        </p:spPr>
        <p:txBody>
          <a:bodyPr wrap="square" rtlCol="0">
            <a:spAutoFit/>
          </a:bodyPr>
          <a:lstStyle/>
          <a:p>
            <a:pPr algn="ctr"/>
            <a:r>
              <a:rPr lang="en-US" altLang="zh-CN" sz="900" dirty="0">
                <a:solidFill>
                  <a:srgbClr val="1F2328"/>
                </a:solidFill>
                <a:latin typeface="Times New Roman" panose="02020603050405020304" pitchFamily="18" charset="0"/>
                <a:cs typeface="Times New Roman" panose="02020603050405020304" pitchFamily="18" charset="0"/>
              </a:rPr>
              <a:t>ICL-based</a:t>
            </a:r>
            <a:r>
              <a:rPr lang="zh-CN" altLang="en-US" sz="900" dirty="0">
                <a:solidFill>
                  <a:srgbClr val="1F2328"/>
                </a:solidFill>
                <a:latin typeface="Times New Roman" panose="02020603050405020304" pitchFamily="18" charset="0"/>
                <a:cs typeface="Times New Roman" panose="02020603050405020304" pitchFamily="18" charset="0"/>
              </a:rPr>
              <a:t> </a:t>
            </a:r>
            <a:r>
              <a:rPr lang="en-US" altLang="zh-CN" sz="900" dirty="0">
                <a:solidFill>
                  <a:srgbClr val="1F2328"/>
                </a:solidFill>
                <a:latin typeface="Times New Roman" panose="02020603050405020304" pitchFamily="18" charset="0"/>
                <a:cs typeface="Times New Roman" panose="02020603050405020304" pitchFamily="18" charset="0"/>
              </a:rPr>
              <a:t>Memory</a:t>
            </a:r>
            <a:endParaRPr lang="zh-CN" altLang="en-US" sz="900" dirty="0">
              <a:solidFill>
                <a:srgbClr val="1F2328"/>
              </a:solidFill>
              <a:latin typeface="Times New Roman" panose="02020603050405020304" pitchFamily="18" charset="0"/>
              <a:cs typeface="Times New Roman" panose="02020603050405020304" pitchFamily="18" charset="0"/>
            </a:endParaRPr>
          </a:p>
        </p:txBody>
      </p:sp>
      <p:sp>
        <p:nvSpPr>
          <p:cNvPr id="202" name="文本框 201">
            <a:extLst>
              <a:ext uri="{FF2B5EF4-FFF2-40B4-BE49-F238E27FC236}">
                <a16:creationId xmlns:a16="http://schemas.microsoft.com/office/drawing/2014/main" id="{0B748402-0C87-A338-71A7-678F8EBB6AD4}"/>
              </a:ext>
            </a:extLst>
          </p:cNvPr>
          <p:cNvSpPr txBox="1"/>
          <p:nvPr/>
        </p:nvSpPr>
        <p:spPr>
          <a:xfrm>
            <a:off x="2477674" y="4145856"/>
            <a:ext cx="1076534" cy="230832"/>
          </a:xfrm>
          <a:prstGeom prst="rect">
            <a:avLst/>
          </a:prstGeom>
          <a:noFill/>
        </p:spPr>
        <p:txBody>
          <a:bodyPr wrap="square" rtlCol="0">
            <a:spAutoFit/>
          </a:bodyPr>
          <a:lstStyle/>
          <a:p>
            <a:pPr algn="ctr"/>
            <a:r>
              <a:rPr lang="en-US" altLang="zh-CN" sz="900" dirty="0">
                <a:solidFill>
                  <a:srgbClr val="1F2328"/>
                </a:solidFill>
                <a:latin typeface="Times New Roman" panose="02020603050405020304" pitchFamily="18" charset="0"/>
                <a:cs typeface="Times New Roman" panose="02020603050405020304" pitchFamily="18" charset="0"/>
              </a:rPr>
              <a:t>LLM-based</a:t>
            </a:r>
            <a:r>
              <a:rPr lang="zh-CN" altLang="en-US" sz="900" dirty="0">
                <a:solidFill>
                  <a:srgbClr val="1F2328"/>
                </a:solidFill>
                <a:latin typeface="Times New Roman" panose="02020603050405020304" pitchFamily="18" charset="0"/>
                <a:cs typeface="Times New Roman" panose="02020603050405020304" pitchFamily="18" charset="0"/>
              </a:rPr>
              <a:t> </a:t>
            </a:r>
            <a:r>
              <a:rPr lang="en-US" altLang="zh-CN" sz="900" dirty="0">
                <a:solidFill>
                  <a:srgbClr val="1F2328"/>
                </a:solidFill>
                <a:latin typeface="Times New Roman" panose="02020603050405020304" pitchFamily="18" charset="0"/>
                <a:cs typeface="Times New Roman" panose="02020603050405020304" pitchFamily="18" charset="0"/>
              </a:rPr>
              <a:t>Brain</a:t>
            </a:r>
            <a:endParaRPr lang="zh-CN" altLang="en-US" sz="900" dirty="0">
              <a:solidFill>
                <a:srgbClr val="1F2328"/>
              </a:solidFill>
              <a:latin typeface="Times New Roman" panose="02020603050405020304" pitchFamily="18" charset="0"/>
              <a:cs typeface="Times New Roman" panose="02020603050405020304" pitchFamily="18" charset="0"/>
            </a:endParaRPr>
          </a:p>
        </p:txBody>
      </p:sp>
      <p:sp>
        <p:nvSpPr>
          <p:cNvPr id="203" name="圆角矩形 202">
            <a:extLst>
              <a:ext uri="{FF2B5EF4-FFF2-40B4-BE49-F238E27FC236}">
                <a16:creationId xmlns:a16="http://schemas.microsoft.com/office/drawing/2014/main" id="{7F35110B-CAA6-BC33-0896-FE99D00F0295}"/>
              </a:ext>
            </a:extLst>
          </p:cNvPr>
          <p:cNvSpPr/>
          <p:nvPr/>
        </p:nvSpPr>
        <p:spPr>
          <a:xfrm>
            <a:off x="2250291" y="4117641"/>
            <a:ext cx="304762" cy="26231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pic>
        <p:nvPicPr>
          <p:cNvPr id="204" name="图片 203">
            <a:extLst>
              <a:ext uri="{FF2B5EF4-FFF2-40B4-BE49-F238E27FC236}">
                <a16:creationId xmlns:a16="http://schemas.microsoft.com/office/drawing/2014/main" id="{8065CF43-E187-DF28-598F-4CB1CDF830A8}"/>
              </a:ext>
            </a:extLst>
          </p:cNvPr>
          <p:cNvPicPr>
            <a:picLocks noChangeAspect="1"/>
          </p:cNvPicPr>
          <p:nvPr/>
        </p:nvPicPr>
        <p:blipFill>
          <a:blip r:embed="rId8"/>
          <a:stretch>
            <a:fillRect/>
          </a:stretch>
        </p:blipFill>
        <p:spPr>
          <a:xfrm>
            <a:off x="2299484" y="4158293"/>
            <a:ext cx="208407" cy="193528"/>
          </a:xfrm>
          <a:prstGeom prst="rect">
            <a:avLst/>
          </a:prstGeom>
        </p:spPr>
      </p:pic>
      <p:sp>
        <p:nvSpPr>
          <p:cNvPr id="205" name="圆角矩形 204">
            <a:extLst>
              <a:ext uri="{FF2B5EF4-FFF2-40B4-BE49-F238E27FC236}">
                <a16:creationId xmlns:a16="http://schemas.microsoft.com/office/drawing/2014/main" id="{382D80B4-32EC-7AFF-14E2-8AABEB51977A}"/>
              </a:ext>
            </a:extLst>
          </p:cNvPr>
          <p:cNvSpPr/>
          <p:nvPr/>
        </p:nvSpPr>
        <p:spPr>
          <a:xfrm>
            <a:off x="3931452" y="4119138"/>
            <a:ext cx="304762" cy="26231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pic>
        <p:nvPicPr>
          <p:cNvPr id="206" name="图片 205">
            <a:extLst>
              <a:ext uri="{FF2B5EF4-FFF2-40B4-BE49-F238E27FC236}">
                <a16:creationId xmlns:a16="http://schemas.microsoft.com/office/drawing/2014/main" id="{223F8535-B395-9BC6-8F4E-0B81374C8E09}"/>
              </a:ext>
            </a:extLst>
          </p:cNvPr>
          <p:cNvPicPr>
            <a:picLocks noChangeAspect="1"/>
          </p:cNvPicPr>
          <p:nvPr/>
        </p:nvPicPr>
        <p:blipFill>
          <a:blip r:embed="rId7"/>
          <a:stretch>
            <a:fillRect/>
          </a:stretch>
        </p:blipFill>
        <p:spPr>
          <a:xfrm>
            <a:off x="3975869" y="4155017"/>
            <a:ext cx="197351" cy="179703"/>
          </a:xfrm>
          <a:prstGeom prst="rect">
            <a:avLst/>
          </a:prstGeom>
        </p:spPr>
      </p:pic>
      <p:sp>
        <p:nvSpPr>
          <p:cNvPr id="207" name="圆角矩形 206">
            <a:extLst>
              <a:ext uri="{FF2B5EF4-FFF2-40B4-BE49-F238E27FC236}">
                <a16:creationId xmlns:a16="http://schemas.microsoft.com/office/drawing/2014/main" id="{926693DE-0689-3B26-C255-FE362BD885A0}"/>
              </a:ext>
            </a:extLst>
          </p:cNvPr>
          <p:cNvSpPr/>
          <p:nvPr/>
        </p:nvSpPr>
        <p:spPr>
          <a:xfrm>
            <a:off x="5819814" y="4117967"/>
            <a:ext cx="304762" cy="26231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
              <a:latin typeface="Times New Roman" panose="02020603050405020304" pitchFamily="18" charset="0"/>
              <a:cs typeface="Times New Roman" panose="02020603050405020304" pitchFamily="18" charset="0"/>
            </a:endParaRPr>
          </a:p>
        </p:txBody>
      </p:sp>
      <p:pic>
        <p:nvPicPr>
          <p:cNvPr id="208" name="图片 207">
            <a:extLst>
              <a:ext uri="{FF2B5EF4-FFF2-40B4-BE49-F238E27FC236}">
                <a16:creationId xmlns:a16="http://schemas.microsoft.com/office/drawing/2014/main" id="{70B8CA33-9DBB-DD48-B38A-C920216DED06}"/>
              </a:ext>
            </a:extLst>
          </p:cNvPr>
          <p:cNvPicPr>
            <a:picLocks noChangeAspect="1"/>
          </p:cNvPicPr>
          <p:nvPr/>
        </p:nvPicPr>
        <p:blipFill>
          <a:blip r:embed="rId6"/>
          <a:stretch>
            <a:fillRect/>
          </a:stretch>
        </p:blipFill>
        <p:spPr>
          <a:xfrm>
            <a:off x="5870297" y="4154013"/>
            <a:ext cx="206802" cy="188308"/>
          </a:xfrm>
          <a:prstGeom prst="rect">
            <a:avLst/>
          </a:prstGeom>
        </p:spPr>
      </p:pic>
      <p:sp>
        <p:nvSpPr>
          <p:cNvPr id="209" name="矩形 208">
            <a:extLst>
              <a:ext uri="{FF2B5EF4-FFF2-40B4-BE49-F238E27FC236}">
                <a16:creationId xmlns:a16="http://schemas.microsoft.com/office/drawing/2014/main" id="{14AD11D3-1C37-B92E-DFEA-0E2AB2BD5EA6}"/>
              </a:ext>
            </a:extLst>
          </p:cNvPr>
          <p:cNvSpPr/>
          <p:nvPr/>
        </p:nvSpPr>
        <p:spPr>
          <a:xfrm>
            <a:off x="263472" y="4080262"/>
            <a:ext cx="8634851" cy="337484"/>
          </a:xfrm>
          <a:prstGeom prst="rect">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013">
              <a:latin typeface="Times New Roman" panose="02020603050405020304" pitchFamily="18" charset="0"/>
              <a:cs typeface="Times New Roman" panose="02020603050405020304" pitchFamily="18" charset="0"/>
            </a:endParaRPr>
          </a:p>
        </p:txBody>
      </p:sp>
      <p:sp>
        <p:nvSpPr>
          <p:cNvPr id="2" name="矩形 1">
            <a:extLst>
              <a:ext uri="{FF2B5EF4-FFF2-40B4-BE49-F238E27FC236}">
                <a16:creationId xmlns:a16="http://schemas.microsoft.com/office/drawing/2014/main" id="{71FEA6F7-4858-DA41-91AB-5DC8B3670E23}"/>
              </a:ext>
            </a:extLst>
          </p:cNvPr>
          <p:cNvSpPr/>
          <p:nvPr/>
        </p:nvSpPr>
        <p:spPr>
          <a:xfrm>
            <a:off x="4568759" y="1478474"/>
            <a:ext cx="4046919" cy="119527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altLang="zh-CN" sz="1400" dirty="0">
                <a:solidFill>
                  <a:schemeClr val="tx1"/>
                </a:solidFill>
                <a:latin typeface="Times New Roman" panose="02020603050405020304" pitchFamily="18" charset="0"/>
                <a:cs typeface="Times New Roman" panose="02020603050405020304" pitchFamily="18" charset="0"/>
              </a:rPr>
              <a:t>If the prompt is </a:t>
            </a:r>
            <a:r>
              <a:rPr lang="en-US" altLang="zh-CN" sz="1400" b="1" dirty="0">
                <a:solidFill>
                  <a:schemeClr val="tx1"/>
                </a:solidFill>
                <a:latin typeface="Times New Roman" panose="02020603050405020304" pitchFamily="18" charset="0"/>
                <a:cs typeface="Times New Roman" panose="02020603050405020304" pitchFamily="18" charset="0"/>
              </a:rPr>
              <a:t>blocked</a:t>
            </a:r>
            <a:r>
              <a:rPr lang="en-US" altLang="zh-CN" sz="1400" dirty="0">
                <a:solidFill>
                  <a:schemeClr val="tx1"/>
                </a:solidFill>
                <a:latin typeface="Times New Roman" panose="02020603050405020304" pitchFamily="18" charset="0"/>
                <a:cs typeface="Times New Roman" panose="02020603050405020304" pitchFamily="18" charset="0"/>
              </a:rPr>
              <a:t>, the mutation agent generates new variations derived from the original and current prompt to improve its bypass potential.</a:t>
            </a:r>
          </a:p>
        </p:txBody>
      </p:sp>
    </p:spTree>
    <p:extLst>
      <p:ext uri="{BB962C8B-B14F-4D97-AF65-F5344CB8AC3E}">
        <p14:creationId xmlns:p14="http://schemas.microsoft.com/office/powerpoint/2010/main" val="4178165513"/>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14160</TotalTime>
  <Words>2326</Words>
  <Application>Microsoft Macintosh PowerPoint</Application>
  <PresentationFormat>全屏显示(16:9)</PresentationFormat>
  <Paragraphs>388</Paragraphs>
  <Slides>19</Slides>
  <Notes>18</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19</vt:i4>
      </vt:variant>
    </vt:vector>
  </HeadingPairs>
  <TitlesOfParts>
    <vt:vector size="30" baseType="lpstr">
      <vt:lpstr>等线</vt:lpstr>
      <vt:lpstr>NimbusRomNo9L-Medi</vt:lpstr>
      <vt:lpstr>Arial</vt:lpstr>
      <vt:lpstr>Arial Rounded MT Bold</vt:lpstr>
      <vt:lpstr>Calibri</vt:lpstr>
      <vt:lpstr>Calibri Light</vt:lpstr>
      <vt:lpstr>Cambria Math</vt:lpstr>
      <vt:lpstr>Helvetica</vt:lpstr>
      <vt:lpstr>Times New Roman</vt:lpstr>
      <vt:lpstr>Wingdings</vt:lpstr>
      <vt:lpstr>Office 主题​​</vt:lpstr>
      <vt:lpstr>Fuzz-Testing Meets LLM-Based Agents: An Automated and Efficient Framework for Jailbreaking Text-To-Image Generation Models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AVA: Inconspicuous Attribute Variation-based Adversarial Attack bypassing DeepFake Detection</dc:title>
  <dc:creator>Xiangtao Meng</dc:creator>
  <cp:lastModifiedBy>董英凯</cp:lastModifiedBy>
  <cp:revision>243</cp:revision>
  <dcterms:created xsi:type="dcterms:W3CDTF">2024-05-11T01:06:57Z</dcterms:created>
  <dcterms:modified xsi:type="dcterms:W3CDTF">2025-05-08T12:52:51Z</dcterms:modified>
</cp:coreProperties>
</file>