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41" r:id="rId2"/>
    <p:sldId id="544" r:id="rId3"/>
    <p:sldId id="571" r:id="rId4"/>
    <p:sldId id="572" r:id="rId5"/>
    <p:sldId id="547" r:id="rId6"/>
    <p:sldId id="548" r:id="rId7"/>
    <p:sldId id="549" r:id="rId8"/>
    <p:sldId id="550" r:id="rId9"/>
    <p:sldId id="551" r:id="rId10"/>
    <p:sldId id="552" r:id="rId11"/>
    <p:sldId id="553" r:id="rId12"/>
    <p:sldId id="573" r:id="rId13"/>
    <p:sldId id="561" r:id="rId14"/>
    <p:sldId id="563" r:id="rId15"/>
    <p:sldId id="564" r:id="rId16"/>
    <p:sldId id="576" r:id="rId17"/>
    <p:sldId id="566" r:id="rId18"/>
    <p:sldId id="575" r:id="rId19"/>
    <p:sldId id="57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7BAB"/>
    <a:srgbClr val="609E6E"/>
    <a:srgbClr val="D2D2D2"/>
    <a:srgbClr val="F5F5F5"/>
    <a:srgbClr val="F8B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p:restoredTop sz="77483"/>
  </p:normalViewPr>
  <p:slideViewPr>
    <p:cSldViewPr snapToGrid="0" snapToObjects="1">
      <p:cViewPr varScale="1">
        <p:scale>
          <a:sx n="97" d="100"/>
          <a:sy n="97" d="100"/>
        </p:scale>
        <p:origin x="1976" y="200"/>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5807D-1C68-A34F-A21F-0268D5143AF1}" type="datetimeFigureOut">
              <a:rPr lang="zh-CN" altLang="en-US"/>
              <a:t>2022/11/9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52D6-EBC8-A34C-806A-771AA178E165}" type="slidenum">
              <a:rPr/>
              <a:t>‹#›</a:t>
            </a:fld>
            <a:endParaRPr kumimoji="1" lang="zh-CN" altLang="en-US"/>
          </a:p>
        </p:txBody>
      </p:sp>
    </p:spTree>
    <p:extLst>
      <p:ext uri="{BB962C8B-B14F-4D97-AF65-F5344CB8AC3E}">
        <p14:creationId xmlns:p14="http://schemas.microsoft.com/office/powerpoint/2010/main" val="282344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a:t>
            </a:fld>
            <a:endParaRPr lang="de-DE"/>
          </a:p>
        </p:txBody>
      </p:sp>
    </p:spTree>
    <p:extLst>
      <p:ext uri="{BB962C8B-B14F-4D97-AF65-F5344CB8AC3E}">
        <p14:creationId xmlns:p14="http://schemas.microsoft.com/office/powerpoint/2010/main" val="193566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Here we study the effect of the number of exits on membership leakage.</a:t>
            </a:r>
            <a:endParaRPr lang="en" altLang="zh-CN" sz="1200" kern="1200" dirty="0">
              <a:solidFill>
                <a:schemeClr val="tx1"/>
              </a:solidFill>
              <a:effectLst/>
              <a:latin typeface="+mn-lt"/>
              <a:ea typeface="+mn-ea"/>
              <a:cs typeface="+mn-cs"/>
            </a:endParaRP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we can also find the model with more number of exits leads to lower difference between members and non-members. This indicates that </a:t>
            </a:r>
            <a:r>
              <a:rPr lang="en" altLang="zh-CN" sz="1200" dirty="0">
                <a:solidFill>
                  <a:schemeClr val="tx1"/>
                </a:solidFill>
                <a:latin typeface="Times New Roman" panose="02020603050405020304" pitchFamily="18" charset="0"/>
                <a:cs typeface="Times New Roman" panose="02020603050405020304" pitchFamily="18" charset="0"/>
              </a:rPr>
              <a:t>The vulnerability to membership leakages is </a:t>
            </a:r>
            <a:r>
              <a:rPr lang="en-US" altLang="zh-CN" sz="1200" dirty="0">
                <a:solidFill>
                  <a:schemeClr val="tx1"/>
                </a:solidFill>
                <a:latin typeface="Times New Roman" panose="02020603050405020304" pitchFamily="18" charset="0"/>
                <a:cs typeface="Times New Roman" panose="02020603050405020304" pitchFamily="18" charset="0"/>
              </a:rPr>
              <a:t>negatively correlated to the number of exits.</a:t>
            </a:r>
            <a:endParaRPr lang="en" altLang="zh-CN" sz="1200" b="1" dirty="0">
              <a:solidFill>
                <a:schemeClr val="tx1"/>
              </a:solidFill>
              <a:latin typeface="Times New Roman" panose="02020603050405020304" pitchFamily="18" charset="0"/>
              <a:cs typeface="Times New Roman" panose="02020603050405020304" pitchFamily="18" charset="0"/>
            </a:endParaRPr>
          </a:p>
          <a:p>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reason is that more exits mean that more data samples leave at the earlier exit points than the final exit points, which makes the model less likely to be overfitted on the training set.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10</a:t>
            </a:fld>
            <a:endParaRPr lang="de-DE" dirty="0"/>
          </a:p>
        </p:txBody>
      </p:sp>
    </p:spTree>
    <p:extLst>
      <p:ext uri="{BB962C8B-B14F-4D97-AF65-F5344CB8AC3E}">
        <p14:creationId xmlns:p14="http://schemas.microsoft.com/office/powerpoint/2010/main" val="100284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altLang="zh-CN" sz="1200" kern="1200" dirty="0">
                <a:solidFill>
                  <a:schemeClr val="tx1"/>
                </a:solidFill>
                <a:effectLst/>
                <a:latin typeface="+mn-lt"/>
                <a:ea typeface="+mn-ea"/>
                <a:cs typeface="+mn-cs"/>
              </a:rPr>
              <a:t>We investigate the effects of the exit index of one multi-exit model. </a:t>
            </a:r>
          </a:p>
          <a:p>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As shown in this Figure, we can see that the loss difference of members and non-members increases with the exit index. These results indicate that </a:t>
            </a:r>
            <a:r>
              <a:rPr lang="en" altLang="zh-CN" sz="1200" dirty="0">
                <a:solidFill>
                  <a:schemeClr val="tx1"/>
                </a:solidFill>
                <a:latin typeface="Times New Roman" panose="02020603050405020304" pitchFamily="18" charset="0"/>
                <a:cs typeface="Times New Roman" panose="02020603050405020304" pitchFamily="18" charset="0"/>
              </a:rPr>
              <a:t>the vulnerability to membership leakages is </a:t>
            </a:r>
            <a:r>
              <a:rPr lang="en-US" altLang="zh-CN" sz="1200" dirty="0">
                <a:solidFill>
                  <a:schemeClr val="tx1"/>
                </a:solidFill>
                <a:latin typeface="Times New Roman" panose="02020603050405020304" pitchFamily="18" charset="0"/>
                <a:cs typeface="Times New Roman" panose="02020603050405020304" pitchFamily="18" charset="0"/>
              </a:rPr>
              <a:t>positively correlated to the exit index</a:t>
            </a:r>
            <a:r>
              <a:rPr lang="en" altLang="zh-CN" sz="1200" kern="1200" dirty="0">
                <a:solidFill>
                  <a:schemeClr val="tx1"/>
                </a:solidFill>
                <a:effectLst/>
                <a:latin typeface="+mn-lt"/>
                <a:ea typeface="+mn-ea"/>
                <a:cs typeface="+mn-cs"/>
              </a:rPr>
              <a:t>, that is to say, the samples leaving from deeper exit points are easier to be distinguished between members and non-members. </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The reason for this observation is that deeper exit points imply higher capacity models, which are more likely to be overfitted to the members. </a:t>
            </a:r>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11</a:t>
            </a:fld>
            <a:endParaRPr lang="de-DE" dirty="0"/>
          </a:p>
        </p:txBody>
      </p:sp>
    </p:spTree>
    <p:extLst>
      <p:ext uri="{BB962C8B-B14F-4D97-AF65-F5344CB8AC3E}">
        <p14:creationId xmlns:p14="http://schemas.microsoft.com/office/powerpoint/2010/main" val="94194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Based on the observation that attack performance is highly correlated with exits information. </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In the next part, we propose a hybrid attack that exploits the exit information as new knowledge for the adversary.</a:t>
            </a:r>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12</a:t>
            </a:fld>
            <a:endParaRPr lang="de-DE" dirty="0"/>
          </a:p>
        </p:txBody>
      </p:sp>
    </p:spTree>
    <p:extLst>
      <p:ext uri="{BB962C8B-B14F-4D97-AF65-F5344CB8AC3E}">
        <p14:creationId xmlns:p14="http://schemas.microsoft.com/office/powerpoint/2010/main" val="252037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Here, we consider a realistic scenario where </a:t>
            </a:r>
            <a:r>
              <a:rPr lang="en" altLang="zh-CN" sz="1200" kern="1200" dirty="0">
                <a:solidFill>
                  <a:schemeClr val="tx1"/>
                </a:solidFill>
                <a:effectLst/>
                <a:latin typeface="+mn-lt"/>
                <a:ea typeface="+mn-ea"/>
                <a:cs typeface="+mn-cs"/>
              </a:rPr>
              <a:t>the adversary cannot access any exit information, and can only get the confidence score or predicted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And the methodology can be organized into two stages: hyperparameter stealing which aims to steal the exit information and leverage the stolen exit information to improve the attack performance . </a:t>
            </a:r>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13</a:t>
            </a:fld>
            <a:endParaRPr lang="de-DE" dirty="0"/>
          </a:p>
        </p:txBody>
      </p:sp>
    </p:spTree>
    <p:extLst>
      <p:ext uri="{BB962C8B-B14F-4D97-AF65-F5344CB8AC3E}">
        <p14:creationId xmlns:p14="http://schemas.microsoft.com/office/powerpoint/2010/main" val="36540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1" dirty="0">
                <a:solidFill>
                  <a:schemeClr val="tx1"/>
                </a:solidFill>
                <a:latin typeface="Times New Roman" panose="02020603050405020304" pitchFamily="18" charset="0"/>
                <a:cs typeface="Times New Roman" panose="02020603050405020304" pitchFamily="18" charset="0"/>
              </a:rPr>
              <a:t>As its backbox scenario where we cannot access the exit index, but we know that the inference time of each exit point is different, as shown in this figure.</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That is to say, data samples leaving at deeper exit points imply longer inference times.</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So we can </a:t>
            </a:r>
            <a:r>
              <a:rPr lang="en" altLang="zh-CN" sz="1200" kern="1200" dirty="0" err="1">
                <a:solidFill>
                  <a:schemeClr val="tx1"/>
                </a:solidFill>
                <a:effectLst/>
                <a:latin typeface="+mn-lt"/>
                <a:ea typeface="+mn-ea"/>
                <a:cs typeface="+mn-cs"/>
              </a:rPr>
              <a:t>leve</a:t>
            </a:r>
            <a:r>
              <a:rPr lang="en-US" altLang="zh-CN" sz="1200" kern="1200" dirty="0">
                <a:solidFill>
                  <a:schemeClr val="tx1"/>
                </a:solidFill>
                <a:effectLst/>
                <a:latin typeface="+mn-lt"/>
                <a:ea typeface="+mn-ea"/>
                <a:cs typeface="+mn-cs"/>
              </a:rPr>
              <a:t>r</a:t>
            </a:r>
            <a:r>
              <a:rPr lang="en" altLang="zh-CN" sz="1200" kern="1200" dirty="0">
                <a:solidFill>
                  <a:schemeClr val="tx1"/>
                </a:solidFill>
                <a:effectLst/>
                <a:latin typeface="+mn-lt"/>
                <a:ea typeface="+mn-ea"/>
                <a:cs typeface="+mn-cs"/>
              </a:rPr>
              <a:t>age the different inference time to infer the exit index. </a:t>
            </a:r>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14</a:t>
            </a:fld>
            <a:endParaRPr lang="de-DE" dirty="0"/>
          </a:p>
        </p:txBody>
      </p:sp>
    </p:spTree>
    <p:extLst>
      <p:ext uri="{BB962C8B-B14F-4D97-AF65-F5344CB8AC3E}">
        <p14:creationId xmlns:p14="http://schemas.microsoft.com/office/powerpoint/2010/main" val="175112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altLang="zh-CN" sz="1200" kern="1200" dirty="0">
                <a:solidFill>
                  <a:schemeClr val="tx1"/>
                </a:solidFill>
                <a:effectLst/>
                <a:latin typeface="+mn-lt"/>
                <a:ea typeface="+mn-ea"/>
                <a:cs typeface="+mn-cs"/>
              </a:rPr>
              <a:t>The attacker first queries the target multi-exit model using a large number of data samples and records the inference time of these samples.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attacker then sorts all recorded inference time as a one-dimensional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Here attacker leverage Kernel Density Estimation (KDE)[48] to cluster the one-dimensional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right figure shows KDE fits the inference time with a smoothed line. Then, several minima of the smoothed line can be used to partition them into different clusters.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Thus the number of clusters means the number of exits, and the index of each cluster means the exit index.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Finally, given a new input, </a:t>
            </a:r>
            <a:r>
              <a:rPr lang="en-US" altLang="zh-CN" sz="1200" kern="1200" dirty="0">
                <a:solidFill>
                  <a:schemeClr val="tx1"/>
                </a:solidFill>
                <a:effectLst/>
                <a:latin typeface="+mn-lt"/>
                <a:ea typeface="+mn-ea"/>
                <a:cs typeface="+mn-cs"/>
              </a:rPr>
              <a:t>we can k</a:t>
            </a:r>
            <a:r>
              <a:rPr lang="en" altLang="zh-CN" sz="1200" kern="1200" dirty="0">
                <a:solidFill>
                  <a:schemeClr val="tx1"/>
                </a:solidFill>
                <a:effectLst/>
                <a:latin typeface="+mn-lt"/>
                <a:ea typeface="+mn-ea"/>
                <a:cs typeface="+mn-cs"/>
              </a:rPr>
              <a:t>now it is from which exit index. </a:t>
            </a:r>
            <a:endParaRPr lang="en" altLang="zh-CN" dirty="0"/>
          </a:p>
          <a:p>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15</a:t>
            </a:fld>
            <a:endParaRPr lang="de-DE" dirty="0"/>
          </a:p>
        </p:txBody>
      </p:sp>
    </p:spTree>
    <p:extLst>
      <p:ext uri="{BB962C8B-B14F-4D97-AF65-F5344CB8AC3E}">
        <p14:creationId xmlns:p14="http://schemas.microsoft.com/office/powerpoint/2010/main" val="267816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a:t>
            </a:r>
            <a:r>
              <a:rPr lang="en-US" altLang="zh-CN" sz="1200" kern="1200" dirty="0" err="1">
                <a:solidFill>
                  <a:schemeClr val="tx1"/>
                </a:solidFill>
                <a:effectLst/>
                <a:latin typeface="+mn-lt"/>
                <a:ea typeface="+mn-ea"/>
                <a:cs typeface="+mn-cs"/>
              </a:rPr>
              <a:t>en</a:t>
            </a:r>
            <a:r>
              <a:rPr lang="en" altLang="zh-CN" sz="1200" kern="1200" dirty="0">
                <a:solidFill>
                  <a:schemeClr val="tx1"/>
                </a:solidFill>
                <a:effectLst/>
                <a:latin typeface="+mn-lt"/>
                <a:ea typeface="+mn-ea"/>
                <a:cs typeface="+mn-cs"/>
              </a:rPr>
              <a:t> to </a:t>
            </a:r>
            <a:r>
              <a:rPr lang="en" altLang="zh-CN" sz="1200" kern="1200" dirty="0" err="1">
                <a:solidFill>
                  <a:schemeClr val="tx1"/>
                </a:solidFill>
                <a:effectLst/>
                <a:latin typeface="+mn-lt"/>
                <a:ea typeface="+mn-ea"/>
                <a:cs typeface="+mn-cs"/>
              </a:rPr>
              <a:t>leve</a:t>
            </a:r>
            <a:r>
              <a:rPr lang="en-US" altLang="zh-CN" sz="1200" kern="1200" dirty="0">
                <a:solidFill>
                  <a:schemeClr val="tx1"/>
                </a:solidFill>
                <a:effectLst/>
                <a:latin typeface="+mn-lt"/>
                <a:ea typeface="+mn-ea"/>
                <a:cs typeface="+mn-cs"/>
              </a:rPr>
              <a:t>r</a:t>
            </a:r>
            <a:r>
              <a:rPr lang="en" altLang="zh-CN" sz="1200" kern="1200" dirty="0">
                <a:solidFill>
                  <a:schemeClr val="tx1"/>
                </a:solidFill>
                <a:effectLst/>
                <a:latin typeface="+mn-lt"/>
                <a:ea typeface="+mn-ea"/>
                <a:cs typeface="+mn-cs"/>
              </a:rPr>
              <a:t>age the stolen exit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For score-based attacks using binary classifier, given the exit number and index, the attacker first converts it to a one-hot encoding. They then provide the one-hot encoding of the exit information and other existing information to the attack model.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In the label-only scenario, the adversary first separates the data samples according to their exit index and then performs the label-only attack to distinguish members and non-members of each exit index. </a:t>
            </a:r>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16</a:t>
            </a:fld>
            <a:endParaRPr lang="de-DE" dirty="0"/>
          </a:p>
        </p:txBody>
      </p:sp>
    </p:spTree>
    <p:extLst>
      <p:ext uri="{BB962C8B-B14F-4D97-AF65-F5344CB8AC3E}">
        <p14:creationId xmlns:p14="http://schemas.microsoft.com/office/powerpoint/2010/main" val="28393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altLang="zh-CN" sz="1200" kern="1200" dirty="0">
                <a:solidFill>
                  <a:schemeClr val="tx1"/>
                </a:solidFill>
                <a:effectLst/>
                <a:latin typeface="+mn-lt"/>
                <a:ea typeface="+mn-ea"/>
                <a:cs typeface="+mn-cs"/>
              </a:rPr>
              <a:t>Here we report the attack performance, </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Compared to the original existing attacks without the exit information, we can clearly find that o</a:t>
            </a:r>
            <a:r>
              <a:rPr lang="en" altLang="zh-CN" sz="1200" dirty="0">
                <a:solidFill>
                  <a:schemeClr val="tx1"/>
                </a:solidFill>
                <a:latin typeface="Times New Roman" panose="02020603050405020304" pitchFamily="18" charset="0"/>
                <a:cs typeface="Times New Roman" panose="02020603050405020304" pitchFamily="18" charset="0"/>
              </a:rPr>
              <a:t>ur </a:t>
            </a:r>
            <a:r>
              <a:rPr lang="en" altLang="zh-CN" sz="1200" dirty="0" err="1">
                <a:solidFill>
                  <a:schemeClr val="tx1"/>
                </a:solidFill>
                <a:latin typeface="Times New Roman" panose="02020603050405020304" pitchFamily="18" charset="0"/>
                <a:cs typeface="Times New Roman" panose="02020603050405020304" pitchFamily="18" charset="0"/>
              </a:rPr>
              <a:t>hyb</a:t>
            </a:r>
            <a:r>
              <a:rPr lang="en-US" altLang="zh-CN" sz="1200" dirty="0" err="1">
                <a:solidFill>
                  <a:schemeClr val="tx1"/>
                </a:solidFill>
                <a:latin typeface="Times New Roman" panose="02020603050405020304" pitchFamily="18" charset="0"/>
                <a:cs typeface="Times New Roman" panose="02020603050405020304" pitchFamily="18" charset="0"/>
              </a:rPr>
              <a:t>ri</a:t>
            </a:r>
            <a:r>
              <a:rPr lang="en" altLang="zh-CN" sz="1200" dirty="0">
                <a:solidFill>
                  <a:schemeClr val="tx1"/>
                </a:solidFill>
                <a:latin typeface="Times New Roman" panose="02020603050405020304" pitchFamily="18" charset="0"/>
                <a:cs typeface="Times New Roman" panose="02020603050405020304" pitchFamily="18" charset="0"/>
              </a:rPr>
              <a:t>d attack can achieve much better performance.</a:t>
            </a:r>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17</a:t>
            </a:fld>
            <a:endParaRPr lang="de-DE" dirty="0"/>
          </a:p>
        </p:txBody>
      </p:sp>
    </p:spTree>
    <p:extLst>
      <p:ext uri="{BB962C8B-B14F-4D97-AF65-F5344CB8AC3E}">
        <p14:creationId xmlns:p14="http://schemas.microsoft.com/office/powerpoint/2010/main" val="39208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altLang="zh-CN" sz="1200" kern="1200" dirty="0">
                <a:solidFill>
                  <a:schemeClr val="tx1"/>
                </a:solidFill>
                <a:effectLst/>
                <a:latin typeface="+mn-lt"/>
                <a:ea typeface="+mn-ea"/>
                <a:cs typeface="+mn-cs"/>
              </a:rPr>
              <a:t>Here, we study more deeply into the reasons for the success.</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This figure shows, at each exit point, the proportion of nonmembers in all samples. </a:t>
            </a:r>
          </a:p>
          <a:p>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We can see that members </a:t>
            </a:r>
            <a:r>
              <a:rPr lang="en" altLang="zh-CN" sz="1200" kern="1200" dirty="0" err="1">
                <a:solidFill>
                  <a:schemeClr val="tx1"/>
                </a:solidFill>
                <a:effectLst/>
                <a:latin typeface="+mn-lt"/>
                <a:ea typeface="+mn-ea"/>
                <a:cs typeface="+mn-cs"/>
              </a:rPr>
              <a:t>lik</a:t>
            </a:r>
            <a:r>
              <a:rPr lang="en-US" altLang="zh-CN" sz="1200" kern="1200" dirty="0">
                <a:solidFill>
                  <a:schemeClr val="tx1"/>
                </a:solidFill>
                <a:effectLst/>
                <a:latin typeface="+mn-lt"/>
                <a:ea typeface="+mn-ea"/>
                <a:cs typeface="+mn-cs"/>
              </a:rPr>
              <a:t>e</a:t>
            </a:r>
            <a:r>
              <a:rPr lang="en" altLang="zh-CN" sz="1200" kern="1200" dirty="0" err="1">
                <a:solidFill>
                  <a:schemeClr val="tx1"/>
                </a:solidFill>
                <a:effectLst/>
                <a:latin typeface="+mn-lt"/>
                <a:ea typeface="+mn-ea"/>
                <a:cs typeface="+mn-cs"/>
              </a:rPr>
              <a:t>ly</a:t>
            </a:r>
            <a:r>
              <a:rPr lang="en" altLang="zh-CN" sz="1200" kern="1200" dirty="0">
                <a:solidFill>
                  <a:schemeClr val="tx1"/>
                </a:solidFill>
                <a:effectLst/>
                <a:latin typeface="+mn-lt"/>
                <a:ea typeface="+mn-ea"/>
                <a:cs typeface="+mn-cs"/>
              </a:rPr>
              <a:t> exit early, while non-members exit late. In other words, if you know the sample leaves at the exit 5, we are very confident that the sample is a non-member.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Such separability of members/non-members in terms of exit index guarantees the effectiveness of our hybrid attack.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18</a:t>
            </a:fld>
            <a:endParaRPr lang="de-DE" dirty="0"/>
          </a:p>
        </p:txBody>
      </p:sp>
    </p:spTree>
    <p:extLst>
      <p:ext uri="{BB962C8B-B14F-4D97-AF65-F5344CB8AC3E}">
        <p14:creationId xmlns:p14="http://schemas.microsoft.com/office/powerpoint/2010/main" val="427344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19</a:t>
            </a:fld>
            <a:endParaRPr lang="de-DE" dirty="0"/>
          </a:p>
        </p:txBody>
      </p:sp>
    </p:spTree>
    <p:extLst>
      <p:ext uri="{BB962C8B-B14F-4D97-AF65-F5344CB8AC3E}">
        <p14:creationId xmlns:p14="http://schemas.microsoft.com/office/powerpoint/2010/main" val="68523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zh-CN" sz="1200" dirty="0"/>
              <a:t>First, </a:t>
            </a:r>
            <a:r>
              <a:rPr lang="de-DE" altLang="zh-CN" sz="1200" dirty="0" err="1"/>
              <a:t>let</a:t>
            </a:r>
            <a:r>
              <a:rPr lang="de-DE" altLang="zh-CN" sz="1200" dirty="0"/>
              <a:t> </a:t>
            </a:r>
            <a:r>
              <a:rPr lang="de-DE" altLang="zh-CN" sz="1200" dirty="0" err="1"/>
              <a:t>me</a:t>
            </a:r>
            <a:r>
              <a:rPr lang="de-DE" altLang="zh-CN" sz="1200" dirty="0"/>
              <a:t> </a:t>
            </a:r>
            <a:r>
              <a:rPr lang="de-DE" altLang="zh-CN" sz="1200" dirty="0" err="1"/>
              <a:t>introduce</a:t>
            </a:r>
            <a:r>
              <a:rPr lang="de-DE" altLang="zh-CN" sz="1200" dirty="0"/>
              <a:t> </a:t>
            </a:r>
            <a:r>
              <a:rPr lang="de-DE" altLang="zh-CN" sz="1200" dirty="0" err="1"/>
              <a:t>background</a:t>
            </a:r>
            <a:r>
              <a:rPr lang="de-DE" altLang="zh-CN" sz="1200" dirty="0"/>
              <a:t> </a:t>
            </a:r>
            <a:r>
              <a:rPr lang="de-DE" altLang="zh-CN" sz="1200" dirty="0" err="1"/>
              <a:t>of</a:t>
            </a:r>
            <a:r>
              <a:rPr lang="de-DE" altLang="zh-CN" sz="1200" dirty="0"/>
              <a:t> multi-exit </a:t>
            </a:r>
            <a:r>
              <a:rPr lang="de-DE" altLang="zh-CN" sz="1200" dirty="0" err="1"/>
              <a:t>networks</a:t>
            </a:r>
            <a:endParaRPr lang="de-DE"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Multi-exit networks are recently getting attention because of its low latency and high energy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It </a:t>
            </a:r>
            <a:r>
              <a:rPr lang="en" altLang="zh-CN" sz="1200" kern="1200" dirty="0">
                <a:solidFill>
                  <a:schemeClr val="tx1"/>
                </a:solidFill>
                <a:effectLst/>
                <a:latin typeface="+mn-lt"/>
                <a:ea typeface="+mn-ea"/>
                <a:cs typeface="+mn-cs"/>
              </a:rPr>
              <a:t>consists of a backbone model and multiple exit points at different positions. </a:t>
            </a:r>
            <a:endParaRPr lang="en" altLang="zh-CN" sz="2000" dirty="0"/>
          </a:p>
          <a:p>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backbone models can be standard convolutional networks, such as VGG [54], </a:t>
            </a:r>
            <a:r>
              <a:rPr lang="en" altLang="zh-CN" sz="1200" kern="1200" dirty="0" err="1">
                <a:solidFill>
                  <a:schemeClr val="tx1"/>
                </a:solidFill>
                <a:effectLst/>
                <a:latin typeface="+mn-lt"/>
                <a:ea typeface="+mn-ea"/>
                <a:cs typeface="+mn-cs"/>
              </a:rPr>
              <a:t>ResNet</a:t>
            </a:r>
            <a:r>
              <a:rPr lang="en" altLang="zh-CN" sz="1200" kern="1200" dirty="0">
                <a:solidFill>
                  <a:schemeClr val="tx1"/>
                </a:solidFill>
                <a:effectLst/>
                <a:latin typeface="+mn-lt"/>
                <a:ea typeface="+mn-ea"/>
                <a:cs typeface="+mn-cs"/>
              </a:rPr>
              <a:t> [17], and </a:t>
            </a:r>
            <a:r>
              <a:rPr lang="en" altLang="zh-CN" sz="1200" kern="1200" dirty="0" err="1">
                <a:solidFill>
                  <a:schemeClr val="tx1"/>
                </a:solidFill>
                <a:effectLst/>
                <a:latin typeface="+mn-lt"/>
                <a:ea typeface="+mn-ea"/>
                <a:cs typeface="+mn-cs"/>
              </a:rPr>
              <a:t>MobileNet</a:t>
            </a:r>
            <a:r>
              <a:rPr lang="en" altLang="zh-CN" sz="1200" kern="1200" dirty="0">
                <a:solidFill>
                  <a:schemeClr val="tx1"/>
                </a:solidFill>
                <a:effectLst/>
                <a:latin typeface="+mn-lt"/>
                <a:ea typeface="+mn-ea"/>
                <a:cs typeface="+mn-cs"/>
              </a:rPr>
              <a:t> [50]. </a:t>
            </a:r>
            <a:endParaRPr lang="en"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2000" dirty="0"/>
              <a:t>These exits points </a:t>
            </a:r>
            <a:r>
              <a:rPr lang="en" altLang="zh-CN" sz="2000" kern="1200" dirty="0">
                <a:solidFill>
                  <a:schemeClr val="tx1"/>
                </a:solidFill>
                <a:effectLst/>
                <a:latin typeface="+mn-lt"/>
                <a:ea typeface="+mn-ea"/>
                <a:cs typeface="+mn-cs"/>
              </a:rPr>
              <a:t>are lightweight classifiers.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2000" dirty="0"/>
              <a:t>How does it work, Given a input, we first get the prediction from the first exit, and compare it with a pre-defined threshold, if the prediction is larger than threshold, we will stop here and give the predicton, otherwise go to the next predciton.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2000" dirty="0"/>
              <a:t>In this way, we can reduce the energy cost and inference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It can be used in many critical applications, such as self-driving cars or mobile devices.</a:t>
            </a:r>
            <a:endParaRPr lang="en" altLang="zh-CN" sz="2000"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2</a:t>
            </a:fld>
            <a:endParaRPr lang="de-DE"/>
          </a:p>
        </p:txBody>
      </p:sp>
    </p:spTree>
    <p:extLst>
      <p:ext uri="{BB962C8B-B14F-4D97-AF65-F5344CB8AC3E}">
        <p14:creationId xmlns:p14="http://schemas.microsoft.com/office/powerpoint/2010/main" val="107140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altLang="zh-CN" sz="1200" kern="1200" dirty="0">
                <a:solidFill>
                  <a:schemeClr val="tx1"/>
                </a:solidFill>
                <a:effectLst/>
                <a:latin typeface="+mn-lt"/>
                <a:ea typeface="+mn-ea"/>
                <a:cs typeface="+mn-cs"/>
              </a:rPr>
              <a:t>However, current various designs of multi-exit networks are only considered to achieve the best trade-off between resource usage efficiency and prediction accuracy, the privacy risks stemming from them have never been explored.</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In this work, we take the first step to audit the privacy risks of multi-exit networks through the lens of membership inference. More specifically, we focus on machine learning classification</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 </a:t>
            </a:r>
            <a:endParaRPr lang="en" altLang="zh-CN" sz="2000" dirty="0"/>
          </a:p>
          <a:p>
            <a:endParaRPr lang="en" altLang="zh-CN" sz="2000"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3</a:t>
            </a:fld>
            <a:endParaRPr lang="de-DE"/>
          </a:p>
        </p:txBody>
      </p:sp>
    </p:spTree>
    <p:extLst>
      <p:ext uri="{BB962C8B-B14F-4D97-AF65-F5344CB8AC3E}">
        <p14:creationId xmlns:p14="http://schemas.microsoft.com/office/powerpoint/2010/main" val="19588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 altLang="zh-CN" dirty="0"/>
          </a:p>
          <a:p>
            <a:r>
              <a:rPr lang="en" altLang="zh-CN" dirty="0"/>
              <a:t>So what is membership inference attack.</a:t>
            </a:r>
          </a:p>
          <a:p>
            <a:endParaRPr lang="en" altLang="zh-CN" dirty="0"/>
          </a:p>
          <a:p>
            <a:endParaRPr lang="en" altLang="zh-CN" dirty="0"/>
          </a:p>
          <a:p>
            <a:r>
              <a:rPr lang="en" dirty="0"/>
              <a:t>Membership inference attacks means that an adversary aims to determine whether a data sample is part of the training set.</a:t>
            </a:r>
          </a:p>
          <a:p>
            <a:endParaRPr lang="en" dirty="0"/>
          </a:p>
          <a:p>
            <a:r>
              <a:rPr lang="en" dirty="0"/>
              <a:t>So why does this attack matter?</a:t>
            </a:r>
          </a:p>
          <a:p>
            <a:endParaRPr lang="en" altLang="zh-CN" dirty="0"/>
          </a:p>
          <a:p>
            <a:r>
              <a:rPr lang="en" altLang="zh-CN" dirty="0"/>
              <a:t>The reason is that it can cause privacy risk, For example, if a machine learning model is for medical diagnosis, and we can determine a person in the training set, then we can know that the person carries the disease.</a:t>
            </a:r>
          </a:p>
          <a:p>
            <a:endParaRPr lang="en" altLang="zh-CN" dirty="0"/>
          </a:p>
          <a:p>
            <a:endParaRPr lang="de-DE"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4</a:t>
            </a:fld>
            <a:endParaRPr lang="de-DE"/>
          </a:p>
        </p:txBody>
      </p:sp>
    </p:spTree>
    <p:extLst>
      <p:ext uri="{BB962C8B-B14F-4D97-AF65-F5344CB8AC3E}">
        <p14:creationId xmlns:p14="http://schemas.microsoft.com/office/powerpoint/2010/main" val="361681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In </a:t>
            </a:r>
            <a:r>
              <a:rPr lang="de-DE" sz="2000" dirty="0" err="1"/>
              <a:t>first</a:t>
            </a:r>
            <a:r>
              <a:rPr lang="de-DE" sz="2000" dirty="0"/>
              <a:t> </a:t>
            </a:r>
            <a:r>
              <a:rPr lang="de-DE" sz="2000" dirty="0" err="1"/>
              <a:t>contribution</a:t>
            </a:r>
            <a:r>
              <a:rPr lang="de-DE" sz="2000" dirty="0"/>
              <a:t> </a:t>
            </a:r>
            <a:r>
              <a:rPr lang="de-DE" sz="2000" dirty="0" err="1"/>
              <a:t>of</a:t>
            </a:r>
            <a:r>
              <a:rPr lang="de-DE" sz="2000" dirty="0"/>
              <a:t> </a:t>
            </a:r>
            <a:r>
              <a:rPr lang="de-DE" sz="2000" dirty="0" err="1"/>
              <a:t>this</a:t>
            </a:r>
            <a:r>
              <a:rPr lang="de-DE" sz="2000" dirty="0"/>
              <a:t> </a:t>
            </a:r>
            <a:r>
              <a:rPr lang="de-DE" sz="2000" dirty="0" err="1"/>
              <a:t>work</a:t>
            </a:r>
            <a:r>
              <a:rPr lang="de-DE" sz="2000" dirty="0"/>
              <a:t> </a:t>
            </a:r>
            <a:r>
              <a:rPr lang="de-DE" sz="2000" dirty="0" err="1"/>
              <a:t>is</a:t>
            </a:r>
            <a:r>
              <a:rPr lang="de-DE" sz="2000" dirty="0"/>
              <a:t> </a:t>
            </a:r>
            <a:r>
              <a:rPr lang="de-DE" sz="2000" dirty="0" err="1"/>
              <a:t>that</a:t>
            </a:r>
            <a:r>
              <a:rPr lang="de-DE" sz="2000" dirty="0"/>
              <a:t> </a:t>
            </a:r>
            <a:r>
              <a:rPr lang="en-US" sz="2000" noProof="1"/>
              <a:t>we</a:t>
            </a:r>
            <a:r>
              <a:rPr lang="de-DE" sz="2000" dirty="0"/>
              <a:t> </a:t>
            </a:r>
            <a:r>
              <a:rPr lang="en" altLang="zh-CN" sz="1200" kern="1200" dirty="0">
                <a:solidFill>
                  <a:schemeClr val="tx1"/>
                </a:solidFill>
                <a:effectLst/>
                <a:latin typeface="+mn-lt"/>
                <a:ea typeface="+mn-ea"/>
                <a:cs typeface="+mn-cs"/>
              </a:rPr>
              <a:t>quantify the membership leakage risks of multi-exit networks by using existing attack methods</a:t>
            </a:r>
            <a:endParaRPr lang="en" altLang="zh-CN" sz="2000" dirty="0"/>
          </a:p>
          <a:p>
            <a:r>
              <a:rPr lang="de-DE" sz="2000" dirty="0"/>
              <a:t> </a:t>
            </a:r>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5</a:t>
            </a:fld>
            <a:endParaRPr lang="de-DE"/>
          </a:p>
        </p:txBody>
      </p:sp>
    </p:spTree>
    <p:extLst>
      <p:ext uri="{BB962C8B-B14F-4D97-AF65-F5344CB8AC3E}">
        <p14:creationId xmlns:p14="http://schemas.microsoft.com/office/powerpoint/2010/main" val="70242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a:t>
            </a:r>
            <a:r>
              <a:rPr lang="en" altLang="zh-CN" sz="1200" kern="1200" dirty="0">
                <a:solidFill>
                  <a:schemeClr val="tx1"/>
                </a:solidFill>
                <a:effectLst/>
                <a:latin typeface="+mn-lt"/>
                <a:ea typeface="+mn-ea"/>
                <a:cs typeface="+mn-cs"/>
              </a:rPr>
              <a:t>e here outline the threat models considered in this work. There are three existing categories of scenarios, i.e., gradient-based/score-based/label-only. </a:t>
            </a:r>
            <a:endParaRPr lang="en" altLang="zh-CN" sz="2000" dirty="0"/>
          </a:p>
          <a:p>
            <a:endParaRPr lang="de-DE" sz="2000" dirty="0"/>
          </a:p>
          <a:p>
            <a:r>
              <a:rPr lang="en" altLang="zh-CN" sz="2000" kern="1200" dirty="0">
                <a:solidFill>
                  <a:schemeClr val="tx1"/>
                </a:solidFill>
                <a:effectLst/>
                <a:latin typeface="+mn-lt"/>
                <a:ea typeface="+mn-ea"/>
                <a:cs typeface="+mn-cs"/>
              </a:rPr>
              <a:t>Gradient-based attacks also called white-box attack means </a:t>
            </a:r>
            <a:r>
              <a:rPr lang="en" altLang="zh-CN" sz="2000" kern="1200" dirty="0" err="1">
                <a:solidFill>
                  <a:schemeClr val="tx1"/>
                </a:solidFill>
                <a:effectLst/>
                <a:latin typeface="+mn-lt"/>
                <a:ea typeface="+mn-ea"/>
                <a:cs typeface="+mn-cs"/>
              </a:rPr>
              <a:t>th</a:t>
            </a:r>
            <a:r>
              <a:rPr lang="en-US" altLang="zh-CN" sz="2000" kern="1200" dirty="0">
                <a:solidFill>
                  <a:schemeClr val="tx1"/>
                </a:solidFill>
                <a:effectLst/>
                <a:latin typeface="+mn-lt"/>
                <a:ea typeface="+mn-ea"/>
                <a:cs typeface="+mn-cs"/>
              </a:rPr>
              <a:t>at</a:t>
            </a:r>
            <a:r>
              <a:rPr lang="en" altLang="zh-CN" sz="2000" kern="1200" dirty="0">
                <a:solidFill>
                  <a:schemeClr val="tx1"/>
                </a:solidFill>
                <a:effectLst/>
                <a:latin typeface="+mn-lt"/>
                <a:ea typeface="+mn-ea"/>
                <a:cs typeface="+mn-cs"/>
              </a:rPr>
              <a:t> we can access to the all the information of the model, such as gradients internal and so on. </a:t>
            </a:r>
          </a:p>
          <a:p>
            <a:endParaRPr lang="en" sz="2000" kern="1200" dirty="0">
              <a:solidFill>
                <a:schemeClr val="tx1"/>
              </a:solidFill>
              <a:effectLst/>
              <a:latin typeface="+mn-lt"/>
              <a:ea typeface="+mn-ea"/>
              <a:cs typeface="+mn-cs"/>
            </a:endParaRPr>
          </a:p>
          <a:p>
            <a:r>
              <a:rPr lang="en" sz="2000" kern="1200" dirty="0">
                <a:solidFill>
                  <a:schemeClr val="tx1"/>
                </a:solidFill>
                <a:effectLst/>
                <a:latin typeface="+mn-lt"/>
                <a:ea typeface="+mn-ea"/>
                <a:cs typeface="+mn-cs"/>
              </a:rPr>
              <a:t>Score-based attacks means that we can access to the confidence score returned by the model</a:t>
            </a:r>
            <a:r>
              <a:rPr lang="de-DE" sz="2000" kern="1200" dirty="0">
                <a:solidFill>
                  <a:schemeClr val="tx1"/>
                </a:solidFill>
                <a:effectLst/>
                <a:latin typeface="+mn-lt"/>
                <a:ea typeface="+mn-ea"/>
                <a:cs typeface="+mn-cs"/>
              </a:rPr>
              <a:t>, </a:t>
            </a:r>
          </a:p>
          <a:p>
            <a:endParaRPr lang="de-DE" sz="2000" kern="1200" dirty="0">
              <a:solidFill>
                <a:schemeClr val="tx1"/>
              </a:solidFill>
              <a:effectLst/>
              <a:latin typeface="+mn-lt"/>
              <a:ea typeface="+mn-ea"/>
              <a:cs typeface="+mn-cs"/>
            </a:endParaRPr>
          </a:p>
          <a:p>
            <a:r>
              <a:rPr lang="de-DE" sz="2000" kern="1200" dirty="0">
                <a:solidFill>
                  <a:schemeClr val="tx1"/>
                </a:solidFill>
                <a:effectLst/>
                <a:latin typeface="+mn-lt"/>
                <a:ea typeface="+mn-ea"/>
                <a:cs typeface="+mn-cs"/>
              </a:rPr>
              <a:t>in </a:t>
            </a:r>
            <a:r>
              <a:rPr lang="de-DE" sz="2000" kern="1200" dirty="0" err="1">
                <a:solidFill>
                  <a:schemeClr val="tx1"/>
                </a:solidFill>
                <a:effectLst/>
                <a:latin typeface="+mn-lt"/>
                <a:ea typeface="+mn-ea"/>
                <a:cs typeface="+mn-cs"/>
              </a:rPr>
              <a:t>contrast</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the</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label-only</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attack</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means</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that</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we</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can</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only</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access</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to</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the</a:t>
            </a:r>
            <a:r>
              <a:rPr lang="de-DE" sz="2000" kern="1200" dirty="0">
                <a:solidFill>
                  <a:schemeClr val="tx1"/>
                </a:solidFill>
                <a:effectLst/>
                <a:latin typeface="+mn-lt"/>
                <a:ea typeface="+mn-ea"/>
                <a:cs typeface="+mn-cs"/>
              </a:rPr>
              <a:t> final </a:t>
            </a:r>
            <a:r>
              <a:rPr lang="de-DE" sz="2000" kern="1200" dirty="0" err="1">
                <a:solidFill>
                  <a:schemeClr val="tx1"/>
                </a:solidFill>
                <a:effectLst/>
                <a:latin typeface="+mn-lt"/>
                <a:ea typeface="+mn-ea"/>
                <a:cs typeface="+mn-cs"/>
              </a:rPr>
              <a:t>predicted</a:t>
            </a:r>
            <a:r>
              <a:rPr lang="de-DE" sz="2000" kern="1200" dirty="0">
                <a:solidFill>
                  <a:schemeClr val="tx1"/>
                </a:solidFill>
                <a:effectLst/>
                <a:latin typeface="+mn-lt"/>
                <a:ea typeface="+mn-ea"/>
                <a:cs typeface="+mn-cs"/>
              </a:rPr>
              <a:t> </a:t>
            </a:r>
            <a:r>
              <a:rPr lang="de-DE" sz="2000" kern="1200" dirty="0" err="1">
                <a:solidFill>
                  <a:schemeClr val="tx1"/>
                </a:solidFill>
                <a:effectLst/>
                <a:latin typeface="+mn-lt"/>
                <a:ea typeface="+mn-ea"/>
                <a:cs typeface="+mn-cs"/>
              </a:rPr>
              <a:t>labels</a:t>
            </a:r>
            <a:r>
              <a:rPr lang="de-DE" sz="2000" kern="1200" dirty="0">
                <a:solidFill>
                  <a:schemeClr val="tx1"/>
                </a:solidFill>
                <a:effectLst/>
                <a:latin typeface="+mn-lt"/>
                <a:ea typeface="+mn-ea"/>
                <a:cs typeface="+mn-cs"/>
              </a:rPr>
              <a:t>. </a:t>
            </a:r>
            <a:endParaRPr lang="en" sz="20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6</a:t>
            </a:fld>
            <a:endParaRPr lang="de-DE"/>
          </a:p>
        </p:txBody>
      </p:sp>
    </p:spTree>
    <p:extLst>
      <p:ext uri="{BB962C8B-B14F-4D97-AF65-F5344CB8AC3E}">
        <p14:creationId xmlns:p14="http://schemas.microsoft.com/office/powerpoint/2010/main" val="269181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err="1"/>
              <a:t>Before</a:t>
            </a:r>
            <a:r>
              <a:rPr lang="de-DE" sz="2000" dirty="0"/>
              <a:t> </a:t>
            </a:r>
            <a:r>
              <a:rPr lang="de-DE" sz="2000" dirty="0" err="1"/>
              <a:t>our</a:t>
            </a:r>
            <a:r>
              <a:rPr lang="de-DE" sz="2000" dirty="0"/>
              <a:t> </a:t>
            </a:r>
            <a:r>
              <a:rPr lang="de-DE" sz="2000" dirty="0" err="1"/>
              <a:t>evaluation</a:t>
            </a:r>
            <a:r>
              <a:rPr lang="de-DE" sz="2000" dirty="0"/>
              <a:t> </a:t>
            </a:r>
            <a:r>
              <a:rPr lang="de-DE" sz="2000" dirty="0" err="1"/>
              <a:t>results</a:t>
            </a:r>
            <a:r>
              <a:rPr lang="de-DE" sz="2000" dirty="0"/>
              <a:t>, </a:t>
            </a:r>
            <a:r>
              <a:rPr lang="de-DE" sz="2000" dirty="0" err="1"/>
              <a:t>here</a:t>
            </a:r>
            <a:r>
              <a:rPr lang="de-DE" sz="2000" dirty="0"/>
              <a:t> </a:t>
            </a:r>
            <a:r>
              <a:rPr lang="de-DE" sz="2000" dirty="0" err="1"/>
              <a:t>we</a:t>
            </a:r>
            <a:r>
              <a:rPr lang="de-DE" sz="2000" dirty="0"/>
              <a:t> </a:t>
            </a:r>
            <a:r>
              <a:rPr lang="de-DE" sz="2000" dirty="0" err="1"/>
              <a:t>show</a:t>
            </a:r>
            <a:r>
              <a:rPr lang="de-DE" sz="2000" dirty="0"/>
              <a:t> </a:t>
            </a:r>
            <a:r>
              <a:rPr lang="de-DE" sz="2000" dirty="0" err="1"/>
              <a:t>that</a:t>
            </a:r>
            <a:r>
              <a:rPr lang="de-DE" sz="2000" dirty="0"/>
              <a:t> </a:t>
            </a:r>
            <a:r>
              <a:rPr lang="en" altLang="zh-CN" sz="2000" kern="1200" dirty="0">
                <a:solidFill>
                  <a:schemeClr val="tx1"/>
                </a:solidFill>
                <a:effectLst/>
                <a:latin typeface="+mn-lt"/>
                <a:ea typeface="+mn-ea"/>
                <a:cs typeface="+mn-cs"/>
              </a:rPr>
              <a:t>the multi-exit model performs similarly with the vanilla model on the classification task, but is much better in terms of computational cost. </a:t>
            </a:r>
            <a:endParaRPr lang="en" altLang="zh-CN" sz="3600" dirty="0"/>
          </a:p>
          <a:p>
            <a:endParaRPr lang="de-DE" sz="2000"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7</a:t>
            </a:fld>
            <a:endParaRPr lang="de-DE" dirty="0"/>
          </a:p>
        </p:txBody>
      </p:sp>
    </p:spTree>
    <p:extLst>
      <p:ext uri="{BB962C8B-B14F-4D97-AF65-F5344CB8AC3E}">
        <p14:creationId xmlns:p14="http://schemas.microsoft.com/office/powerpoint/2010/main" val="83925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Here we report attack success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We can observe that all the multi-exit models have lower attack success rate than the vanilla models </a:t>
            </a:r>
            <a:endParaRPr lang="en"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000" dirty="0"/>
          </a:p>
          <a:p>
            <a:r>
              <a:rPr lang="de-DE" sz="2000" dirty="0"/>
              <a:t>These </a:t>
            </a:r>
            <a:r>
              <a:rPr lang="de-DE" sz="2000" dirty="0" err="1"/>
              <a:t>results</a:t>
            </a:r>
            <a:r>
              <a:rPr lang="de-DE" sz="2000" dirty="0"/>
              <a:t> </a:t>
            </a:r>
            <a:r>
              <a:rPr lang="de-DE" sz="2000" dirty="0" err="1"/>
              <a:t>indicate</a:t>
            </a:r>
            <a:r>
              <a:rPr lang="de-DE" sz="2000" dirty="0"/>
              <a:t> </a:t>
            </a:r>
            <a:r>
              <a:rPr lang="de-DE" sz="2000" dirty="0" err="1"/>
              <a:t>that</a:t>
            </a:r>
            <a:r>
              <a:rPr lang="de-DE" sz="2000" dirty="0"/>
              <a:t> multi-exit </a:t>
            </a:r>
            <a:r>
              <a:rPr lang="de-DE" sz="2000" dirty="0" err="1"/>
              <a:t>networks</a:t>
            </a:r>
            <a:r>
              <a:rPr lang="de-DE" sz="2000" dirty="0"/>
              <a:t> </a:t>
            </a:r>
            <a:r>
              <a:rPr lang="de-DE" sz="2000" dirty="0" err="1"/>
              <a:t>are</a:t>
            </a:r>
            <a:r>
              <a:rPr lang="de-DE" sz="2000" dirty="0"/>
              <a:t> </a:t>
            </a:r>
            <a:r>
              <a:rPr lang="de-DE" sz="2000" dirty="0" err="1"/>
              <a:t>less</a:t>
            </a:r>
            <a:r>
              <a:rPr lang="de-DE" sz="2000" dirty="0"/>
              <a:t> vulnerable </a:t>
            </a:r>
            <a:r>
              <a:rPr lang="de-DE" sz="2000" dirty="0" err="1"/>
              <a:t>to</a:t>
            </a:r>
            <a:r>
              <a:rPr lang="de-DE" sz="2000" dirty="0"/>
              <a:t> </a:t>
            </a:r>
            <a:r>
              <a:rPr lang="de-DE" sz="2000" dirty="0" err="1"/>
              <a:t>membership</a:t>
            </a:r>
            <a:r>
              <a:rPr lang="de-DE" sz="2000" dirty="0"/>
              <a:t> </a:t>
            </a:r>
            <a:r>
              <a:rPr lang="de-DE" sz="2000" dirty="0" err="1"/>
              <a:t>inferece</a:t>
            </a:r>
            <a:r>
              <a:rPr lang="de-DE" sz="2000" dirty="0"/>
              <a:t> </a:t>
            </a:r>
            <a:r>
              <a:rPr lang="de-DE" sz="2000" dirty="0" err="1"/>
              <a:t>attacks</a:t>
            </a:r>
            <a:r>
              <a:rPr lang="de-DE" sz="2000" dirty="0"/>
              <a:t>.</a:t>
            </a:r>
          </a:p>
          <a:p>
            <a:endParaRPr lang="de-DE" sz="2000" dirty="0"/>
          </a:p>
          <a:p>
            <a:endParaRPr lang="de-DE" sz="2000"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8</a:t>
            </a:fld>
            <a:endParaRPr lang="de-DE" dirty="0"/>
          </a:p>
        </p:txBody>
      </p:sp>
    </p:spTree>
    <p:extLst>
      <p:ext uri="{BB962C8B-B14F-4D97-AF65-F5344CB8AC3E}">
        <p14:creationId xmlns:p14="http://schemas.microsoft.com/office/powerpoint/2010/main" val="323263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altLang="zh-CN" sz="1200" kern="1200" dirty="0">
                <a:solidFill>
                  <a:schemeClr val="tx1"/>
                </a:solidFill>
                <a:effectLst/>
                <a:latin typeface="+mn-lt"/>
                <a:ea typeface="+mn-ea"/>
                <a:cs typeface="+mn-cs"/>
              </a:rPr>
              <a:t>For the reasons for why multi-exit is less </a:t>
            </a:r>
            <a:r>
              <a:rPr lang="en-US" altLang="zh-CN" sz="1200" kern="1200" dirty="0">
                <a:solidFill>
                  <a:schemeClr val="tx1"/>
                </a:solidFill>
                <a:effectLst/>
                <a:latin typeface="+mn-lt"/>
                <a:ea typeface="+mn-ea"/>
                <a:cs typeface="+mn-cs"/>
              </a:rPr>
              <a:t>vulnerable</a:t>
            </a:r>
            <a:r>
              <a:rPr lang="en" altLang="zh-CN" sz="1200" kern="1200" dirty="0">
                <a:solidFill>
                  <a:schemeClr val="tx1"/>
                </a:solidFill>
                <a:effectLst/>
                <a:latin typeface="+mn-lt"/>
                <a:ea typeface="+mn-ea"/>
                <a:cs typeface="+mn-cs"/>
              </a:rPr>
              <a:t>.</a:t>
            </a:r>
          </a:p>
          <a:p>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We analyze the loss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We can see that the multi-exit model has a much lower difference of the classification loss between members and non-members.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 altLang="zh-CN" dirty="0"/>
          </a:p>
          <a:p>
            <a:endParaRPr lang="en" altLang="zh-CN" dirty="0"/>
          </a:p>
        </p:txBody>
      </p:sp>
      <p:sp>
        <p:nvSpPr>
          <p:cNvPr id="4" name="Foliennummernplatzhalter 3"/>
          <p:cNvSpPr>
            <a:spLocks noGrp="1"/>
          </p:cNvSpPr>
          <p:nvPr>
            <p:ph type="sldNum" sz="quarter" idx="10"/>
          </p:nvPr>
        </p:nvSpPr>
        <p:spPr/>
        <p:txBody>
          <a:bodyPr/>
          <a:lstStyle/>
          <a:p>
            <a:pPr>
              <a:defRPr/>
            </a:pPr>
            <a:fld id="{724AC7A5-4BC6-4E9E-9C61-6C15BF58FA0C}" type="slidenum">
              <a:rPr lang="de-DE" smtClean="0"/>
              <a:pPr>
                <a:defRPr/>
              </a:pPr>
              <a:t>9</a:t>
            </a:fld>
            <a:endParaRPr lang="de-DE" dirty="0"/>
          </a:p>
        </p:txBody>
      </p:sp>
    </p:spTree>
    <p:extLst>
      <p:ext uri="{BB962C8B-B14F-4D97-AF65-F5344CB8AC3E}">
        <p14:creationId xmlns:p14="http://schemas.microsoft.com/office/powerpoint/2010/main" val="2970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C7809-971F-3046-B9ED-01E34E1D68E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AF558EFE-15FF-6B49-9381-0D5A85CFC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73508E07-EE01-7449-A179-1144370EE045}"/>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5" name="页脚占位符 4">
            <a:extLst>
              <a:ext uri="{FF2B5EF4-FFF2-40B4-BE49-F238E27FC236}">
                <a16:creationId xmlns:a16="http://schemas.microsoft.com/office/drawing/2014/main" id="{AF6307EC-88B3-FF4D-99F7-43F0889118C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654D257-6CF8-254D-B264-0D81F354D6E8}"/>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110390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C4846-1A5A-E648-BB58-59740E55FEBE}"/>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00AA382-2483-214B-AEB2-51C0437DF69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6F98E77-51F9-384A-975D-61200A4D966E}"/>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5" name="页脚占位符 4">
            <a:extLst>
              <a:ext uri="{FF2B5EF4-FFF2-40B4-BE49-F238E27FC236}">
                <a16:creationId xmlns:a16="http://schemas.microsoft.com/office/drawing/2014/main" id="{F0A07E2E-D70B-C642-AA82-E79F9CFF448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C9D57C7-6E08-B647-9B11-5AF3918F86F5}"/>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96708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3F82D2-4468-C04E-B6FD-389F26014B5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8E53EEE-AD7A-804B-B442-694335E78257}"/>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8C64B64-C5E3-F048-8E4B-30B20F08E26D}"/>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5" name="页脚占位符 4">
            <a:extLst>
              <a:ext uri="{FF2B5EF4-FFF2-40B4-BE49-F238E27FC236}">
                <a16:creationId xmlns:a16="http://schemas.microsoft.com/office/drawing/2014/main" id="{0958CB86-382E-7642-B674-606BF1031B6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BD375E2-E53A-0B46-A420-915863E2D0F5}"/>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234329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tex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161925"/>
            <a:ext cx="12192000" cy="6696075"/>
          </a:xfrm>
          <a:prstGeom prst="rect">
            <a:avLst/>
          </a:prstGeom>
          <a:solidFill>
            <a:srgbClr val="FFFFFF"/>
          </a:solidFill>
          <a:ln>
            <a:noFill/>
          </a:ln>
        </p:spPr>
        <p:txBody>
          <a:bodyPr lIns="64274" tIns="32137" rIns="64274" bIns="32137"/>
          <a:lstStyle/>
          <a:p>
            <a:pPr>
              <a:defRPr/>
            </a:pPr>
            <a:endParaRPr lang="de-DE" sz="1400">
              <a:latin typeface="Arial" pitchFamily="34" charset="0"/>
              <a:cs typeface="Arial" pitchFamily="34" charset="0"/>
            </a:endParaRPr>
          </a:p>
        </p:txBody>
      </p:sp>
      <p:sp>
        <p:nvSpPr>
          <p:cNvPr id="20" name="Content Placeholder 19"/>
          <p:cNvSpPr>
            <a:spLocks noGrp="1"/>
          </p:cNvSpPr>
          <p:nvPr>
            <p:ph sz="quarter" idx="12"/>
          </p:nvPr>
        </p:nvSpPr>
        <p:spPr>
          <a:xfrm>
            <a:off x="477837" y="1035843"/>
            <a:ext cx="11236325" cy="5201445"/>
          </a:xfrm>
          <a:prstGeom prst="rect">
            <a:avLst/>
          </a:prstGeom>
        </p:spPr>
        <p:txBody>
          <a:bodyPr vert="horz" lIns="64270" tIns="32135" rIns="64270" bIns="32135"/>
          <a:lstStyle>
            <a:lvl1pPr marL="261924" indent="-261924">
              <a:spcBef>
                <a:spcPts val="600"/>
              </a:spcBef>
              <a:spcAft>
                <a:spcPts val="600"/>
              </a:spcAft>
              <a:buFont typeface="Wingdings" charset="2"/>
              <a:buChar char="§"/>
              <a:defRPr sz="2200">
                <a:solidFill>
                  <a:schemeClr val="tx1"/>
                </a:solidFill>
                <a:latin typeface="Calibri" pitchFamily="34" charset="0"/>
                <a:cs typeface="Calibri" pitchFamily="34" charset="0"/>
              </a:defRPr>
            </a:lvl1pPr>
            <a:lvl2pPr marL="628618" indent="-274624">
              <a:spcBef>
                <a:spcPts val="600"/>
              </a:spcBef>
              <a:spcAft>
                <a:spcPts val="600"/>
              </a:spcAft>
              <a:buFont typeface="Lucida Grande"/>
              <a:buChar char="-"/>
              <a:defRPr sz="2200">
                <a:solidFill>
                  <a:schemeClr val="tx1"/>
                </a:solidFill>
                <a:latin typeface="Calibri" pitchFamily="34" charset="0"/>
                <a:cs typeface="Calibri" pitchFamily="34" charset="0"/>
              </a:defRPr>
            </a:lvl2pPr>
            <a:lvl3pPr marL="982612" indent="-236526">
              <a:spcBef>
                <a:spcPts val="600"/>
              </a:spcBef>
              <a:spcAft>
                <a:spcPts val="600"/>
              </a:spcAft>
              <a:buFont typeface="Arial"/>
              <a:buChar char="•"/>
              <a:defRPr sz="2000">
                <a:solidFill>
                  <a:schemeClr val="tx1"/>
                </a:solidFill>
                <a:latin typeface="Calibri" pitchFamily="34" charset="0"/>
                <a:cs typeface="Calibri" pitchFamily="34" charset="0"/>
              </a:defRPr>
            </a:lvl3pPr>
            <a:lvl4pPr marL="1257236" indent="-274624">
              <a:spcBef>
                <a:spcPts val="600"/>
              </a:spcBef>
              <a:spcAft>
                <a:spcPts val="600"/>
              </a:spcAft>
              <a:buFont typeface="Lucida Grande"/>
              <a:buChar char="-"/>
              <a:defRPr sz="2000">
                <a:solidFill>
                  <a:schemeClr val="tx1"/>
                </a:solidFill>
                <a:latin typeface="Calibri" pitchFamily="34" charset="0"/>
                <a:cs typeface="Calibri" pitchFamily="34" charset="0"/>
              </a:defRPr>
            </a:lvl4pPr>
            <a:lvl5pPr marL="1519160" indent="-261924">
              <a:spcBef>
                <a:spcPts val="600"/>
              </a:spcBef>
              <a:spcAft>
                <a:spcPts val="600"/>
              </a:spcAft>
              <a:buFont typeface="Arial"/>
              <a:buChar char="•"/>
              <a:defRPr sz="200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p:cNvSpPr>
            <a:spLocks noGrp="1"/>
          </p:cNvSpPr>
          <p:nvPr>
            <p:ph type="title"/>
          </p:nvPr>
        </p:nvSpPr>
        <p:spPr>
          <a:xfrm>
            <a:off x="477838" y="232950"/>
            <a:ext cx="9873600" cy="565200"/>
          </a:xfrm>
        </p:spPr>
        <p:txBody>
          <a:bodyPr/>
          <a:lstStyle/>
          <a:p>
            <a:r>
              <a:rPr lang="de-DE" dirty="0"/>
              <a:t>Titelmasterformat durch Klicken bearbeiten</a:t>
            </a:r>
          </a:p>
        </p:txBody>
      </p:sp>
      <p:sp>
        <p:nvSpPr>
          <p:cNvPr id="22" name="Fußzeilenplatzhalter 21"/>
          <p:cNvSpPr>
            <a:spLocks noGrp="1"/>
          </p:cNvSpPr>
          <p:nvPr>
            <p:ph type="ftr" sz="quarter" idx="14"/>
          </p:nvPr>
        </p:nvSpPr>
        <p:spPr/>
        <p:txBody>
          <a:bodyPr/>
          <a:lstStyle/>
          <a:p>
            <a:endParaRPr lang="de-DE"/>
          </a:p>
        </p:txBody>
      </p:sp>
      <p:sp>
        <p:nvSpPr>
          <p:cNvPr id="23" name="Foliennummernplatzhalter 22"/>
          <p:cNvSpPr>
            <a:spLocks noGrp="1"/>
          </p:cNvSpPr>
          <p:nvPr>
            <p:ph type="sldNum" sz="quarter" idx="15"/>
          </p:nvPr>
        </p:nvSpPr>
        <p:spPr/>
        <p:txBody>
          <a:bodyPr/>
          <a:lstStyle>
            <a:lvl1pPr>
              <a:defRPr/>
            </a:lvl1pPr>
          </a:lstStyle>
          <a:p>
            <a:fld id="{C0287511-E9BC-B74A-933B-45E2796A6370}" type="slidenum">
              <a:rPr lang="de-DE" smtClean="0"/>
              <a:pPr/>
              <a:t>‹#›</a:t>
            </a:fld>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543360" y="333990"/>
            <a:ext cx="1408928" cy="360000"/>
          </a:xfrm>
          <a:prstGeom prst="rect">
            <a:avLst/>
          </a:prstGeom>
        </p:spPr>
      </p:pic>
    </p:spTree>
    <p:extLst>
      <p:ext uri="{BB962C8B-B14F-4D97-AF65-F5344CB8AC3E}">
        <p14:creationId xmlns:p14="http://schemas.microsoft.com/office/powerpoint/2010/main" val="14550977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tart 3">
    <p:bg>
      <p:bgRef idx="1001">
        <a:schemeClr val="bg1"/>
      </p:bgRef>
    </p:b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endParaRPr lang="de-DE"/>
          </a:p>
        </p:txBody>
      </p:sp>
      <p:sp>
        <p:nvSpPr>
          <p:cNvPr id="4" name="Foliennummernplatzhalter 3"/>
          <p:cNvSpPr>
            <a:spLocks noGrp="1"/>
          </p:cNvSpPr>
          <p:nvPr>
            <p:ph type="sldNum" sz="quarter" idx="11"/>
          </p:nvPr>
        </p:nvSpPr>
        <p:spPr/>
        <p:txBody>
          <a:bodyPr/>
          <a:lstStyle/>
          <a:p>
            <a:fld id="{86C32CF2-FD04-4172-B86C-D48045D5FE54}" type="slidenum">
              <a:rPr lang="de-DE" smtClean="0"/>
              <a:pPr/>
              <a:t>‹#›</a:t>
            </a:fld>
            <a:endParaRPr lang="de-DE"/>
          </a:p>
        </p:txBody>
      </p:sp>
      <p:pic>
        <p:nvPicPr>
          <p:cNvPr id="6" name="Bild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Content Placeholder 19">
            <a:extLst>
              <a:ext uri="{FF2B5EF4-FFF2-40B4-BE49-F238E27FC236}">
                <a16:creationId xmlns:a16="http://schemas.microsoft.com/office/drawing/2014/main" id="{29C986C4-66E7-7E46-A12C-B6DE415B1CD0}"/>
              </a:ext>
            </a:extLst>
          </p:cNvPr>
          <p:cNvSpPr>
            <a:spLocks noGrp="1"/>
          </p:cNvSpPr>
          <p:nvPr>
            <p:ph sz="quarter" idx="12" hasCustomPrompt="1"/>
          </p:nvPr>
        </p:nvSpPr>
        <p:spPr>
          <a:xfrm>
            <a:off x="477837" y="2731286"/>
            <a:ext cx="11236325" cy="2386800"/>
          </a:xfrm>
          <a:prstGeom prst="rect">
            <a:avLst/>
          </a:prstGeom>
        </p:spPr>
        <p:txBody>
          <a:bodyPr vert="horz" lIns="64270" tIns="32135" rIns="64270" bIns="32135"/>
          <a:lstStyle>
            <a:lvl1pPr marL="0" indent="0">
              <a:spcBef>
                <a:spcPts val="600"/>
              </a:spcBef>
              <a:spcAft>
                <a:spcPts val="600"/>
              </a:spcAft>
              <a:buFont typeface="Wingdings" charset="2"/>
              <a:buNone/>
              <a:defRPr sz="4800" spc="300">
                <a:solidFill>
                  <a:schemeClr val="bg1"/>
                </a:solidFill>
                <a:latin typeface="Calibri" pitchFamily="34" charset="0"/>
                <a:cs typeface="Calibri" pitchFamily="34" charset="0"/>
              </a:defRPr>
            </a:lvl1pPr>
            <a:lvl2pPr marL="628618" indent="-274624">
              <a:spcBef>
                <a:spcPts val="600"/>
              </a:spcBef>
              <a:spcAft>
                <a:spcPts val="600"/>
              </a:spcAft>
              <a:buFont typeface="Lucida Grande"/>
              <a:buChar char="-"/>
              <a:defRPr sz="2200">
                <a:solidFill>
                  <a:schemeClr val="tx1"/>
                </a:solidFill>
                <a:latin typeface="Calibri" pitchFamily="34" charset="0"/>
                <a:cs typeface="Calibri" pitchFamily="34" charset="0"/>
              </a:defRPr>
            </a:lvl2pPr>
            <a:lvl3pPr marL="982612" indent="-236526">
              <a:spcBef>
                <a:spcPts val="600"/>
              </a:spcBef>
              <a:spcAft>
                <a:spcPts val="600"/>
              </a:spcAft>
              <a:buFont typeface="Arial"/>
              <a:buChar char="•"/>
              <a:defRPr sz="2000">
                <a:solidFill>
                  <a:schemeClr val="tx1"/>
                </a:solidFill>
                <a:latin typeface="Calibri" pitchFamily="34" charset="0"/>
                <a:cs typeface="Calibri" pitchFamily="34" charset="0"/>
              </a:defRPr>
            </a:lvl3pPr>
            <a:lvl4pPr marL="1257236" indent="-274624">
              <a:spcBef>
                <a:spcPts val="600"/>
              </a:spcBef>
              <a:spcAft>
                <a:spcPts val="600"/>
              </a:spcAft>
              <a:buFont typeface="Lucida Grande"/>
              <a:buChar char="-"/>
              <a:defRPr sz="2000">
                <a:solidFill>
                  <a:schemeClr val="tx1"/>
                </a:solidFill>
                <a:latin typeface="Calibri" pitchFamily="34" charset="0"/>
                <a:cs typeface="Calibri" pitchFamily="34" charset="0"/>
              </a:defRPr>
            </a:lvl4pPr>
            <a:lvl5pPr marL="1519160" indent="-261924">
              <a:spcBef>
                <a:spcPts val="600"/>
              </a:spcBef>
              <a:spcAft>
                <a:spcPts val="600"/>
              </a:spcAft>
              <a:buFont typeface="Arial"/>
              <a:buChar char="•"/>
              <a:defRPr sz="2000">
                <a:solidFill>
                  <a:schemeClr val="tx1"/>
                </a:solidFill>
                <a:latin typeface="Calibri" pitchFamily="34" charset="0"/>
                <a:cs typeface="Calibri" pitchFamily="34" charset="0"/>
              </a:defRPr>
            </a:lvl5pPr>
          </a:lstStyle>
          <a:p>
            <a:pPr lvl="0"/>
            <a:r>
              <a:rPr lang="en-US" dirty="0"/>
              <a:t>CLICK TO EDIT MASTER TEXT STYLES</a:t>
            </a:r>
          </a:p>
        </p:txBody>
      </p:sp>
      <p:sp>
        <p:nvSpPr>
          <p:cNvPr id="9" name="Content Placeholder 19">
            <a:extLst>
              <a:ext uri="{FF2B5EF4-FFF2-40B4-BE49-F238E27FC236}">
                <a16:creationId xmlns:a16="http://schemas.microsoft.com/office/drawing/2014/main" id="{134F99C9-2A8A-6A4A-B850-72FDA2FBEED7}"/>
              </a:ext>
            </a:extLst>
          </p:cNvPr>
          <p:cNvSpPr>
            <a:spLocks noGrp="1"/>
          </p:cNvSpPr>
          <p:nvPr>
            <p:ph sz="quarter" idx="13" hasCustomPrompt="1"/>
          </p:nvPr>
        </p:nvSpPr>
        <p:spPr>
          <a:xfrm>
            <a:off x="477836" y="5213234"/>
            <a:ext cx="11236325" cy="486000"/>
          </a:xfrm>
          <a:prstGeom prst="rect">
            <a:avLst/>
          </a:prstGeom>
        </p:spPr>
        <p:txBody>
          <a:bodyPr vert="horz" lIns="64270" tIns="32135" rIns="64270" bIns="32135"/>
          <a:lstStyle>
            <a:lvl1pPr marL="0" indent="0">
              <a:spcBef>
                <a:spcPts val="600"/>
              </a:spcBef>
              <a:spcAft>
                <a:spcPts val="600"/>
              </a:spcAft>
              <a:buFont typeface="Wingdings" charset="2"/>
              <a:buNone/>
              <a:defRPr sz="2400" spc="0">
                <a:solidFill>
                  <a:schemeClr val="bg1"/>
                </a:solidFill>
                <a:latin typeface="Calibri" pitchFamily="34" charset="0"/>
                <a:cs typeface="Calibri" pitchFamily="34" charset="0"/>
              </a:defRPr>
            </a:lvl1pPr>
            <a:lvl2pPr marL="628618" indent="-274624">
              <a:spcBef>
                <a:spcPts val="600"/>
              </a:spcBef>
              <a:spcAft>
                <a:spcPts val="600"/>
              </a:spcAft>
              <a:buFont typeface="Lucida Grande"/>
              <a:buChar char="-"/>
              <a:defRPr sz="2200">
                <a:solidFill>
                  <a:schemeClr val="tx1"/>
                </a:solidFill>
                <a:latin typeface="Calibri" pitchFamily="34" charset="0"/>
                <a:cs typeface="Calibri" pitchFamily="34" charset="0"/>
              </a:defRPr>
            </a:lvl2pPr>
            <a:lvl3pPr marL="982612" indent="-236526">
              <a:spcBef>
                <a:spcPts val="600"/>
              </a:spcBef>
              <a:spcAft>
                <a:spcPts val="600"/>
              </a:spcAft>
              <a:buFont typeface="Arial"/>
              <a:buChar char="•"/>
              <a:defRPr sz="2000">
                <a:solidFill>
                  <a:schemeClr val="tx1"/>
                </a:solidFill>
                <a:latin typeface="Calibri" pitchFamily="34" charset="0"/>
                <a:cs typeface="Calibri" pitchFamily="34" charset="0"/>
              </a:defRPr>
            </a:lvl3pPr>
            <a:lvl4pPr marL="1257236" indent="-274624">
              <a:spcBef>
                <a:spcPts val="600"/>
              </a:spcBef>
              <a:spcAft>
                <a:spcPts val="600"/>
              </a:spcAft>
              <a:buFont typeface="Lucida Grande"/>
              <a:buChar char="-"/>
              <a:defRPr sz="2000">
                <a:solidFill>
                  <a:schemeClr val="tx1"/>
                </a:solidFill>
                <a:latin typeface="Calibri" pitchFamily="34" charset="0"/>
                <a:cs typeface="Calibri" pitchFamily="34" charset="0"/>
              </a:defRPr>
            </a:lvl4pPr>
            <a:lvl5pPr marL="1519160" indent="-261924">
              <a:spcBef>
                <a:spcPts val="600"/>
              </a:spcBef>
              <a:spcAft>
                <a:spcPts val="600"/>
              </a:spcAft>
              <a:buFont typeface="Arial"/>
              <a:buChar char="•"/>
              <a:defRPr sz="2000">
                <a:solidFill>
                  <a:schemeClr val="tx1"/>
                </a:solidFill>
                <a:latin typeface="Calibri" pitchFamily="34" charset="0"/>
                <a:cs typeface="Calibri" pitchFamily="34" charset="0"/>
              </a:defRPr>
            </a:lvl5pPr>
          </a:lstStyle>
          <a:p>
            <a:pPr lvl="0"/>
            <a:r>
              <a:rPr lang="en-US" dirty="0"/>
              <a:t>Click To Edit Master Text Styles</a:t>
            </a:r>
          </a:p>
        </p:txBody>
      </p:sp>
    </p:spTree>
    <p:extLst>
      <p:ext uri="{BB962C8B-B14F-4D97-AF65-F5344CB8AC3E}">
        <p14:creationId xmlns:p14="http://schemas.microsoft.com/office/powerpoint/2010/main" val="3128618748"/>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3E63F-07FE-784A-9575-143AFF29ED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A3C39FC-BD64-9240-845A-F7795323F79A}"/>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8867023-BC02-4F44-A6E6-F0191F681CA6}"/>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5" name="页脚占位符 4">
            <a:extLst>
              <a:ext uri="{FF2B5EF4-FFF2-40B4-BE49-F238E27FC236}">
                <a16:creationId xmlns:a16="http://schemas.microsoft.com/office/drawing/2014/main" id="{34AC6811-2072-3042-BCB8-1FB84AA7129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98884FD-D4F6-0C4D-989B-4707CB40029C}"/>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13790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587C0B-97CF-9E4A-9810-AA99E220BBB1}"/>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44D1A752-BBE3-FE49-B83D-8F036A574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0CD6FF55-7558-4E4B-9534-A89874780770}"/>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5" name="页脚占位符 4">
            <a:extLst>
              <a:ext uri="{FF2B5EF4-FFF2-40B4-BE49-F238E27FC236}">
                <a16:creationId xmlns:a16="http://schemas.microsoft.com/office/drawing/2014/main" id="{CB83E2CE-F0F8-0A43-9B5E-67DCC13568B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4B47132-E7FD-B949-96A6-64713A33DC46}"/>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159282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46E39-110D-A64D-95A1-38661B1690A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E5F83C9-5B78-E144-84B0-57D7531AC445}"/>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3F5CF730-C5A8-C840-BFB6-A0233D4B9F8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FD7D931F-5B41-F14D-94FD-FC8D436CB813}"/>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6" name="页脚占位符 5">
            <a:extLst>
              <a:ext uri="{FF2B5EF4-FFF2-40B4-BE49-F238E27FC236}">
                <a16:creationId xmlns:a16="http://schemas.microsoft.com/office/drawing/2014/main" id="{41FC76DA-D812-A34D-93A5-30A36C60F6F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E5BE8EE-F6C9-7140-A952-4F4CDA1A5304}"/>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348600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E4A03-2D14-3743-9CC0-E67E24BC4DB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1C4D1D5-4CDD-4D46-B16E-67D0339FE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16B8DDE5-B176-8E45-BBE1-3C40384810C4}"/>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7E371560-FD39-D947-8519-2C6AA8B39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0F9B10D2-CAD3-6F49-968E-97F4EA377B6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3A5DC8D-5ABF-5348-870E-F8C2898811B7}"/>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8" name="页脚占位符 7">
            <a:extLst>
              <a:ext uri="{FF2B5EF4-FFF2-40B4-BE49-F238E27FC236}">
                <a16:creationId xmlns:a16="http://schemas.microsoft.com/office/drawing/2014/main" id="{6498BA31-EF3A-4E4E-AAD0-766191934761}"/>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6343E26D-13AE-274B-81EF-6093B5FECA56}"/>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102907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10DB7-D418-6A46-AF08-BA76F7884CFA}"/>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36A65E2-E2BD-864D-82E5-04034CEA82D8}"/>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4" name="页脚占位符 3">
            <a:extLst>
              <a:ext uri="{FF2B5EF4-FFF2-40B4-BE49-F238E27FC236}">
                <a16:creationId xmlns:a16="http://schemas.microsoft.com/office/drawing/2014/main" id="{99CA7957-A594-7E48-AA26-499F462BCABF}"/>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48799B40-A971-CD48-ACFB-60EFA1CB18FF}"/>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176612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887A65E-399C-CF48-B002-9E8CA0F0459C}"/>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3" name="页脚占位符 2">
            <a:extLst>
              <a:ext uri="{FF2B5EF4-FFF2-40B4-BE49-F238E27FC236}">
                <a16:creationId xmlns:a16="http://schemas.microsoft.com/office/drawing/2014/main" id="{89B7DAC4-1925-424C-94F1-B1674D14625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5B53DA6-45AC-0246-9990-E448C324A461}"/>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250250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ABFDA-68B8-E046-A020-2E098501538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7524B664-609B-3441-A39F-119DADDD1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A94D4B56-7C96-6D48-B8C4-E62B58694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4C37A03-FBE9-0F49-A82A-00231C758C7E}"/>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6" name="页脚占位符 5">
            <a:extLst>
              <a:ext uri="{FF2B5EF4-FFF2-40B4-BE49-F238E27FC236}">
                <a16:creationId xmlns:a16="http://schemas.microsoft.com/office/drawing/2014/main" id="{60C5E48B-1FE8-A447-8061-3E2E7C33E4B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C5887AB-ACF8-4F44-8D88-992E207917FB}"/>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56433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9A8747-472F-EF48-B4E5-D21FEBC7AA7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A58982FB-70D4-E84E-9AD9-DE1ACF5F9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1CC228B8-E5C4-494E-B1A9-9CF3C3AE1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F96B09D-52F2-EE42-AD74-FAB74A59AE0D}"/>
              </a:ext>
            </a:extLst>
          </p:cNvPr>
          <p:cNvSpPr>
            <a:spLocks noGrp="1"/>
          </p:cNvSpPr>
          <p:nvPr>
            <p:ph type="dt" sz="half" idx="10"/>
          </p:nvPr>
        </p:nvSpPr>
        <p:spPr/>
        <p:txBody>
          <a:bodyPr/>
          <a:lstStyle/>
          <a:p>
            <a:fld id="{2CE251D1-EF58-C24A-93FD-B9F9A6392354}" type="datetimeFigureOut">
              <a:rPr lang="zh-CN" altLang="en-US"/>
              <a:t>2022/11/9</a:t>
            </a:fld>
            <a:endParaRPr kumimoji="1" lang="zh-CN" altLang="en-US"/>
          </a:p>
        </p:txBody>
      </p:sp>
      <p:sp>
        <p:nvSpPr>
          <p:cNvPr id="6" name="页脚占位符 5">
            <a:extLst>
              <a:ext uri="{FF2B5EF4-FFF2-40B4-BE49-F238E27FC236}">
                <a16:creationId xmlns:a16="http://schemas.microsoft.com/office/drawing/2014/main" id="{63F83C21-A2F8-5D40-8968-151825A9B58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7FFF012-E952-2844-B957-F3FD345EE6E7}"/>
              </a:ext>
            </a:extLst>
          </p:cNvPr>
          <p:cNvSpPr>
            <a:spLocks noGrp="1"/>
          </p:cNvSpPr>
          <p:nvPr>
            <p:ph type="sldNum" sz="quarter" idx="12"/>
          </p:nvPr>
        </p:nvSpPr>
        <p:spPr/>
        <p:txBody>
          <a:bodyPr/>
          <a:lstStyle/>
          <a:p>
            <a:fld id="{52486B3C-8CBD-D34F-A473-53BAB81C7E2E}" type="slidenum">
              <a:rPr/>
              <a:t>‹#›</a:t>
            </a:fld>
            <a:endParaRPr kumimoji="1" lang="zh-CN" altLang="en-US"/>
          </a:p>
        </p:txBody>
      </p:sp>
    </p:spTree>
    <p:extLst>
      <p:ext uri="{BB962C8B-B14F-4D97-AF65-F5344CB8AC3E}">
        <p14:creationId xmlns:p14="http://schemas.microsoft.com/office/powerpoint/2010/main" val="228854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1EAFA8B-2B86-9C42-BD7B-EE365A25E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13BE238-C0F7-DA47-B1B1-24E6FC5C3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B403A24-0AEE-0F46-A9D0-E8661EDAF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251D1-EF58-C24A-93FD-B9F9A6392354}" type="datetimeFigureOut">
              <a:rPr lang="zh-CN" altLang="en-US"/>
              <a:t>2022/11/9</a:t>
            </a:fld>
            <a:endParaRPr kumimoji="1" lang="zh-CN" altLang="en-US"/>
          </a:p>
        </p:txBody>
      </p:sp>
      <p:sp>
        <p:nvSpPr>
          <p:cNvPr id="5" name="页脚占位符 4">
            <a:extLst>
              <a:ext uri="{FF2B5EF4-FFF2-40B4-BE49-F238E27FC236}">
                <a16:creationId xmlns:a16="http://schemas.microsoft.com/office/drawing/2014/main" id="{F0C50B7F-3018-3640-9809-D24006144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9D81213D-4588-8B4E-87D9-23EB69B69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86B3C-8CBD-D34F-A473-53BAB81C7E2E}" type="slidenum">
              <a:rPr/>
              <a:t>‹#›</a:t>
            </a:fld>
            <a:endParaRPr kumimoji="1" lang="zh-CN" altLang="en-US"/>
          </a:p>
        </p:txBody>
      </p:sp>
    </p:spTree>
    <p:extLst>
      <p:ext uri="{BB962C8B-B14F-4D97-AF65-F5344CB8AC3E}">
        <p14:creationId xmlns:p14="http://schemas.microsoft.com/office/powerpoint/2010/main" val="365638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7A9E207-8CA8-CA4B-93CD-286E6491B516}"/>
              </a:ext>
            </a:extLst>
          </p:cNvPr>
          <p:cNvSpPr>
            <a:spLocks noGrp="1"/>
          </p:cNvSpPr>
          <p:nvPr>
            <p:ph sz="quarter" idx="12"/>
          </p:nvPr>
        </p:nvSpPr>
        <p:spPr/>
        <p:txBody>
          <a:bodyPr>
            <a:normAutofit/>
          </a:bodyPr>
          <a:lstStyle/>
          <a:p>
            <a:pPr algn="ctr"/>
            <a:r>
              <a:rPr lang="en" altLang="zh-CN" dirty="0">
                <a:latin typeface="Times New Roman" panose="02020603050405020304" pitchFamily="18" charset="0"/>
                <a:cs typeface="Times New Roman" panose="02020603050405020304" pitchFamily="18" charset="0"/>
              </a:rPr>
              <a:t>Auditing Membership Leakages of Multi-Exit Networks </a:t>
            </a:r>
          </a:p>
        </p:txBody>
      </p:sp>
      <p:sp>
        <p:nvSpPr>
          <p:cNvPr id="4" name="Inhaltsplatzhalter 3">
            <a:extLst>
              <a:ext uri="{FF2B5EF4-FFF2-40B4-BE49-F238E27FC236}">
                <a16:creationId xmlns:a16="http://schemas.microsoft.com/office/drawing/2014/main" id="{E1F44296-4BF0-4E4B-BBA1-592BE359575E}"/>
              </a:ext>
            </a:extLst>
          </p:cNvPr>
          <p:cNvSpPr>
            <a:spLocks noGrp="1"/>
          </p:cNvSpPr>
          <p:nvPr>
            <p:ph sz="quarter" idx="13"/>
          </p:nvPr>
        </p:nvSpPr>
        <p:spPr>
          <a:xfrm>
            <a:off x="477836" y="4651513"/>
            <a:ext cx="11236325" cy="1656689"/>
          </a:xfrm>
        </p:spPr>
        <p:txBody>
          <a:bodyPr>
            <a:normAutofit/>
          </a:bodyPr>
          <a:lstStyle/>
          <a:p>
            <a:pPr algn="ctr"/>
            <a:r>
              <a:rPr lang="de-DE" dirty="0">
                <a:latin typeface="Times New Roman" panose="02020603050405020304" pitchFamily="18" charset="0"/>
                <a:cs typeface="Times New Roman" panose="02020603050405020304" pitchFamily="18" charset="0"/>
              </a:rPr>
              <a:t>Zheng Li</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Yiyong</a:t>
            </a:r>
            <a:r>
              <a:rPr lang="de-DE" dirty="0">
                <a:latin typeface="Times New Roman" panose="02020603050405020304" pitchFamily="18" charset="0"/>
                <a:cs typeface="Times New Roman" panose="02020603050405020304" pitchFamily="18" charset="0"/>
              </a:rPr>
              <a:t> Liu</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Xinlei</a:t>
            </a:r>
            <a:r>
              <a:rPr lang="de-DE" dirty="0">
                <a:latin typeface="Times New Roman" panose="02020603050405020304" pitchFamily="18" charset="0"/>
                <a:cs typeface="Times New Roman" panose="02020603050405020304" pitchFamily="18" charset="0"/>
              </a:rPr>
              <a:t> He</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Ning</a:t>
            </a:r>
            <a:r>
              <a:rPr lang="de-DE" dirty="0">
                <a:latin typeface="Times New Roman" panose="02020603050405020304" pitchFamily="18" charset="0"/>
                <a:cs typeface="Times New Roman" panose="02020603050405020304" pitchFamily="18" charset="0"/>
              </a:rPr>
              <a:t> Yu</a:t>
            </a:r>
            <a:r>
              <a:rPr lang="de-DE" baseline="30000" dirty="0">
                <a:latin typeface="Times New Roman" panose="02020603050405020304" pitchFamily="18" charset="0"/>
                <a:cs typeface="Times New Roman" panose="02020603050405020304" pitchFamily="18" charset="0"/>
              </a:rPr>
              <a:t>2</a:t>
            </a:r>
            <a:r>
              <a:rPr lang="de-DE" dirty="0">
                <a:latin typeface="Times New Roman" panose="02020603050405020304" pitchFamily="18" charset="0"/>
                <a:cs typeface="Times New Roman" panose="02020603050405020304" pitchFamily="18" charset="0"/>
              </a:rPr>
              <a:t>, Michael Backes</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Yang Zhang</a:t>
            </a:r>
            <a:r>
              <a:rPr lang="de-DE" baseline="30000" dirty="0">
                <a:latin typeface="Times New Roman" panose="02020603050405020304" pitchFamily="18" charset="0"/>
                <a:cs typeface="Times New Roman" panose="02020603050405020304" pitchFamily="18" charset="0"/>
              </a:rPr>
              <a:t>1</a:t>
            </a:r>
          </a:p>
          <a:p>
            <a:pPr marL="457200" indent="-457200" algn="ctr">
              <a:buAutoNum type="arabicPeriod"/>
            </a:pPr>
            <a:r>
              <a:rPr lang="de-DE" dirty="0">
                <a:latin typeface="Times New Roman" panose="02020603050405020304" pitchFamily="18" charset="0"/>
                <a:cs typeface="Times New Roman" panose="02020603050405020304" pitchFamily="18" charset="0"/>
              </a:rPr>
              <a:t>CISPA Helmholtz Center </a:t>
            </a:r>
            <a:r>
              <a:rPr lang="de-DE" dirty="0" err="1">
                <a:latin typeface="Times New Roman" panose="02020603050405020304" pitchFamily="18" charset="0"/>
                <a:cs typeface="Times New Roman" panose="02020603050405020304" pitchFamily="18" charset="0"/>
              </a:rPr>
              <a:t>for</a:t>
            </a:r>
            <a:r>
              <a:rPr lang="de-DE" dirty="0">
                <a:latin typeface="Times New Roman" panose="02020603050405020304" pitchFamily="18" charset="0"/>
                <a:cs typeface="Times New Roman" panose="02020603050405020304" pitchFamily="18" charset="0"/>
              </a:rPr>
              <a:t> Information Security</a:t>
            </a:r>
          </a:p>
          <a:p>
            <a:pPr marL="457200" indent="-457200" algn="ctr">
              <a:buAutoNum type="arabicPeriod"/>
            </a:pPr>
            <a:r>
              <a:rPr lang="de-DE" dirty="0" err="1">
                <a:latin typeface="Times New Roman" panose="02020603050405020304" pitchFamily="18" charset="0"/>
                <a:cs typeface="Times New Roman" panose="02020603050405020304" pitchFamily="18" charset="0"/>
              </a:rPr>
              <a:t>Salesfore</a:t>
            </a:r>
            <a:r>
              <a:rPr lang="de-DE" dirty="0">
                <a:latin typeface="Times New Roman" panose="02020603050405020304" pitchFamily="18" charset="0"/>
                <a:cs typeface="Times New Roman" panose="02020603050405020304" pitchFamily="18" charset="0"/>
              </a:rPr>
              <a:t> Research</a:t>
            </a:r>
          </a:p>
        </p:txBody>
      </p:sp>
      <p:pic>
        <p:nvPicPr>
          <p:cNvPr id="1026" name="Picture 2">
            <a:extLst>
              <a:ext uri="{FF2B5EF4-FFF2-40B4-BE49-F238E27FC236}">
                <a16:creationId xmlns:a16="http://schemas.microsoft.com/office/drawing/2014/main" id="{1DDC577B-1AA7-971C-AEDB-CA249FD9A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035" y="340258"/>
            <a:ext cx="2358126" cy="152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592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Results</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8" name="圆角矩形 7">
            <a:extLst>
              <a:ext uri="{FF2B5EF4-FFF2-40B4-BE49-F238E27FC236}">
                <a16:creationId xmlns:a16="http://schemas.microsoft.com/office/drawing/2014/main" id="{ADE82ECD-3179-AC48-9C3B-85AF03806AB5}"/>
              </a:ext>
            </a:extLst>
          </p:cNvPr>
          <p:cNvSpPr/>
          <p:nvPr/>
        </p:nvSpPr>
        <p:spPr>
          <a:xfrm>
            <a:off x="1685315" y="5637473"/>
            <a:ext cx="9738845" cy="10463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dirty="0">
                <a:solidFill>
                  <a:schemeClr val="tx1"/>
                </a:solidFill>
                <a:latin typeface="Times New Roman" panose="02020603050405020304" pitchFamily="18" charset="0"/>
                <a:cs typeface="Times New Roman" panose="02020603050405020304" pitchFamily="18" charset="0"/>
              </a:rPr>
              <a:t>The vulnerability to membership leakages is </a:t>
            </a:r>
            <a:r>
              <a:rPr lang="en-US" altLang="zh-CN" sz="2000" b="1" dirty="0">
                <a:solidFill>
                  <a:schemeClr val="tx1"/>
                </a:solidFill>
                <a:latin typeface="Times New Roman" panose="02020603050405020304" pitchFamily="18" charset="0"/>
                <a:cs typeface="Times New Roman" panose="02020603050405020304" pitchFamily="18" charset="0"/>
              </a:rPr>
              <a:t>negatively correlated to the number of exits</a:t>
            </a:r>
            <a:r>
              <a:rPr lang="en-US" altLang="zh-CN" sz="2000" dirty="0">
                <a:solidFill>
                  <a:schemeClr val="tx1"/>
                </a:solidFill>
                <a:latin typeface="Times New Roman" panose="02020603050405020304" pitchFamily="18" charset="0"/>
                <a:cs typeface="Times New Roman" panose="02020603050405020304" pitchFamily="18" charset="0"/>
              </a:rPr>
              <a:t>.</a:t>
            </a:r>
            <a:endParaRPr lang="en" altLang="zh-CN" sz="2000" b="1" dirty="0">
              <a:solidFill>
                <a:schemeClr val="tx1"/>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1E23B39C-356E-6CCD-FDB0-582E63DCD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E841C46D-BAAC-6CCC-58C4-3FEC46A2ED26}"/>
              </a:ext>
            </a:extLst>
          </p:cNvPr>
          <p:cNvPicPr>
            <a:picLocks noChangeAspect="1"/>
          </p:cNvPicPr>
          <p:nvPr/>
        </p:nvPicPr>
        <p:blipFill>
          <a:blip r:embed="rId5"/>
          <a:stretch>
            <a:fillRect/>
          </a:stretch>
        </p:blipFill>
        <p:spPr>
          <a:xfrm>
            <a:off x="1203376" y="1678078"/>
            <a:ext cx="10220784" cy="3501844"/>
          </a:xfrm>
          <a:prstGeom prst="rect">
            <a:avLst/>
          </a:prstGeom>
        </p:spPr>
      </p:pic>
    </p:spTree>
    <p:extLst>
      <p:ext uri="{BB962C8B-B14F-4D97-AF65-F5344CB8AC3E}">
        <p14:creationId xmlns:p14="http://schemas.microsoft.com/office/powerpoint/2010/main" val="1551818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Results</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8" name="圆角矩形 7">
            <a:extLst>
              <a:ext uri="{FF2B5EF4-FFF2-40B4-BE49-F238E27FC236}">
                <a16:creationId xmlns:a16="http://schemas.microsoft.com/office/drawing/2014/main" id="{ADE82ECD-3179-AC48-9C3B-85AF03806AB5}"/>
              </a:ext>
            </a:extLst>
          </p:cNvPr>
          <p:cNvSpPr/>
          <p:nvPr/>
        </p:nvSpPr>
        <p:spPr>
          <a:xfrm>
            <a:off x="1452258" y="5645659"/>
            <a:ext cx="9287483" cy="10463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dirty="0">
                <a:solidFill>
                  <a:schemeClr val="tx1"/>
                </a:solidFill>
                <a:latin typeface="Times New Roman" panose="02020603050405020304" pitchFamily="18" charset="0"/>
                <a:cs typeface="Times New Roman" panose="02020603050405020304" pitchFamily="18" charset="0"/>
              </a:rPr>
              <a:t>The vulnerability to membership leakages is </a:t>
            </a:r>
            <a:r>
              <a:rPr lang="en-US" altLang="zh-CN" sz="2000" b="1" dirty="0">
                <a:solidFill>
                  <a:schemeClr val="tx1"/>
                </a:solidFill>
                <a:latin typeface="Times New Roman" panose="02020603050405020304" pitchFamily="18" charset="0"/>
                <a:cs typeface="Times New Roman" panose="02020603050405020304" pitchFamily="18" charset="0"/>
              </a:rPr>
              <a:t>positively correlated to the exit index</a:t>
            </a:r>
            <a:r>
              <a:rPr lang="en-US" altLang="zh-CN" sz="2000" dirty="0">
                <a:solidFill>
                  <a:schemeClr val="tx1"/>
                </a:solidFill>
                <a:latin typeface="Times New Roman" panose="02020603050405020304" pitchFamily="18" charset="0"/>
                <a:cs typeface="Times New Roman" panose="02020603050405020304" pitchFamily="18" charset="0"/>
              </a:rPr>
              <a:t>.</a:t>
            </a:r>
            <a:endParaRPr lang="en" altLang="zh-CN" sz="2000" b="1" dirty="0">
              <a:solidFill>
                <a:schemeClr val="tx1"/>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649055B6-79BA-BD08-83C7-37B05E1B2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BEC46F45-0EED-DECF-A87C-FE011EC9E507}"/>
              </a:ext>
            </a:extLst>
          </p:cNvPr>
          <p:cNvPicPr>
            <a:picLocks noChangeAspect="1"/>
          </p:cNvPicPr>
          <p:nvPr/>
        </p:nvPicPr>
        <p:blipFill>
          <a:blip r:embed="rId5"/>
          <a:stretch>
            <a:fillRect/>
          </a:stretch>
        </p:blipFill>
        <p:spPr>
          <a:xfrm>
            <a:off x="703748" y="1707148"/>
            <a:ext cx="11043602" cy="3443703"/>
          </a:xfrm>
          <a:prstGeom prst="rect">
            <a:avLst/>
          </a:prstGeom>
        </p:spPr>
      </p:pic>
    </p:spTree>
    <p:extLst>
      <p:ext uri="{BB962C8B-B14F-4D97-AF65-F5344CB8AC3E}">
        <p14:creationId xmlns:p14="http://schemas.microsoft.com/office/powerpoint/2010/main" val="25433641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7" name="文本框 5">
            <a:extLst>
              <a:ext uri="{FF2B5EF4-FFF2-40B4-BE49-F238E27FC236}">
                <a16:creationId xmlns:a16="http://schemas.microsoft.com/office/drawing/2014/main" id="{A0C9C0A0-DA78-F61F-B2E4-A8487F764768}"/>
              </a:ext>
            </a:extLst>
          </p:cNvPr>
          <p:cNvSpPr txBox="1"/>
          <p:nvPr/>
        </p:nvSpPr>
        <p:spPr>
          <a:xfrm>
            <a:off x="1694605" y="2159325"/>
            <a:ext cx="9075633" cy="769441"/>
          </a:xfrm>
          <a:prstGeom prst="rect">
            <a:avLst/>
          </a:prstGeom>
          <a:noFill/>
        </p:spPr>
        <p:txBody>
          <a:bodyPr wrap="square" rtlCol="0">
            <a:spAutoFit/>
          </a:bodyPr>
          <a:lstStyle/>
          <a:p>
            <a:pPr algn="ctr"/>
            <a:r>
              <a:rPr kumimoji="1" lang="en" altLang="zh-CN" sz="4400" b="1" dirty="0">
                <a:latin typeface="Times New Roman" panose="02020603050405020304" pitchFamily="18" charset="0"/>
                <a:cs typeface="Times New Roman" panose="02020603050405020304" pitchFamily="18" charset="0"/>
              </a:rPr>
              <a:t>Hybrid Attack</a:t>
            </a:r>
            <a:endParaRPr kumimoji="1" lang="en" altLang="zh-CN" sz="3600" b="1"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63CE2004-9C7A-7CDC-B6BC-51F95CEDA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890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Hybrid Attack</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5" name="文本框 4">
            <a:extLst>
              <a:ext uri="{FF2B5EF4-FFF2-40B4-BE49-F238E27FC236}">
                <a16:creationId xmlns:a16="http://schemas.microsoft.com/office/drawing/2014/main" id="{CD6FD53B-307F-6147-86FE-10EFC03F05F1}"/>
              </a:ext>
            </a:extLst>
          </p:cNvPr>
          <p:cNvSpPr txBox="1"/>
          <p:nvPr/>
        </p:nvSpPr>
        <p:spPr>
          <a:xfrm>
            <a:off x="531522" y="2009039"/>
            <a:ext cx="11128956" cy="2585323"/>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US" altLang="zh-CN" dirty="0"/>
              <a:t>Threat</a:t>
            </a:r>
            <a:r>
              <a:rPr lang="en" altLang="zh-CN" dirty="0"/>
              <a:t> Model: the adversary cannot access any exit information.</a:t>
            </a:r>
          </a:p>
          <a:p>
            <a:endParaRPr lang="en" altLang="zh-CN" dirty="0"/>
          </a:p>
          <a:p>
            <a:r>
              <a:rPr lang="en" altLang="zh-CN" dirty="0"/>
              <a:t>Methodology: </a:t>
            </a:r>
          </a:p>
          <a:p>
            <a:pPr marL="800100" lvl="1" indent="-342900">
              <a:buFont typeface="Arial" panose="020B0604020202020204" pitchFamily="34" charset="0"/>
              <a:buChar char="•"/>
            </a:pPr>
            <a:r>
              <a:rPr lang="en" altLang="zh-CN" sz="2400" b="1" dirty="0">
                <a:latin typeface="Times New Roman" panose="02020603050405020304" pitchFamily="18" charset="0"/>
                <a:cs typeface="Times New Roman" panose="02020603050405020304" pitchFamily="18" charset="0"/>
              </a:rPr>
              <a:t>Hyperparameter stealing: </a:t>
            </a:r>
            <a:r>
              <a:rPr lang="en-US" altLang="zh-CN" sz="2400" dirty="0">
                <a:latin typeface="Times New Roman" panose="02020603050405020304" pitchFamily="18" charset="0"/>
                <a:cs typeface="Times New Roman" panose="02020603050405020304" pitchFamily="18" charset="0"/>
              </a:rPr>
              <a:t>steal</a:t>
            </a:r>
            <a:r>
              <a:rPr lang="en" altLang="zh-CN" sz="2400" dirty="0">
                <a:latin typeface="Times New Roman" panose="02020603050405020304" pitchFamily="18" charset="0"/>
                <a:cs typeface="Times New Roman" panose="02020603050405020304" pitchFamily="18" charset="0"/>
              </a:rPr>
              <a:t> the exit inform</a:t>
            </a:r>
            <a:r>
              <a:rPr lang="en-US" altLang="zh-CN" sz="2400" dirty="0">
                <a:latin typeface="Times New Roman" panose="02020603050405020304" pitchFamily="18" charset="0"/>
                <a:cs typeface="Times New Roman" panose="02020603050405020304" pitchFamily="18" charset="0"/>
              </a:rPr>
              <a:t>a</a:t>
            </a:r>
            <a:r>
              <a:rPr lang="en" altLang="zh-CN" sz="2400" dirty="0" err="1">
                <a:latin typeface="Times New Roman" panose="02020603050405020304" pitchFamily="18" charset="0"/>
                <a:cs typeface="Times New Roman" panose="02020603050405020304" pitchFamily="18" charset="0"/>
              </a:rPr>
              <a:t>tion</a:t>
            </a:r>
            <a:r>
              <a:rPr lang="en" altLang="zh-CN" sz="2400" b="1"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L</a:t>
            </a:r>
            <a:r>
              <a:rPr lang="en" altLang="zh-CN" sz="2400" b="1" dirty="0" err="1">
                <a:latin typeface="Times New Roman" panose="02020603050405020304" pitchFamily="18" charset="0"/>
                <a:cs typeface="Times New Roman" panose="02020603050405020304" pitchFamily="18" charset="0"/>
              </a:rPr>
              <a:t>everaging</a:t>
            </a:r>
            <a:r>
              <a:rPr lang="en" altLang="zh-CN" sz="2400" b="1" dirty="0">
                <a:latin typeface="Times New Roman" panose="02020603050405020304" pitchFamily="18" charset="0"/>
                <a:cs typeface="Times New Roman" panose="02020603050405020304" pitchFamily="18" charset="0"/>
              </a:rPr>
              <a:t> the stolen exit information: </a:t>
            </a:r>
            <a:r>
              <a:rPr lang="en" altLang="zh-CN" sz="2400" dirty="0">
                <a:latin typeface="Times New Roman" panose="02020603050405020304" pitchFamily="18" charset="0"/>
                <a:cs typeface="Times New Roman" panose="02020603050405020304" pitchFamily="18" charset="0"/>
              </a:rPr>
              <a:t>enhanced membership inference</a:t>
            </a:r>
          </a:p>
          <a:p>
            <a:pPr marL="800100" lvl="1" indent="-342900">
              <a:buFont typeface="Arial" panose="020B0604020202020204" pitchFamily="34" charset="0"/>
              <a:buChar char="•"/>
            </a:pPr>
            <a:endParaRPr lang="en" altLang="zh-CN" dirty="0"/>
          </a:p>
          <a:p>
            <a:pPr marL="342900" indent="-342900">
              <a:buFont typeface="Arial" panose="020B0604020202020204" pitchFamily="34" charset="0"/>
              <a:buChar char="•"/>
            </a:pPr>
            <a:endParaRPr lang="en-US" altLang="zh-CN" dirty="0"/>
          </a:p>
        </p:txBody>
      </p:sp>
      <p:pic>
        <p:nvPicPr>
          <p:cNvPr id="2" name="Picture 2">
            <a:extLst>
              <a:ext uri="{FF2B5EF4-FFF2-40B4-BE49-F238E27FC236}">
                <a16:creationId xmlns:a16="http://schemas.microsoft.com/office/drawing/2014/main" id="{292C3F6B-82FE-59C9-D458-F85822205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550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Hybrid Attack (Adversary 2)</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2" name="图片 1">
            <a:extLst>
              <a:ext uri="{FF2B5EF4-FFF2-40B4-BE49-F238E27FC236}">
                <a16:creationId xmlns:a16="http://schemas.microsoft.com/office/drawing/2014/main" id="{62898FB4-02F2-6844-81EC-79E27E13948A}"/>
              </a:ext>
            </a:extLst>
          </p:cNvPr>
          <p:cNvPicPr>
            <a:picLocks noChangeAspect="1"/>
          </p:cNvPicPr>
          <p:nvPr/>
        </p:nvPicPr>
        <p:blipFill>
          <a:blip r:embed="rId4"/>
          <a:stretch>
            <a:fillRect/>
          </a:stretch>
        </p:blipFill>
        <p:spPr>
          <a:xfrm>
            <a:off x="3170744" y="1886513"/>
            <a:ext cx="4482386" cy="4554683"/>
          </a:xfrm>
          <a:prstGeom prst="rect">
            <a:avLst/>
          </a:prstGeom>
        </p:spPr>
      </p:pic>
      <p:pic>
        <p:nvPicPr>
          <p:cNvPr id="6" name="Picture 2">
            <a:extLst>
              <a:ext uri="{FF2B5EF4-FFF2-40B4-BE49-F238E27FC236}">
                <a16:creationId xmlns:a16="http://schemas.microsoft.com/office/drawing/2014/main" id="{D3439483-2DA1-6B62-85ED-609C682592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D2C31DB9-16BF-E415-11C3-68F5C8F55FC3}"/>
              </a:ext>
            </a:extLst>
          </p:cNvPr>
          <p:cNvSpPr txBox="1"/>
          <p:nvPr/>
        </p:nvSpPr>
        <p:spPr>
          <a:xfrm>
            <a:off x="561158" y="966658"/>
            <a:ext cx="3695041" cy="4616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 altLang="zh-CN" b="1" i="1" dirty="0"/>
              <a:t>Hyperparameter Stealing</a:t>
            </a:r>
            <a:endParaRPr lang="en-US" altLang="zh-CN" dirty="0"/>
          </a:p>
        </p:txBody>
      </p:sp>
    </p:spTree>
    <p:extLst>
      <p:ext uri="{BB962C8B-B14F-4D97-AF65-F5344CB8AC3E}">
        <p14:creationId xmlns:p14="http://schemas.microsoft.com/office/powerpoint/2010/main" val="17501042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Hybrid Attack (Adversary 2)</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5" name="文本框 4">
            <a:extLst>
              <a:ext uri="{FF2B5EF4-FFF2-40B4-BE49-F238E27FC236}">
                <a16:creationId xmlns:a16="http://schemas.microsoft.com/office/drawing/2014/main" id="{CD6FD53B-307F-6147-86FE-10EFC03F05F1}"/>
              </a:ext>
            </a:extLst>
          </p:cNvPr>
          <p:cNvSpPr txBox="1"/>
          <p:nvPr/>
        </p:nvSpPr>
        <p:spPr>
          <a:xfrm>
            <a:off x="209466" y="6175543"/>
            <a:ext cx="3695041" cy="4616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 altLang="zh-CN" b="1" i="1" dirty="0"/>
              <a:t>Hyperparameter Stealing</a:t>
            </a:r>
            <a:endParaRPr lang="en-US" altLang="zh-CN" dirty="0"/>
          </a:p>
        </p:txBody>
      </p:sp>
      <p:sp>
        <p:nvSpPr>
          <p:cNvPr id="6" name="文本框 5">
            <a:extLst>
              <a:ext uri="{FF2B5EF4-FFF2-40B4-BE49-F238E27FC236}">
                <a16:creationId xmlns:a16="http://schemas.microsoft.com/office/drawing/2014/main" id="{C984DD67-23B7-0C42-9C3F-26D3E07546B5}"/>
              </a:ext>
            </a:extLst>
          </p:cNvPr>
          <p:cNvSpPr txBox="1"/>
          <p:nvPr/>
        </p:nvSpPr>
        <p:spPr>
          <a:xfrm>
            <a:off x="4792226" y="5338161"/>
            <a:ext cx="3284723" cy="261610"/>
          </a:xfrm>
          <a:prstGeom prst="rect">
            <a:avLst/>
          </a:prstGeom>
          <a:noFill/>
        </p:spPr>
        <p:txBody>
          <a:bodyPr wrap="square" rtlCol="0">
            <a:spAutoFit/>
          </a:bodyPr>
          <a:lstStyle/>
          <a:p>
            <a:r>
              <a:rPr kumimoji="1" lang="en-US" altLang="zh-CN" sz="1100">
                <a:latin typeface="Times New Roman" panose="02020603050405020304" pitchFamily="18" charset="0"/>
                <a:cs typeface="Times New Roman" panose="02020603050405020304" pitchFamily="18" charset="0"/>
              </a:rPr>
              <a:t>2.7        4.6      6.7        8.5       11.5 </a:t>
            </a:r>
            <a:endParaRPr kumimoji="1" lang="zh-CN" altLang="en-US" sz="1100">
              <a:latin typeface="Times New Roman" panose="02020603050405020304" pitchFamily="18" charset="0"/>
              <a:cs typeface="Times New Roman" panose="02020603050405020304" pitchFamily="18" charset="0"/>
            </a:endParaRPr>
          </a:p>
        </p:txBody>
      </p:sp>
      <p:cxnSp>
        <p:nvCxnSpPr>
          <p:cNvPr id="7" name="直线箭头连接符 6">
            <a:extLst>
              <a:ext uri="{FF2B5EF4-FFF2-40B4-BE49-F238E27FC236}">
                <a16:creationId xmlns:a16="http://schemas.microsoft.com/office/drawing/2014/main" id="{73AA58BE-C9FD-CF49-B40D-C7FA4EA0EF3B}"/>
              </a:ext>
            </a:extLst>
          </p:cNvPr>
          <p:cNvCxnSpPr>
            <a:cxnSpLocks/>
          </p:cNvCxnSpPr>
          <p:nvPr/>
        </p:nvCxnSpPr>
        <p:spPr>
          <a:xfrm>
            <a:off x="4223663" y="5671348"/>
            <a:ext cx="412659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AA65F4D5-B55A-0E46-950E-4B0B9A6622FC}"/>
              </a:ext>
            </a:extLst>
          </p:cNvPr>
          <p:cNvCxnSpPr>
            <a:cxnSpLocks/>
          </p:cNvCxnSpPr>
          <p:nvPr/>
        </p:nvCxnSpPr>
        <p:spPr>
          <a:xfrm>
            <a:off x="4969956" y="5576607"/>
            <a:ext cx="0" cy="117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099897FB-C8B7-3748-9B97-3F0B030CDE03}"/>
              </a:ext>
            </a:extLst>
          </p:cNvPr>
          <p:cNvCxnSpPr>
            <a:cxnSpLocks/>
          </p:cNvCxnSpPr>
          <p:nvPr/>
        </p:nvCxnSpPr>
        <p:spPr>
          <a:xfrm>
            <a:off x="5411605" y="5576607"/>
            <a:ext cx="0" cy="117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C7754163-EE85-B341-A568-EDBA99596C62}"/>
              </a:ext>
            </a:extLst>
          </p:cNvPr>
          <p:cNvCxnSpPr>
            <a:cxnSpLocks/>
          </p:cNvCxnSpPr>
          <p:nvPr/>
        </p:nvCxnSpPr>
        <p:spPr>
          <a:xfrm>
            <a:off x="5773944" y="5576607"/>
            <a:ext cx="0" cy="117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C8F9CDE5-95C9-D445-B2BF-EC3A04044EFA}"/>
              </a:ext>
            </a:extLst>
          </p:cNvPr>
          <p:cNvCxnSpPr>
            <a:cxnSpLocks/>
          </p:cNvCxnSpPr>
          <p:nvPr/>
        </p:nvCxnSpPr>
        <p:spPr>
          <a:xfrm>
            <a:off x="6286960" y="5565721"/>
            <a:ext cx="0" cy="117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6BBC30C4-EE3E-A142-8F23-669ED6557E31}"/>
              </a:ext>
            </a:extLst>
          </p:cNvPr>
          <p:cNvCxnSpPr>
            <a:cxnSpLocks/>
          </p:cNvCxnSpPr>
          <p:nvPr/>
        </p:nvCxnSpPr>
        <p:spPr>
          <a:xfrm>
            <a:off x="6701654" y="5575350"/>
            <a:ext cx="0" cy="117863"/>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0B82FD6E-74E6-ED4A-909E-AA42CD175AC6}"/>
              </a:ext>
            </a:extLst>
          </p:cNvPr>
          <p:cNvPicPr>
            <a:picLocks noChangeAspect="1"/>
          </p:cNvPicPr>
          <p:nvPr/>
        </p:nvPicPr>
        <p:blipFill>
          <a:blip r:embed="rId4"/>
          <a:stretch>
            <a:fillRect/>
          </a:stretch>
        </p:blipFill>
        <p:spPr>
          <a:xfrm>
            <a:off x="3755843" y="1340334"/>
            <a:ext cx="4680314" cy="1312984"/>
          </a:xfrm>
          <a:prstGeom prst="rect">
            <a:avLst/>
          </a:prstGeom>
        </p:spPr>
      </p:pic>
      <p:sp>
        <p:nvSpPr>
          <p:cNvPr id="14" name="文本框 13">
            <a:extLst>
              <a:ext uri="{FF2B5EF4-FFF2-40B4-BE49-F238E27FC236}">
                <a16:creationId xmlns:a16="http://schemas.microsoft.com/office/drawing/2014/main" id="{4C939511-C218-3144-9F2E-72ADC2973B5B}"/>
              </a:ext>
            </a:extLst>
          </p:cNvPr>
          <p:cNvSpPr txBox="1"/>
          <p:nvPr/>
        </p:nvSpPr>
        <p:spPr>
          <a:xfrm>
            <a:off x="4484283" y="1030216"/>
            <a:ext cx="3040285" cy="369332"/>
          </a:xfrm>
          <a:prstGeom prst="rect">
            <a:avLst/>
          </a:prstGeom>
          <a:noFill/>
        </p:spPr>
        <p:txBody>
          <a:bodyPr wrap="square">
            <a:spAutoFit/>
          </a:bodyPr>
          <a:lstStyle/>
          <a:p>
            <a:pPr algn="ctr"/>
            <a:r>
              <a:rPr kumimoji="1" lang="en-US" altLang="zh-CN" b="1">
                <a:latin typeface="Times New Roman" panose="02020603050405020304" pitchFamily="18" charset="0"/>
                <a:cs typeface="Times New Roman" panose="02020603050405020304" pitchFamily="18" charset="0"/>
              </a:rPr>
              <a:t>Target Model</a:t>
            </a:r>
          </a:p>
        </p:txBody>
      </p:sp>
      <p:pic>
        <p:nvPicPr>
          <p:cNvPr id="15" name="图片 14">
            <a:extLst>
              <a:ext uri="{FF2B5EF4-FFF2-40B4-BE49-F238E27FC236}">
                <a16:creationId xmlns:a16="http://schemas.microsoft.com/office/drawing/2014/main" id="{A7DE8E30-D4B7-414B-80FF-5C1BBA958796}"/>
              </a:ext>
            </a:extLst>
          </p:cNvPr>
          <p:cNvPicPr>
            <a:picLocks noChangeAspect="1"/>
          </p:cNvPicPr>
          <p:nvPr/>
        </p:nvPicPr>
        <p:blipFill>
          <a:blip r:embed="rId5"/>
          <a:stretch>
            <a:fillRect/>
          </a:stretch>
        </p:blipFill>
        <p:spPr>
          <a:xfrm>
            <a:off x="1561932" y="1698764"/>
            <a:ext cx="951815" cy="782944"/>
          </a:xfrm>
          <a:prstGeom prst="rect">
            <a:avLst/>
          </a:prstGeom>
        </p:spPr>
      </p:pic>
      <p:sp>
        <p:nvSpPr>
          <p:cNvPr id="16" name="文本框 15">
            <a:extLst>
              <a:ext uri="{FF2B5EF4-FFF2-40B4-BE49-F238E27FC236}">
                <a16:creationId xmlns:a16="http://schemas.microsoft.com/office/drawing/2014/main" id="{D6AD2474-8E80-754C-9046-28D75062CA9A}"/>
              </a:ext>
            </a:extLst>
          </p:cNvPr>
          <p:cNvSpPr txBox="1"/>
          <p:nvPr/>
        </p:nvSpPr>
        <p:spPr>
          <a:xfrm>
            <a:off x="2570717" y="5393819"/>
            <a:ext cx="1333790" cy="461665"/>
          </a:xfrm>
          <a:prstGeom prst="rect">
            <a:avLst/>
          </a:prstGeom>
          <a:noFill/>
        </p:spPr>
        <p:txBody>
          <a:bodyPr wrap="square" rtlCol="0">
            <a:spAutoFit/>
          </a:bodyPr>
          <a:lstStyle/>
          <a:p>
            <a:r>
              <a:rPr kumimoji="1" lang="en-US" altLang="zh-CN" sz="1200" dirty="0">
                <a:latin typeface="Times New Roman" panose="02020603050405020304" pitchFamily="18" charset="0"/>
                <a:cs typeface="Times New Roman" panose="02020603050405020304" pitchFamily="18" charset="0"/>
              </a:rPr>
              <a:t>A new inference time, e.g., 3.21ms</a:t>
            </a:r>
            <a:endParaRPr kumimoji="1" lang="zh-CN" altLang="en-US" sz="1200" dirty="0">
              <a:latin typeface="Times New Roman" panose="02020603050405020304" pitchFamily="18" charset="0"/>
              <a:cs typeface="Times New Roman" panose="02020603050405020304" pitchFamily="18" charset="0"/>
            </a:endParaRPr>
          </a:p>
        </p:txBody>
      </p:sp>
      <p:sp>
        <p:nvSpPr>
          <p:cNvPr id="17" name="右箭头 16">
            <a:extLst>
              <a:ext uri="{FF2B5EF4-FFF2-40B4-BE49-F238E27FC236}">
                <a16:creationId xmlns:a16="http://schemas.microsoft.com/office/drawing/2014/main" id="{AFFFABBD-97EC-5244-9D4B-CF423206C39F}"/>
              </a:ext>
            </a:extLst>
          </p:cNvPr>
          <p:cNvSpPr/>
          <p:nvPr/>
        </p:nvSpPr>
        <p:spPr>
          <a:xfrm>
            <a:off x="2750321" y="2028918"/>
            <a:ext cx="768947" cy="122636"/>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18" name="文本框 17">
            <a:extLst>
              <a:ext uri="{FF2B5EF4-FFF2-40B4-BE49-F238E27FC236}">
                <a16:creationId xmlns:a16="http://schemas.microsoft.com/office/drawing/2014/main" id="{2F0BA28D-16C7-7A4B-9E89-DC0791D4C75A}"/>
              </a:ext>
            </a:extLst>
          </p:cNvPr>
          <p:cNvSpPr txBox="1"/>
          <p:nvPr/>
        </p:nvSpPr>
        <p:spPr>
          <a:xfrm>
            <a:off x="2895787" y="1808097"/>
            <a:ext cx="478016" cy="246221"/>
          </a:xfrm>
          <a:prstGeom prst="rect">
            <a:avLst/>
          </a:prstGeom>
          <a:noFill/>
        </p:spPr>
        <p:txBody>
          <a:bodyPr wrap="square" rtlCol="0">
            <a:spAutoFit/>
          </a:bodyPr>
          <a:lstStyle/>
          <a:p>
            <a:r>
              <a:rPr kumimoji="1" lang="en-US" altLang="zh-CN" sz="1000">
                <a:latin typeface="Times New Roman" panose="02020603050405020304" pitchFamily="18" charset="0"/>
                <a:cs typeface="Times New Roman" panose="02020603050405020304" pitchFamily="18" charset="0"/>
              </a:rPr>
              <a:t>query</a:t>
            </a:r>
            <a:endParaRPr kumimoji="1" lang="zh-CN" altLang="en-US" sz="1000">
              <a:latin typeface="Times New Roman" panose="02020603050405020304" pitchFamily="18" charset="0"/>
              <a:cs typeface="Times New Roman" panose="02020603050405020304" pitchFamily="18" charset="0"/>
            </a:endParaRPr>
          </a:p>
        </p:txBody>
      </p:sp>
      <p:cxnSp>
        <p:nvCxnSpPr>
          <p:cNvPr id="19" name="直线连接符 18">
            <a:extLst>
              <a:ext uri="{FF2B5EF4-FFF2-40B4-BE49-F238E27FC236}">
                <a16:creationId xmlns:a16="http://schemas.microsoft.com/office/drawing/2014/main" id="{88451A23-E3BC-AF4E-9797-6BBD9135C4DA}"/>
              </a:ext>
            </a:extLst>
          </p:cNvPr>
          <p:cNvCxnSpPr>
            <a:cxnSpLocks/>
          </p:cNvCxnSpPr>
          <p:nvPr/>
        </p:nvCxnSpPr>
        <p:spPr>
          <a:xfrm>
            <a:off x="3615312" y="1395724"/>
            <a:ext cx="0" cy="223415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CFFAFCE5-E3A8-6348-9A76-078F41164FE3}"/>
              </a:ext>
            </a:extLst>
          </p:cNvPr>
          <p:cNvCxnSpPr>
            <a:cxnSpLocks/>
          </p:cNvCxnSpPr>
          <p:nvPr/>
        </p:nvCxnSpPr>
        <p:spPr>
          <a:xfrm>
            <a:off x="8498462" y="1395723"/>
            <a:ext cx="0" cy="223415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6385B487-71E1-4C46-A2F2-3FC128CE77FA}"/>
              </a:ext>
            </a:extLst>
          </p:cNvPr>
          <p:cNvSpPr txBox="1"/>
          <p:nvPr/>
        </p:nvSpPr>
        <p:spPr>
          <a:xfrm>
            <a:off x="4977328" y="3307479"/>
            <a:ext cx="2237344" cy="461665"/>
          </a:xfrm>
          <a:prstGeom prst="rect">
            <a:avLst/>
          </a:prstGeom>
          <a:noFill/>
        </p:spPr>
        <p:txBody>
          <a:bodyPr wrap="square" rtlCol="0">
            <a:spAutoFit/>
          </a:bodyPr>
          <a:lstStyle/>
          <a:p>
            <a:r>
              <a:rPr kumimoji="1" lang="en-US" altLang="zh-CN" sz="2400" b="1">
                <a:latin typeface="Times New Roman" panose="02020603050405020304" pitchFamily="18" charset="0"/>
                <a:cs typeface="Times New Roman" panose="02020603050405020304" pitchFamily="18" charset="0"/>
              </a:rPr>
              <a:t>Inference time </a:t>
            </a:r>
            <a:endParaRPr kumimoji="1" lang="zh-CN" altLang="en-US" sz="2400" b="1">
              <a:latin typeface="Times New Roman" panose="02020603050405020304" pitchFamily="18" charset="0"/>
              <a:cs typeface="Times New Roman" panose="02020603050405020304" pitchFamily="18" charset="0"/>
            </a:endParaRPr>
          </a:p>
        </p:txBody>
      </p:sp>
      <p:cxnSp>
        <p:nvCxnSpPr>
          <p:cNvPr id="22" name="直线箭头连接符 21">
            <a:extLst>
              <a:ext uri="{FF2B5EF4-FFF2-40B4-BE49-F238E27FC236}">
                <a16:creationId xmlns:a16="http://schemas.microsoft.com/office/drawing/2014/main" id="{33820D7A-5899-2A45-8951-A33CE4DBB906}"/>
              </a:ext>
            </a:extLst>
          </p:cNvPr>
          <p:cNvCxnSpPr>
            <a:cxnSpLocks/>
          </p:cNvCxnSpPr>
          <p:nvPr/>
        </p:nvCxnSpPr>
        <p:spPr>
          <a:xfrm flipV="1">
            <a:off x="7296227" y="3538312"/>
            <a:ext cx="780722"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a16="http://schemas.microsoft.com/office/drawing/2014/main" id="{3CAB3B2D-D842-6548-BC68-4A529C739A70}"/>
              </a:ext>
            </a:extLst>
          </p:cNvPr>
          <p:cNvCxnSpPr>
            <a:cxnSpLocks/>
          </p:cNvCxnSpPr>
          <p:nvPr/>
        </p:nvCxnSpPr>
        <p:spPr>
          <a:xfrm flipH="1" flipV="1">
            <a:off x="3971438" y="3538311"/>
            <a:ext cx="74544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右箭头 23">
            <a:extLst>
              <a:ext uri="{FF2B5EF4-FFF2-40B4-BE49-F238E27FC236}">
                <a16:creationId xmlns:a16="http://schemas.microsoft.com/office/drawing/2014/main" id="{1AE340C3-F160-6E49-8070-76459E9EB1C6}"/>
              </a:ext>
            </a:extLst>
          </p:cNvPr>
          <p:cNvSpPr/>
          <p:nvPr/>
        </p:nvSpPr>
        <p:spPr>
          <a:xfrm>
            <a:off x="8527266" y="1906282"/>
            <a:ext cx="768947" cy="122636"/>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25" name="文本框 24">
            <a:extLst>
              <a:ext uri="{FF2B5EF4-FFF2-40B4-BE49-F238E27FC236}">
                <a16:creationId xmlns:a16="http://schemas.microsoft.com/office/drawing/2014/main" id="{927BB82D-65EF-B44B-87EB-AB5697B78C42}"/>
              </a:ext>
            </a:extLst>
          </p:cNvPr>
          <p:cNvSpPr txBox="1"/>
          <p:nvPr/>
        </p:nvSpPr>
        <p:spPr>
          <a:xfrm>
            <a:off x="8618662" y="1692759"/>
            <a:ext cx="511679" cy="246221"/>
          </a:xfrm>
          <a:prstGeom prst="rect">
            <a:avLst/>
          </a:prstGeom>
          <a:noFill/>
        </p:spPr>
        <p:txBody>
          <a:bodyPr wrap="square" rtlCol="0">
            <a:spAutoFit/>
          </a:bodyPr>
          <a:lstStyle/>
          <a:p>
            <a:r>
              <a:rPr kumimoji="1" lang="en-US" altLang="zh-CN" sz="1000">
                <a:latin typeface="Times New Roman" panose="02020603050405020304" pitchFamily="18" charset="0"/>
                <a:cs typeface="Times New Roman" panose="02020603050405020304" pitchFamily="18" charset="0"/>
              </a:rPr>
              <a:t>output</a:t>
            </a:r>
            <a:endParaRPr kumimoji="1" lang="zh-CN" altLang="en-US" sz="100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67C816B3-0567-004C-A352-7793ABA54C79}"/>
              </a:ext>
            </a:extLst>
          </p:cNvPr>
          <p:cNvSpPr txBox="1"/>
          <p:nvPr/>
        </p:nvSpPr>
        <p:spPr>
          <a:xfrm>
            <a:off x="4667542" y="3858436"/>
            <a:ext cx="3284723" cy="261610"/>
          </a:xfrm>
          <a:prstGeom prst="rect">
            <a:avLst/>
          </a:prstGeom>
          <a:noFill/>
        </p:spPr>
        <p:txBody>
          <a:bodyPr wrap="square" rtlCol="0">
            <a:spAutoFit/>
          </a:bodyPr>
          <a:lstStyle/>
          <a:p>
            <a:r>
              <a:rPr kumimoji="1" lang="en-US" altLang="zh-CN" sz="1100" dirty="0">
                <a:latin typeface="Times New Roman" panose="02020603050405020304" pitchFamily="18" charset="0"/>
                <a:cs typeface="Times New Roman" panose="02020603050405020304" pitchFamily="18" charset="0"/>
              </a:rPr>
              <a:t>[0.71, 0.72, 1.53, 0.71, …, 4.8],    length = 10000 </a:t>
            </a:r>
            <a:endParaRPr kumimoji="1" lang="zh-CN" altLang="en-US" sz="1100" dirty="0">
              <a:latin typeface="Times New Roman" panose="02020603050405020304" pitchFamily="18" charset="0"/>
              <a:cs typeface="Times New Roman" panose="02020603050405020304" pitchFamily="18" charset="0"/>
            </a:endParaRPr>
          </a:p>
        </p:txBody>
      </p:sp>
      <p:sp>
        <p:nvSpPr>
          <p:cNvPr id="27" name="右箭头 26">
            <a:extLst>
              <a:ext uri="{FF2B5EF4-FFF2-40B4-BE49-F238E27FC236}">
                <a16:creationId xmlns:a16="http://schemas.microsoft.com/office/drawing/2014/main" id="{8AF7428E-90CC-194D-A87F-1C233EF790DE}"/>
              </a:ext>
            </a:extLst>
          </p:cNvPr>
          <p:cNvSpPr/>
          <p:nvPr/>
        </p:nvSpPr>
        <p:spPr>
          <a:xfrm rot="5400000">
            <a:off x="5744135" y="4317092"/>
            <a:ext cx="364688" cy="89379"/>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28" name="圆角矩形 27">
            <a:extLst>
              <a:ext uri="{FF2B5EF4-FFF2-40B4-BE49-F238E27FC236}">
                <a16:creationId xmlns:a16="http://schemas.microsoft.com/office/drawing/2014/main" id="{479B41C2-7500-5F4F-ADA3-C35607514D90}"/>
              </a:ext>
            </a:extLst>
          </p:cNvPr>
          <p:cNvSpPr/>
          <p:nvPr/>
        </p:nvSpPr>
        <p:spPr>
          <a:xfrm>
            <a:off x="4794978" y="4612531"/>
            <a:ext cx="2289640" cy="174028"/>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dirty="0">
                <a:latin typeface="Times New Roman" panose="02020603050405020304" pitchFamily="18" charset="0"/>
                <a:cs typeface="Times New Roman" panose="02020603050405020304" pitchFamily="18" charset="0"/>
              </a:rPr>
              <a:t>KDE (</a:t>
            </a:r>
            <a:r>
              <a:rPr lang="en" altLang="zh-CN" sz="1000" dirty="0"/>
              <a:t>Kernel Density Estimation) </a:t>
            </a:r>
            <a:endParaRPr kumimoji="1" lang="en-US" altLang="zh-CN" sz="1000" dirty="0">
              <a:latin typeface="Times New Roman" panose="02020603050405020304" pitchFamily="18" charset="0"/>
              <a:cs typeface="Times New Roman" panose="02020603050405020304" pitchFamily="18" charset="0"/>
            </a:endParaRPr>
          </a:p>
        </p:txBody>
      </p:sp>
      <p:sp>
        <p:nvSpPr>
          <p:cNvPr id="29" name="右箭头 28">
            <a:extLst>
              <a:ext uri="{FF2B5EF4-FFF2-40B4-BE49-F238E27FC236}">
                <a16:creationId xmlns:a16="http://schemas.microsoft.com/office/drawing/2014/main" id="{8ABC0A55-F93B-084A-A1D3-0ECD8B6484A9}"/>
              </a:ext>
            </a:extLst>
          </p:cNvPr>
          <p:cNvSpPr/>
          <p:nvPr/>
        </p:nvSpPr>
        <p:spPr>
          <a:xfrm rot="5400000">
            <a:off x="5757454" y="5037828"/>
            <a:ext cx="364688" cy="89379"/>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30" name="文本框 29">
            <a:extLst>
              <a:ext uri="{FF2B5EF4-FFF2-40B4-BE49-F238E27FC236}">
                <a16:creationId xmlns:a16="http://schemas.microsoft.com/office/drawing/2014/main" id="{0C9D0011-D0B7-014B-9BFC-A5F4EDB299CD}"/>
              </a:ext>
            </a:extLst>
          </p:cNvPr>
          <p:cNvSpPr txBox="1"/>
          <p:nvPr/>
        </p:nvSpPr>
        <p:spPr>
          <a:xfrm>
            <a:off x="1316670" y="1420687"/>
            <a:ext cx="1811798" cy="276999"/>
          </a:xfrm>
          <a:prstGeom prst="rect">
            <a:avLst/>
          </a:prstGeom>
          <a:noFill/>
        </p:spPr>
        <p:txBody>
          <a:bodyPr wrap="square" rtlCol="0">
            <a:spAutoFit/>
          </a:bodyPr>
          <a:lstStyle/>
          <a:p>
            <a:r>
              <a:rPr kumimoji="1" lang="en-US" altLang="zh-CN" sz="1200">
                <a:latin typeface="Times New Roman" panose="02020603050405020304" pitchFamily="18" charset="0"/>
                <a:cs typeface="Times New Roman" panose="02020603050405020304" pitchFamily="18" charset="0"/>
              </a:rPr>
              <a:t>10000 random samples</a:t>
            </a:r>
          </a:p>
        </p:txBody>
      </p:sp>
      <p:sp>
        <p:nvSpPr>
          <p:cNvPr id="31" name="右箭头 30">
            <a:extLst>
              <a:ext uri="{FF2B5EF4-FFF2-40B4-BE49-F238E27FC236}">
                <a16:creationId xmlns:a16="http://schemas.microsoft.com/office/drawing/2014/main" id="{17673BA4-6C32-3844-904D-93BE5538D9FB}"/>
              </a:ext>
            </a:extLst>
          </p:cNvPr>
          <p:cNvSpPr/>
          <p:nvPr/>
        </p:nvSpPr>
        <p:spPr>
          <a:xfrm rot="5400000">
            <a:off x="4948499" y="5850021"/>
            <a:ext cx="364688" cy="89379"/>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32" name="文本框 31">
            <a:extLst>
              <a:ext uri="{FF2B5EF4-FFF2-40B4-BE49-F238E27FC236}">
                <a16:creationId xmlns:a16="http://schemas.microsoft.com/office/drawing/2014/main" id="{444948D9-73BA-F149-9FA6-E030F9783E20}"/>
              </a:ext>
            </a:extLst>
          </p:cNvPr>
          <p:cNvSpPr txBox="1"/>
          <p:nvPr/>
        </p:nvSpPr>
        <p:spPr>
          <a:xfrm>
            <a:off x="4526549" y="6138595"/>
            <a:ext cx="2066743" cy="461665"/>
          </a:xfrm>
          <a:prstGeom prst="rect">
            <a:avLst/>
          </a:prstGeom>
          <a:noFill/>
        </p:spPr>
        <p:txBody>
          <a:bodyPr wrap="square" rtlCol="0">
            <a:spAutoFit/>
          </a:bodyPr>
          <a:lstStyle/>
          <a:p>
            <a:r>
              <a:rPr kumimoji="1" lang="en-US" altLang="zh-CN" sz="1200" dirty="0">
                <a:latin typeface="Times New Roman" panose="02020603050405020304" pitchFamily="18" charset="0"/>
                <a:cs typeface="Times New Roman" panose="02020603050405020304" pitchFamily="18" charset="0"/>
              </a:rPr>
              <a:t>Exit Index = 1</a:t>
            </a:r>
          </a:p>
          <a:p>
            <a:r>
              <a:rPr kumimoji="1" lang="en-US" altLang="zh-CN" sz="1200" dirty="0">
                <a:latin typeface="Times New Roman" panose="02020603050405020304" pitchFamily="18" charset="0"/>
                <a:cs typeface="Times New Roman" panose="02020603050405020304" pitchFamily="18" charset="0"/>
              </a:rPr>
              <a:t>The number of  exits = 6</a:t>
            </a:r>
          </a:p>
        </p:txBody>
      </p:sp>
      <p:pic>
        <p:nvPicPr>
          <p:cNvPr id="33" name="图片 32">
            <a:extLst>
              <a:ext uri="{FF2B5EF4-FFF2-40B4-BE49-F238E27FC236}">
                <a16:creationId xmlns:a16="http://schemas.microsoft.com/office/drawing/2014/main" id="{1527096B-7AF0-2742-B452-801241D09301}"/>
              </a:ext>
            </a:extLst>
          </p:cNvPr>
          <p:cNvPicPr>
            <a:picLocks noChangeAspect="1"/>
          </p:cNvPicPr>
          <p:nvPr/>
        </p:nvPicPr>
        <p:blipFill>
          <a:blip r:embed="rId6"/>
          <a:stretch>
            <a:fillRect/>
          </a:stretch>
        </p:blipFill>
        <p:spPr>
          <a:xfrm>
            <a:off x="9438964" y="2895842"/>
            <a:ext cx="2379020" cy="2448408"/>
          </a:xfrm>
          <a:prstGeom prst="rect">
            <a:avLst/>
          </a:prstGeom>
        </p:spPr>
      </p:pic>
      <p:pic>
        <p:nvPicPr>
          <p:cNvPr id="2" name="Picture 2">
            <a:extLst>
              <a:ext uri="{FF2B5EF4-FFF2-40B4-BE49-F238E27FC236}">
                <a16:creationId xmlns:a16="http://schemas.microsoft.com/office/drawing/2014/main" id="{F0171979-BD8E-8570-A40A-2F6F076A65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09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linds(horizontal)">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7" grpId="0" animBg="1"/>
      <p:bldP spid="28" grpId="0" animBg="1"/>
      <p:bldP spid="29" grpId="0" animBg="1"/>
      <p:bldP spid="31"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Hybrid Attack (Adversary 2)</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2" name="Picture 2">
            <a:extLst>
              <a:ext uri="{FF2B5EF4-FFF2-40B4-BE49-F238E27FC236}">
                <a16:creationId xmlns:a16="http://schemas.microsoft.com/office/drawing/2014/main" id="{F0171979-BD8E-8570-A40A-2F6F076A6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33">
            <a:extLst>
              <a:ext uri="{FF2B5EF4-FFF2-40B4-BE49-F238E27FC236}">
                <a16:creationId xmlns:a16="http://schemas.microsoft.com/office/drawing/2014/main" id="{5D6A79B9-0B9B-3E0D-55FD-7306684A42BE}"/>
              </a:ext>
            </a:extLst>
          </p:cNvPr>
          <p:cNvSpPr txBox="1"/>
          <p:nvPr/>
        </p:nvSpPr>
        <p:spPr>
          <a:xfrm>
            <a:off x="746567" y="1077736"/>
            <a:ext cx="11128956" cy="4616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 altLang="zh-CN" b="1" i="1" dirty="0"/>
              <a:t>Leverage the stolen exit information</a:t>
            </a:r>
            <a:endParaRPr lang="en" altLang="zh-CN" b="1" dirty="0"/>
          </a:p>
        </p:txBody>
      </p:sp>
      <p:pic>
        <p:nvPicPr>
          <p:cNvPr id="35" name="图片 34">
            <a:extLst>
              <a:ext uri="{FF2B5EF4-FFF2-40B4-BE49-F238E27FC236}">
                <a16:creationId xmlns:a16="http://schemas.microsoft.com/office/drawing/2014/main" id="{C5362929-7675-2926-AF87-B9C6EE61236D}"/>
              </a:ext>
            </a:extLst>
          </p:cNvPr>
          <p:cNvPicPr>
            <a:picLocks noChangeAspect="1"/>
          </p:cNvPicPr>
          <p:nvPr/>
        </p:nvPicPr>
        <p:blipFill>
          <a:blip r:embed="rId5"/>
          <a:stretch>
            <a:fillRect/>
          </a:stretch>
        </p:blipFill>
        <p:spPr>
          <a:xfrm>
            <a:off x="5049851" y="4985647"/>
            <a:ext cx="2092298" cy="1080607"/>
          </a:xfrm>
          <a:prstGeom prst="rect">
            <a:avLst/>
          </a:prstGeom>
        </p:spPr>
      </p:pic>
      <p:sp>
        <p:nvSpPr>
          <p:cNvPr id="36" name="文本框 35">
            <a:extLst>
              <a:ext uri="{FF2B5EF4-FFF2-40B4-BE49-F238E27FC236}">
                <a16:creationId xmlns:a16="http://schemas.microsoft.com/office/drawing/2014/main" id="{35C92F8A-0CEC-6291-B77F-830AECE201CC}"/>
              </a:ext>
            </a:extLst>
          </p:cNvPr>
          <p:cNvSpPr txBox="1"/>
          <p:nvPr/>
        </p:nvSpPr>
        <p:spPr>
          <a:xfrm>
            <a:off x="5055063" y="4377541"/>
            <a:ext cx="2092298" cy="646331"/>
          </a:xfrm>
          <a:prstGeom prst="rect">
            <a:avLst/>
          </a:prstGeom>
          <a:noFill/>
        </p:spPr>
        <p:txBody>
          <a:bodyPr wrap="square">
            <a:spAutoFit/>
          </a:bodyPr>
          <a:lstStyle/>
          <a:p>
            <a:pPr algn="ctr"/>
            <a:r>
              <a:rPr kumimoji="1" lang="en-US" altLang="zh-CN" b="1" dirty="0">
                <a:latin typeface="Times New Roman" panose="02020603050405020304" pitchFamily="18" charset="0"/>
                <a:cs typeface="Times New Roman" panose="02020603050405020304" pitchFamily="18" charset="0"/>
              </a:rPr>
              <a:t>Attack Model</a:t>
            </a:r>
          </a:p>
          <a:p>
            <a:pPr algn="ctr"/>
            <a:r>
              <a:rPr kumimoji="1" lang="en-US" altLang="zh-CN" b="1" dirty="0">
                <a:latin typeface="Times New Roman" panose="02020603050405020304" pitchFamily="18" charset="0"/>
                <a:cs typeface="Times New Roman" panose="02020603050405020304" pitchFamily="18" charset="0"/>
              </a:rPr>
              <a:t>(Binary Classifier)</a:t>
            </a:r>
          </a:p>
        </p:txBody>
      </p:sp>
      <p:sp>
        <p:nvSpPr>
          <p:cNvPr id="37" name="圆角矩形 36">
            <a:extLst>
              <a:ext uri="{FF2B5EF4-FFF2-40B4-BE49-F238E27FC236}">
                <a16:creationId xmlns:a16="http://schemas.microsoft.com/office/drawing/2014/main" id="{3D71579D-CB14-36E5-8D3B-D5DBBB526F49}"/>
              </a:ext>
            </a:extLst>
          </p:cNvPr>
          <p:cNvSpPr/>
          <p:nvPr/>
        </p:nvSpPr>
        <p:spPr>
          <a:xfrm>
            <a:off x="1988534" y="5093665"/>
            <a:ext cx="853687" cy="372271"/>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dirty="0">
                <a:latin typeface="Times New Roman" panose="02020603050405020304" pitchFamily="18" charset="0"/>
                <a:cs typeface="Times New Roman" panose="02020603050405020304" pitchFamily="18" charset="0"/>
              </a:rPr>
              <a:t>Existing Info</a:t>
            </a:r>
          </a:p>
        </p:txBody>
      </p:sp>
      <p:sp>
        <p:nvSpPr>
          <p:cNvPr id="38" name="圆角矩形 37">
            <a:extLst>
              <a:ext uri="{FF2B5EF4-FFF2-40B4-BE49-F238E27FC236}">
                <a16:creationId xmlns:a16="http://schemas.microsoft.com/office/drawing/2014/main" id="{628B27F1-EDDB-85EE-2091-A5423BAAB9C4}"/>
              </a:ext>
            </a:extLst>
          </p:cNvPr>
          <p:cNvSpPr/>
          <p:nvPr/>
        </p:nvSpPr>
        <p:spPr>
          <a:xfrm>
            <a:off x="2027563" y="5628198"/>
            <a:ext cx="788508" cy="310530"/>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dirty="0">
                <a:latin typeface="Times New Roman" panose="02020603050405020304" pitchFamily="18" charset="0"/>
                <a:cs typeface="Times New Roman" panose="02020603050405020304" pitchFamily="18" charset="0"/>
              </a:rPr>
              <a:t>Exit info</a:t>
            </a:r>
          </a:p>
        </p:txBody>
      </p:sp>
      <p:sp>
        <p:nvSpPr>
          <p:cNvPr id="39" name="圆角矩形 38">
            <a:extLst>
              <a:ext uri="{FF2B5EF4-FFF2-40B4-BE49-F238E27FC236}">
                <a16:creationId xmlns:a16="http://schemas.microsoft.com/office/drawing/2014/main" id="{73E48588-A2AB-8E3E-D082-217625822D8C}"/>
              </a:ext>
            </a:extLst>
          </p:cNvPr>
          <p:cNvSpPr/>
          <p:nvPr/>
        </p:nvSpPr>
        <p:spPr>
          <a:xfrm>
            <a:off x="3125331" y="5670246"/>
            <a:ext cx="937316" cy="226434"/>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dirty="0">
                <a:latin typeface="Times New Roman" panose="02020603050405020304" pitchFamily="18" charset="0"/>
                <a:cs typeface="Times New Roman" panose="02020603050405020304" pitchFamily="18" charset="0"/>
              </a:rPr>
              <a:t>[0,1,0,0,0,0]</a:t>
            </a:r>
          </a:p>
        </p:txBody>
      </p:sp>
      <p:sp>
        <p:nvSpPr>
          <p:cNvPr id="40" name="圆角矩形 39">
            <a:extLst>
              <a:ext uri="{FF2B5EF4-FFF2-40B4-BE49-F238E27FC236}">
                <a16:creationId xmlns:a16="http://schemas.microsoft.com/office/drawing/2014/main" id="{3FFEE9A8-8484-BA95-AE95-B17FE23E110A}"/>
              </a:ext>
            </a:extLst>
          </p:cNvPr>
          <p:cNvSpPr/>
          <p:nvPr/>
        </p:nvSpPr>
        <p:spPr>
          <a:xfrm rot="5400000">
            <a:off x="2360890" y="4363853"/>
            <a:ext cx="1332574" cy="2408752"/>
          </a:xfrm>
          <a:prstGeom prst="roundRect">
            <a:avLst/>
          </a:prstGeom>
          <a:noFill/>
          <a:ln w="28575" cmpd="sng">
            <a:solidFill>
              <a:schemeClr val="bg2">
                <a:lumMod val="50000"/>
              </a:schemeClr>
            </a:solid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41" name="右箭头 40">
            <a:extLst>
              <a:ext uri="{FF2B5EF4-FFF2-40B4-BE49-F238E27FC236}">
                <a16:creationId xmlns:a16="http://schemas.microsoft.com/office/drawing/2014/main" id="{E7339556-1722-C7EC-B177-12E67FDF3712}"/>
              </a:ext>
            </a:extLst>
          </p:cNvPr>
          <p:cNvSpPr/>
          <p:nvPr/>
        </p:nvSpPr>
        <p:spPr>
          <a:xfrm flipV="1">
            <a:off x="4286290" y="5473916"/>
            <a:ext cx="738348" cy="104070"/>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42" name="圆角矩形 41">
            <a:extLst>
              <a:ext uri="{FF2B5EF4-FFF2-40B4-BE49-F238E27FC236}">
                <a16:creationId xmlns:a16="http://schemas.microsoft.com/office/drawing/2014/main" id="{7150BA21-61EC-B7AA-0D72-2B0AD1F9D9F8}"/>
              </a:ext>
            </a:extLst>
          </p:cNvPr>
          <p:cNvSpPr/>
          <p:nvPr/>
        </p:nvSpPr>
        <p:spPr>
          <a:xfrm rot="5400000">
            <a:off x="2813219" y="4668664"/>
            <a:ext cx="422655" cy="2241300"/>
          </a:xfrm>
          <a:prstGeom prst="roundRect">
            <a:avLst/>
          </a:prstGeom>
          <a:noFill/>
          <a:ln w="9525" cmpd="sng">
            <a:solidFill>
              <a:schemeClr val="bg2">
                <a:lumMod val="75000"/>
              </a:schemeClr>
            </a:solid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1B51BB47-8C8B-B522-9A27-733651F05129}"/>
              </a:ext>
            </a:extLst>
          </p:cNvPr>
          <p:cNvSpPr txBox="1"/>
          <p:nvPr/>
        </p:nvSpPr>
        <p:spPr>
          <a:xfrm>
            <a:off x="228154" y="2167424"/>
            <a:ext cx="9049410" cy="461665"/>
          </a:xfrm>
          <a:prstGeom prst="rect">
            <a:avLst/>
          </a:prstGeom>
          <a:noFill/>
        </p:spPr>
        <p:txBody>
          <a:bodyPr wrap="square">
            <a:spAutoFit/>
          </a:bodyPr>
          <a:lstStyle/>
          <a:p>
            <a:pPr marL="800100" lvl="1" indent="-34290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Score-based: Attack model (binary classifier): one-hot encoding. </a:t>
            </a:r>
          </a:p>
        </p:txBody>
      </p:sp>
      <p:sp>
        <p:nvSpPr>
          <p:cNvPr id="44" name="文本框 43">
            <a:extLst>
              <a:ext uri="{FF2B5EF4-FFF2-40B4-BE49-F238E27FC236}">
                <a16:creationId xmlns:a16="http://schemas.microsoft.com/office/drawing/2014/main" id="{DE2FCA7C-500B-D06C-4873-F7FB4CCC1822}"/>
              </a:ext>
            </a:extLst>
          </p:cNvPr>
          <p:cNvSpPr txBox="1"/>
          <p:nvPr/>
        </p:nvSpPr>
        <p:spPr>
          <a:xfrm>
            <a:off x="228154" y="3170191"/>
            <a:ext cx="8844624" cy="461665"/>
          </a:xfrm>
          <a:prstGeom prst="rect">
            <a:avLst/>
          </a:prstGeom>
          <a:noFill/>
        </p:spPr>
        <p:txBody>
          <a:bodyPr wrap="square">
            <a:spAutoFit/>
          </a:bodyPr>
          <a:lstStyle/>
          <a:p>
            <a:pPr marL="800100" lvl="1" indent="-34290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Label-only: performs the label-only attack of each exit point. </a:t>
            </a:r>
          </a:p>
        </p:txBody>
      </p:sp>
    </p:spTree>
    <p:extLst>
      <p:ext uri="{BB962C8B-B14F-4D97-AF65-F5344CB8AC3E}">
        <p14:creationId xmlns:p14="http://schemas.microsoft.com/office/powerpoint/2010/main" val="1433969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linds(horizontal)">
                                      <p:cBhvr>
                                        <p:cTn id="25" dur="500"/>
                                        <p:tgtEl>
                                          <p:spTgt spid="4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linds(horizontal)">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animBg="1"/>
      <p:bldP spid="39" grpId="0" animBg="1"/>
      <p:bldP spid="40" grpId="0" animBg="1"/>
      <p:bldP spid="41" grpId="0" animBg="1"/>
      <p:bldP spid="42" grpId="0" animBg="1"/>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Hybrid Attack (Adversary 2)</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5" name="图片 4">
            <a:extLst>
              <a:ext uri="{FF2B5EF4-FFF2-40B4-BE49-F238E27FC236}">
                <a16:creationId xmlns:a16="http://schemas.microsoft.com/office/drawing/2014/main" id="{14012D1C-A630-1B43-B358-9DC7E6FFB321}"/>
              </a:ext>
            </a:extLst>
          </p:cNvPr>
          <p:cNvPicPr>
            <a:picLocks noChangeAspect="1"/>
          </p:cNvPicPr>
          <p:nvPr/>
        </p:nvPicPr>
        <p:blipFill>
          <a:blip r:embed="rId4"/>
          <a:stretch>
            <a:fillRect/>
          </a:stretch>
        </p:blipFill>
        <p:spPr>
          <a:xfrm>
            <a:off x="0" y="1274275"/>
            <a:ext cx="12192000" cy="4309450"/>
          </a:xfrm>
          <a:prstGeom prst="rect">
            <a:avLst/>
          </a:prstGeom>
        </p:spPr>
      </p:pic>
      <p:sp>
        <p:nvSpPr>
          <p:cNvPr id="2" name="圆角矩形 13">
            <a:extLst>
              <a:ext uri="{FF2B5EF4-FFF2-40B4-BE49-F238E27FC236}">
                <a16:creationId xmlns:a16="http://schemas.microsoft.com/office/drawing/2014/main" id="{BD61B5C9-FF14-33B2-03F3-42687930498D}"/>
              </a:ext>
            </a:extLst>
          </p:cNvPr>
          <p:cNvSpPr/>
          <p:nvPr/>
        </p:nvSpPr>
        <p:spPr>
          <a:xfrm>
            <a:off x="1452258" y="5675083"/>
            <a:ext cx="9287483" cy="10463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dirty="0">
                <a:solidFill>
                  <a:schemeClr val="tx1"/>
                </a:solidFill>
                <a:latin typeface="Times New Roman" panose="02020603050405020304" pitchFamily="18" charset="0"/>
                <a:cs typeface="Times New Roman" panose="02020603050405020304" pitchFamily="18" charset="0"/>
              </a:rPr>
              <a:t>Our </a:t>
            </a:r>
            <a:r>
              <a:rPr lang="en" altLang="zh-CN" sz="2000" dirty="0" err="1">
                <a:solidFill>
                  <a:schemeClr val="tx1"/>
                </a:solidFill>
                <a:latin typeface="Times New Roman" panose="02020603050405020304" pitchFamily="18" charset="0"/>
                <a:cs typeface="Times New Roman" panose="02020603050405020304" pitchFamily="18" charset="0"/>
              </a:rPr>
              <a:t>hyb</a:t>
            </a:r>
            <a:r>
              <a:rPr lang="en-US" altLang="zh-CN" sz="2000" dirty="0" err="1">
                <a:solidFill>
                  <a:schemeClr val="tx1"/>
                </a:solidFill>
                <a:latin typeface="Times New Roman" panose="02020603050405020304" pitchFamily="18" charset="0"/>
                <a:cs typeface="Times New Roman" panose="02020603050405020304" pitchFamily="18" charset="0"/>
              </a:rPr>
              <a:t>ri</a:t>
            </a:r>
            <a:r>
              <a:rPr lang="en" altLang="zh-CN" sz="2000" dirty="0">
                <a:solidFill>
                  <a:schemeClr val="tx1"/>
                </a:solidFill>
                <a:latin typeface="Times New Roman" panose="02020603050405020304" pitchFamily="18" charset="0"/>
                <a:cs typeface="Times New Roman" panose="02020603050405020304" pitchFamily="18" charset="0"/>
              </a:rPr>
              <a:t>d  attack achieves remarkable performance.</a:t>
            </a:r>
          </a:p>
        </p:txBody>
      </p:sp>
      <p:pic>
        <p:nvPicPr>
          <p:cNvPr id="6" name="Picture 2">
            <a:extLst>
              <a:ext uri="{FF2B5EF4-FFF2-40B4-BE49-F238E27FC236}">
                <a16:creationId xmlns:a16="http://schemas.microsoft.com/office/drawing/2014/main" id="{610BE034-F809-B165-BA84-6A9EE052C1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08E8E2B1-EF39-7126-AE1D-BAD13A897999}"/>
              </a:ext>
            </a:extLst>
          </p:cNvPr>
          <p:cNvPicPr>
            <a:picLocks noChangeAspect="1"/>
          </p:cNvPicPr>
          <p:nvPr/>
        </p:nvPicPr>
        <p:blipFill>
          <a:blip r:embed="rId6"/>
          <a:stretch>
            <a:fillRect/>
          </a:stretch>
        </p:blipFill>
        <p:spPr>
          <a:xfrm>
            <a:off x="6574207" y="2934186"/>
            <a:ext cx="172426" cy="942731"/>
          </a:xfrm>
          <a:prstGeom prst="rect">
            <a:avLst/>
          </a:prstGeom>
        </p:spPr>
      </p:pic>
      <p:pic>
        <p:nvPicPr>
          <p:cNvPr id="8" name="图片 7">
            <a:extLst>
              <a:ext uri="{FF2B5EF4-FFF2-40B4-BE49-F238E27FC236}">
                <a16:creationId xmlns:a16="http://schemas.microsoft.com/office/drawing/2014/main" id="{3C5A7E3D-58DF-435D-D267-C9C6256D33D9}"/>
              </a:ext>
            </a:extLst>
          </p:cNvPr>
          <p:cNvPicPr>
            <a:picLocks noChangeAspect="1"/>
          </p:cNvPicPr>
          <p:nvPr/>
        </p:nvPicPr>
        <p:blipFill>
          <a:blip r:embed="rId6"/>
          <a:stretch>
            <a:fillRect/>
          </a:stretch>
        </p:blipFill>
        <p:spPr>
          <a:xfrm>
            <a:off x="6908313" y="2819399"/>
            <a:ext cx="172426" cy="1057518"/>
          </a:xfrm>
          <a:prstGeom prst="rect">
            <a:avLst/>
          </a:prstGeom>
        </p:spPr>
      </p:pic>
      <p:pic>
        <p:nvPicPr>
          <p:cNvPr id="9" name="图片 8">
            <a:extLst>
              <a:ext uri="{FF2B5EF4-FFF2-40B4-BE49-F238E27FC236}">
                <a16:creationId xmlns:a16="http://schemas.microsoft.com/office/drawing/2014/main" id="{C6BBDF21-3DEF-4184-E31A-117FC740A717}"/>
              </a:ext>
            </a:extLst>
          </p:cNvPr>
          <p:cNvPicPr>
            <a:picLocks noChangeAspect="1"/>
          </p:cNvPicPr>
          <p:nvPr/>
        </p:nvPicPr>
        <p:blipFill>
          <a:blip r:embed="rId6"/>
          <a:stretch>
            <a:fillRect/>
          </a:stretch>
        </p:blipFill>
        <p:spPr>
          <a:xfrm>
            <a:off x="7395584" y="2074983"/>
            <a:ext cx="172426" cy="1801934"/>
          </a:xfrm>
          <a:prstGeom prst="rect">
            <a:avLst/>
          </a:prstGeom>
        </p:spPr>
      </p:pic>
      <p:pic>
        <p:nvPicPr>
          <p:cNvPr id="10" name="图片 9">
            <a:extLst>
              <a:ext uri="{FF2B5EF4-FFF2-40B4-BE49-F238E27FC236}">
                <a16:creationId xmlns:a16="http://schemas.microsoft.com/office/drawing/2014/main" id="{2013DD67-F2F8-CEA6-4FF9-1CCBFB90B401}"/>
              </a:ext>
            </a:extLst>
          </p:cNvPr>
          <p:cNvPicPr>
            <a:picLocks noChangeAspect="1"/>
          </p:cNvPicPr>
          <p:nvPr/>
        </p:nvPicPr>
        <p:blipFill>
          <a:blip r:embed="rId6"/>
          <a:stretch>
            <a:fillRect/>
          </a:stretch>
        </p:blipFill>
        <p:spPr>
          <a:xfrm>
            <a:off x="7715207" y="2064749"/>
            <a:ext cx="172426" cy="1801934"/>
          </a:xfrm>
          <a:prstGeom prst="rect">
            <a:avLst/>
          </a:prstGeom>
        </p:spPr>
      </p:pic>
      <p:pic>
        <p:nvPicPr>
          <p:cNvPr id="11" name="图片 10">
            <a:extLst>
              <a:ext uri="{FF2B5EF4-FFF2-40B4-BE49-F238E27FC236}">
                <a16:creationId xmlns:a16="http://schemas.microsoft.com/office/drawing/2014/main" id="{8D949068-480E-72B4-D0A5-00CEF6265C9A}"/>
              </a:ext>
            </a:extLst>
          </p:cNvPr>
          <p:cNvPicPr>
            <a:picLocks noChangeAspect="1"/>
          </p:cNvPicPr>
          <p:nvPr/>
        </p:nvPicPr>
        <p:blipFill>
          <a:blip r:embed="rId6"/>
          <a:stretch>
            <a:fillRect/>
          </a:stretch>
        </p:blipFill>
        <p:spPr>
          <a:xfrm>
            <a:off x="8220933" y="1784897"/>
            <a:ext cx="172426" cy="2088092"/>
          </a:xfrm>
          <a:prstGeom prst="rect">
            <a:avLst/>
          </a:prstGeom>
        </p:spPr>
      </p:pic>
      <p:pic>
        <p:nvPicPr>
          <p:cNvPr id="12" name="图片 11">
            <a:extLst>
              <a:ext uri="{FF2B5EF4-FFF2-40B4-BE49-F238E27FC236}">
                <a16:creationId xmlns:a16="http://schemas.microsoft.com/office/drawing/2014/main" id="{41F4C4EC-F9D0-4DAF-9B09-50F31FC3A5D0}"/>
              </a:ext>
            </a:extLst>
          </p:cNvPr>
          <p:cNvPicPr>
            <a:picLocks noChangeAspect="1"/>
          </p:cNvPicPr>
          <p:nvPr/>
        </p:nvPicPr>
        <p:blipFill>
          <a:blip r:embed="rId6"/>
          <a:stretch>
            <a:fillRect/>
          </a:stretch>
        </p:blipFill>
        <p:spPr>
          <a:xfrm>
            <a:off x="8554233" y="1788825"/>
            <a:ext cx="172426" cy="2088092"/>
          </a:xfrm>
          <a:prstGeom prst="rect">
            <a:avLst/>
          </a:prstGeom>
        </p:spPr>
      </p:pic>
      <p:pic>
        <p:nvPicPr>
          <p:cNvPr id="13" name="图片 12">
            <a:extLst>
              <a:ext uri="{FF2B5EF4-FFF2-40B4-BE49-F238E27FC236}">
                <a16:creationId xmlns:a16="http://schemas.microsoft.com/office/drawing/2014/main" id="{E3C79019-3C79-DE61-DD8B-CC7FDB181D7E}"/>
              </a:ext>
            </a:extLst>
          </p:cNvPr>
          <p:cNvPicPr>
            <a:picLocks noChangeAspect="1"/>
          </p:cNvPicPr>
          <p:nvPr/>
        </p:nvPicPr>
        <p:blipFill>
          <a:blip r:embed="rId6"/>
          <a:stretch>
            <a:fillRect/>
          </a:stretch>
        </p:blipFill>
        <p:spPr>
          <a:xfrm>
            <a:off x="8220933" y="1778591"/>
            <a:ext cx="172426" cy="2088092"/>
          </a:xfrm>
          <a:prstGeom prst="rect">
            <a:avLst/>
          </a:prstGeom>
        </p:spPr>
      </p:pic>
      <p:pic>
        <p:nvPicPr>
          <p:cNvPr id="14" name="图片 13">
            <a:extLst>
              <a:ext uri="{FF2B5EF4-FFF2-40B4-BE49-F238E27FC236}">
                <a16:creationId xmlns:a16="http://schemas.microsoft.com/office/drawing/2014/main" id="{018DD379-2445-205C-B87A-6348694B58ED}"/>
              </a:ext>
            </a:extLst>
          </p:cNvPr>
          <p:cNvPicPr>
            <a:picLocks noChangeAspect="1"/>
          </p:cNvPicPr>
          <p:nvPr/>
        </p:nvPicPr>
        <p:blipFill>
          <a:blip r:embed="rId6"/>
          <a:stretch>
            <a:fillRect/>
          </a:stretch>
        </p:blipFill>
        <p:spPr>
          <a:xfrm>
            <a:off x="9048347" y="1781659"/>
            <a:ext cx="172426" cy="2088092"/>
          </a:xfrm>
          <a:prstGeom prst="rect">
            <a:avLst/>
          </a:prstGeom>
        </p:spPr>
      </p:pic>
      <p:pic>
        <p:nvPicPr>
          <p:cNvPr id="15" name="图片 14">
            <a:extLst>
              <a:ext uri="{FF2B5EF4-FFF2-40B4-BE49-F238E27FC236}">
                <a16:creationId xmlns:a16="http://schemas.microsoft.com/office/drawing/2014/main" id="{838B9B89-3A75-68FB-CBDB-B61870030D42}"/>
              </a:ext>
            </a:extLst>
          </p:cNvPr>
          <p:cNvPicPr>
            <a:picLocks noChangeAspect="1"/>
          </p:cNvPicPr>
          <p:nvPr/>
        </p:nvPicPr>
        <p:blipFill>
          <a:blip r:embed="rId6"/>
          <a:stretch>
            <a:fillRect/>
          </a:stretch>
        </p:blipFill>
        <p:spPr>
          <a:xfrm>
            <a:off x="9375341" y="1784897"/>
            <a:ext cx="172426" cy="2088092"/>
          </a:xfrm>
          <a:prstGeom prst="rect">
            <a:avLst/>
          </a:prstGeom>
        </p:spPr>
      </p:pic>
      <p:pic>
        <p:nvPicPr>
          <p:cNvPr id="16" name="图片 15">
            <a:extLst>
              <a:ext uri="{FF2B5EF4-FFF2-40B4-BE49-F238E27FC236}">
                <a16:creationId xmlns:a16="http://schemas.microsoft.com/office/drawing/2014/main" id="{115169FE-CC21-A539-DE7B-34595EC1F6BF}"/>
              </a:ext>
            </a:extLst>
          </p:cNvPr>
          <p:cNvPicPr>
            <a:picLocks noChangeAspect="1"/>
          </p:cNvPicPr>
          <p:nvPr/>
        </p:nvPicPr>
        <p:blipFill>
          <a:blip r:embed="rId6"/>
          <a:stretch>
            <a:fillRect/>
          </a:stretch>
        </p:blipFill>
        <p:spPr>
          <a:xfrm>
            <a:off x="9869455" y="1781659"/>
            <a:ext cx="172426" cy="2088092"/>
          </a:xfrm>
          <a:prstGeom prst="rect">
            <a:avLst/>
          </a:prstGeom>
        </p:spPr>
      </p:pic>
      <p:pic>
        <p:nvPicPr>
          <p:cNvPr id="17" name="图片 16">
            <a:extLst>
              <a:ext uri="{FF2B5EF4-FFF2-40B4-BE49-F238E27FC236}">
                <a16:creationId xmlns:a16="http://schemas.microsoft.com/office/drawing/2014/main" id="{EECF629E-6F87-B1EF-D061-C28CF62E504A}"/>
              </a:ext>
            </a:extLst>
          </p:cNvPr>
          <p:cNvPicPr>
            <a:picLocks noChangeAspect="1"/>
          </p:cNvPicPr>
          <p:nvPr/>
        </p:nvPicPr>
        <p:blipFill>
          <a:blip r:embed="rId6"/>
          <a:stretch>
            <a:fillRect/>
          </a:stretch>
        </p:blipFill>
        <p:spPr>
          <a:xfrm>
            <a:off x="10200160" y="1781659"/>
            <a:ext cx="172426" cy="2088092"/>
          </a:xfrm>
          <a:prstGeom prst="rect">
            <a:avLst/>
          </a:prstGeom>
        </p:spPr>
      </p:pic>
      <p:pic>
        <p:nvPicPr>
          <p:cNvPr id="18" name="图片 17">
            <a:extLst>
              <a:ext uri="{FF2B5EF4-FFF2-40B4-BE49-F238E27FC236}">
                <a16:creationId xmlns:a16="http://schemas.microsoft.com/office/drawing/2014/main" id="{8178CC31-53D0-179F-DBFB-1D1A45142259}"/>
              </a:ext>
            </a:extLst>
          </p:cNvPr>
          <p:cNvPicPr>
            <a:picLocks noChangeAspect="1"/>
          </p:cNvPicPr>
          <p:nvPr/>
        </p:nvPicPr>
        <p:blipFill>
          <a:blip r:embed="rId6"/>
          <a:stretch>
            <a:fillRect/>
          </a:stretch>
        </p:blipFill>
        <p:spPr>
          <a:xfrm>
            <a:off x="10691151" y="1784897"/>
            <a:ext cx="172426" cy="2088092"/>
          </a:xfrm>
          <a:prstGeom prst="rect">
            <a:avLst/>
          </a:prstGeom>
        </p:spPr>
      </p:pic>
      <p:pic>
        <p:nvPicPr>
          <p:cNvPr id="19" name="图片 18">
            <a:extLst>
              <a:ext uri="{FF2B5EF4-FFF2-40B4-BE49-F238E27FC236}">
                <a16:creationId xmlns:a16="http://schemas.microsoft.com/office/drawing/2014/main" id="{2339DB48-A13D-62DB-C336-8818E2B694EE}"/>
              </a:ext>
            </a:extLst>
          </p:cNvPr>
          <p:cNvPicPr>
            <a:picLocks noChangeAspect="1"/>
          </p:cNvPicPr>
          <p:nvPr/>
        </p:nvPicPr>
        <p:blipFill>
          <a:blip r:embed="rId6"/>
          <a:stretch>
            <a:fillRect/>
          </a:stretch>
        </p:blipFill>
        <p:spPr>
          <a:xfrm>
            <a:off x="11028162" y="1784897"/>
            <a:ext cx="172426" cy="2088092"/>
          </a:xfrm>
          <a:prstGeom prst="rect">
            <a:avLst/>
          </a:prstGeom>
        </p:spPr>
      </p:pic>
      <p:pic>
        <p:nvPicPr>
          <p:cNvPr id="20" name="图片 19">
            <a:extLst>
              <a:ext uri="{FF2B5EF4-FFF2-40B4-BE49-F238E27FC236}">
                <a16:creationId xmlns:a16="http://schemas.microsoft.com/office/drawing/2014/main" id="{94017497-839D-392D-EE44-68CED975AB0F}"/>
              </a:ext>
            </a:extLst>
          </p:cNvPr>
          <p:cNvPicPr>
            <a:picLocks noChangeAspect="1"/>
          </p:cNvPicPr>
          <p:nvPr/>
        </p:nvPicPr>
        <p:blipFill>
          <a:blip r:embed="rId6"/>
          <a:stretch>
            <a:fillRect/>
          </a:stretch>
        </p:blipFill>
        <p:spPr>
          <a:xfrm>
            <a:off x="5244841" y="2536671"/>
            <a:ext cx="172426" cy="1336318"/>
          </a:xfrm>
          <a:prstGeom prst="rect">
            <a:avLst/>
          </a:prstGeom>
        </p:spPr>
      </p:pic>
      <p:pic>
        <p:nvPicPr>
          <p:cNvPr id="21" name="图片 20">
            <a:extLst>
              <a:ext uri="{FF2B5EF4-FFF2-40B4-BE49-F238E27FC236}">
                <a16:creationId xmlns:a16="http://schemas.microsoft.com/office/drawing/2014/main" id="{DC503D8D-DCC6-C1C7-0C97-8D898DAD2ED6}"/>
              </a:ext>
            </a:extLst>
          </p:cNvPr>
          <p:cNvPicPr>
            <a:picLocks noChangeAspect="1"/>
          </p:cNvPicPr>
          <p:nvPr/>
        </p:nvPicPr>
        <p:blipFill>
          <a:blip r:embed="rId6"/>
          <a:stretch>
            <a:fillRect/>
          </a:stretch>
        </p:blipFill>
        <p:spPr>
          <a:xfrm>
            <a:off x="5572641" y="2530365"/>
            <a:ext cx="172426" cy="1336318"/>
          </a:xfrm>
          <a:prstGeom prst="rect">
            <a:avLst/>
          </a:prstGeom>
        </p:spPr>
      </p:pic>
      <p:pic>
        <p:nvPicPr>
          <p:cNvPr id="22" name="图片 21">
            <a:extLst>
              <a:ext uri="{FF2B5EF4-FFF2-40B4-BE49-F238E27FC236}">
                <a16:creationId xmlns:a16="http://schemas.microsoft.com/office/drawing/2014/main" id="{DB2442EC-35FB-F0A7-AC08-FD63B4D2E0D8}"/>
              </a:ext>
            </a:extLst>
          </p:cNvPr>
          <p:cNvPicPr>
            <a:picLocks noChangeAspect="1"/>
          </p:cNvPicPr>
          <p:nvPr/>
        </p:nvPicPr>
        <p:blipFill>
          <a:blip r:embed="rId6"/>
          <a:stretch>
            <a:fillRect/>
          </a:stretch>
        </p:blipFill>
        <p:spPr>
          <a:xfrm>
            <a:off x="4419262" y="2163274"/>
            <a:ext cx="172426" cy="1715443"/>
          </a:xfrm>
          <a:prstGeom prst="rect">
            <a:avLst/>
          </a:prstGeom>
        </p:spPr>
      </p:pic>
      <p:pic>
        <p:nvPicPr>
          <p:cNvPr id="23" name="图片 22">
            <a:extLst>
              <a:ext uri="{FF2B5EF4-FFF2-40B4-BE49-F238E27FC236}">
                <a16:creationId xmlns:a16="http://schemas.microsoft.com/office/drawing/2014/main" id="{31179ACB-D93F-369F-3234-92BCF77915F6}"/>
              </a:ext>
            </a:extLst>
          </p:cNvPr>
          <p:cNvPicPr>
            <a:picLocks noChangeAspect="1"/>
          </p:cNvPicPr>
          <p:nvPr/>
        </p:nvPicPr>
        <p:blipFill>
          <a:blip r:embed="rId6"/>
          <a:stretch>
            <a:fillRect/>
          </a:stretch>
        </p:blipFill>
        <p:spPr>
          <a:xfrm>
            <a:off x="4748488" y="2157546"/>
            <a:ext cx="172426" cy="1715443"/>
          </a:xfrm>
          <a:prstGeom prst="rect">
            <a:avLst/>
          </a:prstGeom>
        </p:spPr>
      </p:pic>
      <p:pic>
        <p:nvPicPr>
          <p:cNvPr id="24" name="图片 23">
            <a:extLst>
              <a:ext uri="{FF2B5EF4-FFF2-40B4-BE49-F238E27FC236}">
                <a16:creationId xmlns:a16="http://schemas.microsoft.com/office/drawing/2014/main" id="{1B409287-0CD5-8B88-497D-3CD31FB0D90C}"/>
              </a:ext>
            </a:extLst>
          </p:cNvPr>
          <p:cNvPicPr>
            <a:picLocks noChangeAspect="1"/>
          </p:cNvPicPr>
          <p:nvPr/>
        </p:nvPicPr>
        <p:blipFill>
          <a:blip r:embed="rId6"/>
          <a:stretch>
            <a:fillRect/>
          </a:stretch>
        </p:blipFill>
        <p:spPr>
          <a:xfrm>
            <a:off x="3929619" y="2158443"/>
            <a:ext cx="172426" cy="1715443"/>
          </a:xfrm>
          <a:prstGeom prst="rect">
            <a:avLst/>
          </a:prstGeom>
        </p:spPr>
      </p:pic>
      <p:pic>
        <p:nvPicPr>
          <p:cNvPr id="25" name="图片 24">
            <a:extLst>
              <a:ext uri="{FF2B5EF4-FFF2-40B4-BE49-F238E27FC236}">
                <a16:creationId xmlns:a16="http://schemas.microsoft.com/office/drawing/2014/main" id="{F611E771-E1FA-DC48-FD1C-1E0EDA224761}"/>
              </a:ext>
            </a:extLst>
          </p:cNvPr>
          <p:cNvPicPr>
            <a:picLocks noChangeAspect="1"/>
          </p:cNvPicPr>
          <p:nvPr/>
        </p:nvPicPr>
        <p:blipFill>
          <a:blip r:embed="rId6"/>
          <a:stretch>
            <a:fillRect/>
          </a:stretch>
        </p:blipFill>
        <p:spPr>
          <a:xfrm>
            <a:off x="3596979" y="2158442"/>
            <a:ext cx="172426" cy="1715443"/>
          </a:xfrm>
          <a:prstGeom prst="rect">
            <a:avLst/>
          </a:prstGeom>
        </p:spPr>
      </p:pic>
      <p:pic>
        <p:nvPicPr>
          <p:cNvPr id="26" name="图片 25">
            <a:extLst>
              <a:ext uri="{FF2B5EF4-FFF2-40B4-BE49-F238E27FC236}">
                <a16:creationId xmlns:a16="http://schemas.microsoft.com/office/drawing/2014/main" id="{2A785523-B6AA-7AAE-DF64-BA896A4E5F25}"/>
              </a:ext>
            </a:extLst>
          </p:cNvPr>
          <p:cNvPicPr>
            <a:picLocks noChangeAspect="1"/>
          </p:cNvPicPr>
          <p:nvPr/>
        </p:nvPicPr>
        <p:blipFill>
          <a:blip r:embed="rId6"/>
          <a:stretch>
            <a:fillRect/>
          </a:stretch>
        </p:blipFill>
        <p:spPr>
          <a:xfrm>
            <a:off x="3099553" y="2152136"/>
            <a:ext cx="172426" cy="1715443"/>
          </a:xfrm>
          <a:prstGeom prst="rect">
            <a:avLst/>
          </a:prstGeom>
        </p:spPr>
      </p:pic>
      <p:pic>
        <p:nvPicPr>
          <p:cNvPr id="27" name="图片 26">
            <a:extLst>
              <a:ext uri="{FF2B5EF4-FFF2-40B4-BE49-F238E27FC236}">
                <a16:creationId xmlns:a16="http://schemas.microsoft.com/office/drawing/2014/main" id="{5220220E-AB4C-4670-94F4-F42BF49BA88F}"/>
              </a:ext>
            </a:extLst>
          </p:cNvPr>
          <p:cNvPicPr>
            <a:picLocks noChangeAspect="1"/>
          </p:cNvPicPr>
          <p:nvPr/>
        </p:nvPicPr>
        <p:blipFill>
          <a:blip r:embed="rId6"/>
          <a:stretch>
            <a:fillRect/>
          </a:stretch>
        </p:blipFill>
        <p:spPr>
          <a:xfrm>
            <a:off x="2771782" y="1719863"/>
            <a:ext cx="172426" cy="2153126"/>
          </a:xfrm>
          <a:prstGeom prst="rect">
            <a:avLst/>
          </a:prstGeom>
        </p:spPr>
      </p:pic>
      <p:pic>
        <p:nvPicPr>
          <p:cNvPr id="28" name="图片 27">
            <a:extLst>
              <a:ext uri="{FF2B5EF4-FFF2-40B4-BE49-F238E27FC236}">
                <a16:creationId xmlns:a16="http://schemas.microsoft.com/office/drawing/2014/main" id="{A5831FCF-B6C0-F428-9BE3-3599E9F74F5C}"/>
              </a:ext>
            </a:extLst>
          </p:cNvPr>
          <p:cNvPicPr>
            <a:picLocks noChangeAspect="1"/>
          </p:cNvPicPr>
          <p:nvPr/>
        </p:nvPicPr>
        <p:blipFill>
          <a:blip r:embed="rId6"/>
          <a:stretch>
            <a:fillRect/>
          </a:stretch>
        </p:blipFill>
        <p:spPr>
          <a:xfrm>
            <a:off x="2269827" y="2446808"/>
            <a:ext cx="172426" cy="1427077"/>
          </a:xfrm>
          <a:prstGeom prst="rect">
            <a:avLst/>
          </a:prstGeom>
        </p:spPr>
      </p:pic>
      <p:pic>
        <p:nvPicPr>
          <p:cNvPr id="29" name="图片 28">
            <a:extLst>
              <a:ext uri="{FF2B5EF4-FFF2-40B4-BE49-F238E27FC236}">
                <a16:creationId xmlns:a16="http://schemas.microsoft.com/office/drawing/2014/main" id="{2B420193-FED8-C300-9D6D-3E53E92BD535}"/>
              </a:ext>
            </a:extLst>
          </p:cNvPr>
          <p:cNvPicPr>
            <a:picLocks noChangeAspect="1"/>
          </p:cNvPicPr>
          <p:nvPr/>
        </p:nvPicPr>
        <p:blipFill>
          <a:blip r:embed="rId6"/>
          <a:stretch>
            <a:fillRect/>
          </a:stretch>
        </p:blipFill>
        <p:spPr>
          <a:xfrm>
            <a:off x="1948141" y="2134115"/>
            <a:ext cx="172426" cy="1740819"/>
          </a:xfrm>
          <a:prstGeom prst="rect">
            <a:avLst/>
          </a:prstGeom>
        </p:spPr>
      </p:pic>
      <p:pic>
        <p:nvPicPr>
          <p:cNvPr id="30" name="图片 29">
            <a:extLst>
              <a:ext uri="{FF2B5EF4-FFF2-40B4-BE49-F238E27FC236}">
                <a16:creationId xmlns:a16="http://schemas.microsoft.com/office/drawing/2014/main" id="{9D2A6ECA-F376-DC4E-CBB0-71772DB214F3}"/>
              </a:ext>
            </a:extLst>
          </p:cNvPr>
          <p:cNvPicPr>
            <a:picLocks noChangeAspect="1"/>
          </p:cNvPicPr>
          <p:nvPr/>
        </p:nvPicPr>
        <p:blipFill>
          <a:blip r:embed="rId6"/>
          <a:stretch>
            <a:fillRect/>
          </a:stretch>
        </p:blipFill>
        <p:spPr>
          <a:xfrm>
            <a:off x="1446697" y="2140149"/>
            <a:ext cx="172426" cy="1740819"/>
          </a:xfrm>
          <a:prstGeom prst="rect">
            <a:avLst/>
          </a:prstGeom>
        </p:spPr>
      </p:pic>
      <p:pic>
        <p:nvPicPr>
          <p:cNvPr id="31" name="图片 30">
            <a:extLst>
              <a:ext uri="{FF2B5EF4-FFF2-40B4-BE49-F238E27FC236}">
                <a16:creationId xmlns:a16="http://schemas.microsoft.com/office/drawing/2014/main" id="{5E4F24FE-22A3-4FF5-DF21-BCE1ED35390B}"/>
              </a:ext>
            </a:extLst>
          </p:cNvPr>
          <p:cNvPicPr>
            <a:picLocks noChangeAspect="1"/>
          </p:cNvPicPr>
          <p:nvPr/>
        </p:nvPicPr>
        <p:blipFill>
          <a:blip r:embed="rId6"/>
          <a:stretch>
            <a:fillRect/>
          </a:stretch>
        </p:blipFill>
        <p:spPr>
          <a:xfrm>
            <a:off x="1126445" y="2134115"/>
            <a:ext cx="172426" cy="1740819"/>
          </a:xfrm>
          <a:prstGeom prst="rect">
            <a:avLst/>
          </a:prstGeom>
        </p:spPr>
      </p:pic>
      <p:pic>
        <p:nvPicPr>
          <p:cNvPr id="32" name="图片 31">
            <a:extLst>
              <a:ext uri="{FF2B5EF4-FFF2-40B4-BE49-F238E27FC236}">
                <a16:creationId xmlns:a16="http://schemas.microsoft.com/office/drawing/2014/main" id="{01A78574-73F4-0A65-D99B-9D319251522F}"/>
              </a:ext>
            </a:extLst>
          </p:cNvPr>
          <p:cNvPicPr>
            <a:picLocks noChangeAspect="1"/>
          </p:cNvPicPr>
          <p:nvPr/>
        </p:nvPicPr>
        <p:blipFill>
          <a:blip r:embed="rId6"/>
          <a:stretch>
            <a:fillRect/>
          </a:stretch>
        </p:blipFill>
        <p:spPr>
          <a:xfrm>
            <a:off x="1069790" y="1504928"/>
            <a:ext cx="1764960" cy="1025437"/>
          </a:xfrm>
          <a:prstGeom prst="rect">
            <a:avLst/>
          </a:prstGeom>
        </p:spPr>
      </p:pic>
      <p:sp>
        <p:nvSpPr>
          <p:cNvPr id="33" name="矩形 32">
            <a:extLst>
              <a:ext uri="{FF2B5EF4-FFF2-40B4-BE49-F238E27FC236}">
                <a16:creationId xmlns:a16="http://schemas.microsoft.com/office/drawing/2014/main" id="{4B3BB2C1-C56A-1BD2-F447-1294B982F4AF}"/>
              </a:ext>
            </a:extLst>
          </p:cNvPr>
          <p:cNvSpPr/>
          <p:nvPr/>
        </p:nvSpPr>
        <p:spPr>
          <a:xfrm>
            <a:off x="1118468" y="1649505"/>
            <a:ext cx="300757" cy="116076"/>
          </a:xfrm>
          <a:prstGeom prst="rect">
            <a:avLst/>
          </a:prstGeom>
          <a:solidFill>
            <a:srgbClr val="609E6E"/>
          </a:solidFill>
          <a:ln>
            <a:solidFill>
              <a:srgbClr val="609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矩形 33">
            <a:extLst>
              <a:ext uri="{FF2B5EF4-FFF2-40B4-BE49-F238E27FC236}">
                <a16:creationId xmlns:a16="http://schemas.microsoft.com/office/drawing/2014/main" id="{CCF77869-B92B-1AA0-7B0A-6190F3F1841F}"/>
              </a:ext>
            </a:extLst>
          </p:cNvPr>
          <p:cNvSpPr/>
          <p:nvPr/>
        </p:nvSpPr>
        <p:spPr>
          <a:xfrm>
            <a:off x="1118469" y="1829348"/>
            <a:ext cx="300756" cy="116077"/>
          </a:xfrm>
          <a:prstGeom prst="rect">
            <a:avLst/>
          </a:prstGeom>
          <a:solidFill>
            <a:srgbClr val="847BAB"/>
          </a:solidFill>
          <a:ln>
            <a:solidFill>
              <a:srgbClr val="847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文本框 34">
            <a:extLst>
              <a:ext uri="{FF2B5EF4-FFF2-40B4-BE49-F238E27FC236}">
                <a16:creationId xmlns:a16="http://schemas.microsoft.com/office/drawing/2014/main" id="{3C6BFD63-D4F4-F106-526B-C1EAC47784EF}"/>
              </a:ext>
            </a:extLst>
          </p:cNvPr>
          <p:cNvSpPr txBox="1"/>
          <p:nvPr/>
        </p:nvSpPr>
        <p:spPr>
          <a:xfrm>
            <a:off x="1413150" y="1571810"/>
            <a:ext cx="1216551"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Original Attack</a:t>
            </a:r>
          </a:p>
        </p:txBody>
      </p:sp>
      <p:sp>
        <p:nvSpPr>
          <p:cNvPr id="36" name="文本框 35">
            <a:extLst>
              <a:ext uri="{FF2B5EF4-FFF2-40B4-BE49-F238E27FC236}">
                <a16:creationId xmlns:a16="http://schemas.microsoft.com/office/drawing/2014/main" id="{4EB8053D-4D53-262E-7574-8276554151DC}"/>
              </a:ext>
            </a:extLst>
          </p:cNvPr>
          <p:cNvSpPr txBox="1"/>
          <p:nvPr/>
        </p:nvSpPr>
        <p:spPr>
          <a:xfrm>
            <a:off x="1415629" y="1751707"/>
            <a:ext cx="113800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Hybrid Attack</a:t>
            </a:r>
          </a:p>
        </p:txBody>
      </p:sp>
    </p:spTree>
    <p:extLst>
      <p:ext uri="{BB962C8B-B14F-4D97-AF65-F5344CB8AC3E}">
        <p14:creationId xmlns:p14="http://schemas.microsoft.com/office/powerpoint/2010/main" val="33337849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Hybrid Attack (Adversary 2)</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14" name="圆角矩形 13">
            <a:extLst>
              <a:ext uri="{FF2B5EF4-FFF2-40B4-BE49-F238E27FC236}">
                <a16:creationId xmlns:a16="http://schemas.microsoft.com/office/drawing/2014/main" id="{899AFEBC-DE36-0643-AD17-2023FF3962A0}"/>
              </a:ext>
            </a:extLst>
          </p:cNvPr>
          <p:cNvSpPr/>
          <p:nvPr/>
        </p:nvSpPr>
        <p:spPr>
          <a:xfrm>
            <a:off x="2435087" y="5908431"/>
            <a:ext cx="7968982" cy="716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Members likely exit early, </a:t>
            </a:r>
            <a:r>
              <a:rPr lang="en-US" altLang="zh-CN" sz="2000" b="1" dirty="0">
                <a:solidFill>
                  <a:schemeClr val="tx1"/>
                </a:solidFill>
                <a:latin typeface="Times New Roman" panose="02020603050405020304" pitchFamily="18" charset="0"/>
                <a:cs typeface="Times New Roman" panose="02020603050405020304" pitchFamily="18" charset="0"/>
              </a:rPr>
              <a:t>while non-members exit late.</a:t>
            </a:r>
            <a:endParaRPr lang="en" altLang="zh-CN" sz="2000" b="1" dirty="0">
              <a:solidFill>
                <a:schemeClr val="tx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F4940B16-B7D5-C74F-A278-B73646030A6A}"/>
              </a:ext>
            </a:extLst>
          </p:cNvPr>
          <p:cNvPicPr>
            <a:picLocks noChangeAspect="1"/>
          </p:cNvPicPr>
          <p:nvPr/>
        </p:nvPicPr>
        <p:blipFill>
          <a:blip r:embed="rId4"/>
          <a:stretch>
            <a:fillRect/>
          </a:stretch>
        </p:blipFill>
        <p:spPr>
          <a:xfrm>
            <a:off x="2940050" y="1103651"/>
            <a:ext cx="6311900" cy="4127500"/>
          </a:xfrm>
          <a:prstGeom prst="rect">
            <a:avLst/>
          </a:prstGeom>
        </p:spPr>
      </p:pic>
      <p:pic>
        <p:nvPicPr>
          <p:cNvPr id="2" name="Picture 2">
            <a:extLst>
              <a:ext uri="{FF2B5EF4-FFF2-40B4-BE49-F238E27FC236}">
                <a16:creationId xmlns:a16="http://schemas.microsoft.com/office/drawing/2014/main" id="{4881F2ED-1B69-9648-E7A5-3492672839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856A36E8-8C68-A66F-12D5-1D032B56FC3A}"/>
              </a:ext>
            </a:extLst>
          </p:cNvPr>
          <p:cNvSpPr/>
          <p:nvPr/>
        </p:nvSpPr>
        <p:spPr>
          <a:xfrm>
            <a:off x="8812404" y="1103652"/>
            <a:ext cx="361741" cy="2644383"/>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BA57C864-C8C9-6AE9-3745-09852BB40A41}"/>
              </a:ext>
            </a:extLst>
          </p:cNvPr>
          <p:cNvSpPr/>
          <p:nvPr/>
        </p:nvSpPr>
        <p:spPr>
          <a:xfrm>
            <a:off x="5734259" y="1103650"/>
            <a:ext cx="361741" cy="2644383"/>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554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Conclusions</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5" name="文本框 4">
            <a:extLst>
              <a:ext uri="{FF2B5EF4-FFF2-40B4-BE49-F238E27FC236}">
                <a16:creationId xmlns:a16="http://schemas.microsoft.com/office/drawing/2014/main" id="{E63235ED-5CDE-1B42-B7B3-4FC3714688D9}"/>
              </a:ext>
            </a:extLst>
          </p:cNvPr>
          <p:cNvSpPr txBox="1"/>
          <p:nvPr/>
        </p:nvSpPr>
        <p:spPr>
          <a:xfrm>
            <a:off x="396789" y="1447068"/>
            <a:ext cx="11682375" cy="1200329"/>
          </a:xfrm>
          <a:prstGeom prst="rect">
            <a:avLst/>
          </a:prstGeom>
          <a:noFill/>
        </p:spPr>
        <p:txBody>
          <a:bodyPr wrap="square" rtlCol="0">
            <a:spAutoFit/>
          </a:bodyPr>
          <a:lstStyle/>
          <a:p>
            <a:pPr marL="285750" indent="-28575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Multi-exit networks are less vulnerable to membership inference attack</a:t>
            </a:r>
          </a:p>
          <a:p>
            <a:pPr marL="285750" indent="-285750">
              <a:buFont typeface="Arial" panose="020B0604020202020204" pitchFamily="34" charset="0"/>
              <a:buChar char="•"/>
            </a:pPr>
            <a:endParaRPr lang="en"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Extra exit information can leaks more membership information.</a:t>
            </a:r>
          </a:p>
        </p:txBody>
      </p:sp>
      <p:pic>
        <p:nvPicPr>
          <p:cNvPr id="2" name="Picture 2">
            <a:extLst>
              <a:ext uri="{FF2B5EF4-FFF2-40B4-BE49-F238E27FC236}">
                <a16:creationId xmlns:a16="http://schemas.microsoft.com/office/drawing/2014/main" id="{3D9FD313-B25E-8E7C-F983-13458B948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EC9A49BB-5952-9ADA-0801-3711334CF66E}"/>
              </a:ext>
            </a:extLst>
          </p:cNvPr>
          <p:cNvSpPr txBox="1"/>
          <p:nvPr/>
        </p:nvSpPr>
        <p:spPr>
          <a:xfrm>
            <a:off x="396788" y="4591146"/>
            <a:ext cx="11682375" cy="1938992"/>
          </a:xfrm>
          <a:prstGeom prst="rect">
            <a:avLst/>
          </a:prstGeom>
          <a:noFill/>
        </p:spPr>
        <p:txBody>
          <a:bodyPr wrap="square" rtlCol="0">
            <a:spAutoFit/>
          </a:bodyPr>
          <a:lstStyle/>
          <a:p>
            <a:r>
              <a:rPr lang="en" altLang="zh-CN" sz="2400" dirty="0">
                <a:latin typeface="Times New Roman" panose="02020603050405020304" pitchFamily="18" charset="0"/>
                <a:cs typeface="Times New Roman" panose="02020603050405020304" pitchFamily="18" charset="0"/>
              </a:rPr>
              <a:t>More evaluations in the paper!</a:t>
            </a:r>
          </a:p>
          <a:p>
            <a:pPr marL="285750" indent="-28575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The effect of model architectures.</a:t>
            </a:r>
          </a:p>
          <a:p>
            <a:pPr marL="285750" indent="-28575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The effect of dataset distributions.</a:t>
            </a:r>
          </a:p>
          <a:p>
            <a:pPr marL="285750" indent="-28575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Defense </a:t>
            </a:r>
            <a:r>
              <a:rPr lang="en" altLang="zh-CN" sz="2400" i="1" dirty="0" err="1">
                <a:latin typeface="Times New Roman" panose="02020603050405020304" pitchFamily="18" charset="0"/>
                <a:cs typeface="Times New Roman" panose="02020603050405020304" pitchFamily="18" charset="0"/>
              </a:rPr>
              <a:t>TimeGuard</a:t>
            </a:r>
            <a:r>
              <a:rPr lang="en" altLang="zh-CN" sz="2400" i="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 altLang="zh-CN"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0972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US" altLang="zh-CN" b="1">
                <a:latin typeface="Times New Roman" panose="02020603050405020304" pitchFamily="18" charset="0"/>
                <a:cs typeface="Times New Roman" panose="02020603050405020304" pitchFamily="18" charset="0"/>
              </a:rPr>
              <a:t>Multi-Exit Network </a:t>
            </a:r>
            <a:endParaRPr lang="en-US" altLang="zh-CN">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8" name="图片 7">
            <a:extLst>
              <a:ext uri="{FF2B5EF4-FFF2-40B4-BE49-F238E27FC236}">
                <a16:creationId xmlns:a16="http://schemas.microsoft.com/office/drawing/2014/main" id="{A02A968F-D261-0E40-93C3-1B1F4B9E8CB4}"/>
              </a:ext>
            </a:extLst>
          </p:cNvPr>
          <p:cNvPicPr>
            <a:picLocks noChangeAspect="1"/>
          </p:cNvPicPr>
          <p:nvPr/>
        </p:nvPicPr>
        <p:blipFill>
          <a:blip r:embed="rId4"/>
          <a:stretch>
            <a:fillRect/>
          </a:stretch>
        </p:blipFill>
        <p:spPr>
          <a:xfrm>
            <a:off x="1923973" y="1429925"/>
            <a:ext cx="8547271" cy="4363292"/>
          </a:xfrm>
          <a:prstGeom prst="rect">
            <a:avLst/>
          </a:prstGeom>
        </p:spPr>
      </p:pic>
      <p:sp>
        <p:nvSpPr>
          <p:cNvPr id="2" name="矩形 1">
            <a:extLst>
              <a:ext uri="{FF2B5EF4-FFF2-40B4-BE49-F238E27FC236}">
                <a16:creationId xmlns:a16="http://schemas.microsoft.com/office/drawing/2014/main" id="{F006A457-8873-6048-83E5-AE724BB16C08}"/>
              </a:ext>
            </a:extLst>
          </p:cNvPr>
          <p:cNvSpPr/>
          <p:nvPr/>
        </p:nvSpPr>
        <p:spPr>
          <a:xfrm>
            <a:off x="2657475" y="2699086"/>
            <a:ext cx="5377815" cy="1015664"/>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箭头连接符 5">
            <a:extLst>
              <a:ext uri="{FF2B5EF4-FFF2-40B4-BE49-F238E27FC236}">
                <a16:creationId xmlns:a16="http://schemas.microsoft.com/office/drawing/2014/main" id="{34AEDEA4-2F9D-A145-BF2F-64AE79334C0A}"/>
              </a:ext>
            </a:extLst>
          </p:cNvPr>
          <p:cNvCxnSpPr/>
          <p:nvPr/>
        </p:nvCxnSpPr>
        <p:spPr>
          <a:xfrm flipH="1">
            <a:off x="8035290" y="2331720"/>
            <a:ext cx="1737360" cy="605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A11FF014-57F4-C940-8B77-7666555D0371}"/>
              </a:ext>
            </a:extLst>
          </p:cNvPr>
          <p:cNvSpPr txBox="1"/>
          <p:nvPr/>
        </p:nvSpPr>
        <p:spPr>
          <a:xfrm>
            <a:off x="9772650" y="2147054"/>
            <a:ext cx="1768433" cy="369332"/>
          </a:xfrm>
          <a:prstGeom prst="rect">
            <a:avLst/>
          </a:prstGeom>
          <a:noFill/>
        </p:spPr>
        <p:txBody>
          <a:bodyPr wrap="none" rtlCol="0">
            <a:spAutoFit/>
          </a:bodyPr>
          <a:lstStyle/>
          <a:p>
            <a:r>
              <a:rPr kumimoji="1" lang="en-US" altLang="zh-CN">
                <a:latin typeface="Times New Roman" panose="02020603050405020304" pitchFamily="18" charset="0"/>
                <a:cs typeface="Times New Roman" panose="02020603050405020304" pitchFamily="18" charset="0"/>
              </a:rPr>
              <a:t>Backbone Model</a:t>
            </a:r>
            <a:endParaRPr kumimoji="1" lang="zh-CN" altLang="en-US">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ECCBAE9-94F8-6F43-A915-2D7DB56D3C04}"/>
              </a:ext>
            </a:extLst>
          </p:cNvPr>
          <p:cNvSpPr txBox="1"/>
          <p:nvPr/>
        </p:nvSpPr>
        <p:spPr>
          <a:xfrm>
            <a:off x="2873809" y="5771682"/>
            <a:ext cx="6030161" cy="1015663"/>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Applications: </a:t>
            </a:r>
          </a:p>
          <a:p>
            <a:pPr marL="285750"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real-time constraints in robotics, e.g., self-driving cars.</a:t>
            </a:r>
          </a:p>
          <a:p>
            <a:pPr marL="285750" indent="-285750">
              <a:buFont typeface="Arial" panose="020B0604020202020204" pitchFamily="34" charset="0"/>
              <a:buChar char="•"/>
            </a:pPr>
            <a:r>
              <a:rPr kumimoji="1" lang="en-US" altLang="zh-CN" sz="2000">
                <a:latin typeface="Times New Roman" panose="02020603050405020304" pitchFamily="18" charset="0"/>
                <a:cs typeface="Times New Roman" panose="02020603050405020304" pitchFamily="18" charset="0"/>
              </a:rPr>
              <a:t>improve </a:t>
            </a:r>
            <a:r>
              <a:rPr kumimoji="1" lang="en-US" altLang="zh-CN" sz="2000" dirty="0">
                <a:latin typeface="Times New Roman" panose="02020603050405020304" pitchFamily="18" charset="0"/>
                <a:cs typeface="Times New Roman" panose="02020603050405020304" pitchFamily="18" charset="0"/>
              </a:rPr>
              <a:t>energy efficiency, e.g., mobile devices.</a:t>
            </a:r>
            <a:endParaRPr kumimoji="1" lang="zh-CN" altLang="en-US" sz="20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C0963899-B477-146F-A6AB-DBFE9FDDB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46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a:latin typeface="Times New Roman" panose="02020603050405020304" pitchFamily="18" charset="0"/>
                <a:cs typeface="Times New Roman" panose="02020603050405020304" pitchFamily="18" charset="0"/>
              </a:rPr>
              <a:t>Motivation</a:t>
            </a:r>
            <a:endParaRPr lang="en-US" altLang="zh-CN" b="1">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6" name="文本框 5">
            <a:extLst>
              <a:ext uri="{FF2B5EF4-FFF2-40B4-BE49-F238E27FC236}">
                <a16:creationId xmlns:a16="http://schemas.microsoft.com/office/drawing/2014/main" id="{95184AA7-177B-224B-BDDB-C3FA04215D97}"/>
              </a:ext>
            </a:extLst>
          </p:cNvPr>
          <p:cNvSpPr txBox="1"/>
          <p:nvPr/>
        </p:nvSpPr>
        <p:spPr>
          <a:xfrm>
            <a:off x="1240971" y="2382521"/>
            <a:ext cx="10000343" cy="1569660"/>
          </a:xfrm>
          <a:prstGeom prst="rect">
            <a:avLst/>
          </a:prstGeom>
          <a:noFill/>
        </p:spPr>
        <p:txBody>
          <a:bodyPr wrap="square">
            <a:spAutoFit/>
          </a:bodyPr>
          <a:lstStyle/>
          <a:p>
            <a:pPr marL="285750" indent="-285750">
              <a:buFont typeface="Arial" panose="020B0604020202020204" pitchFamily="34" charset="0"/>
              <a:buChar char="•"/>
            </a:pPr>
            <a:r>
              <a:rPr lang="en" altLang="zh-CN" sz="2400" dirty="0">
                <a:effectLst/>
                <a:latin typeface="Times New Roman" panose="02020603050405020304" pitchFamily="18" charset="0"/>
                <a:cs typeface="Times New Roman" panose="02020603050405020304" pitchFamily="18" charset="0"/>
              </a:rPr>
              <a:t>Current designs of multi-exit networks are </a:t>
            </a:r>
            <a:r>
              <a:rPr lang="en" altLang="zh-CN" sz="2400" b="1" dirty="0">
                <a:effectLst/>
                <a:latin typeface="Times New Roman" panose="02020603050405020304" pitchFamily="18" charset="0"/>
                <a:cs typeface="Times New Roman" panose="02020603050405020304" pitchFamily="18" charset="0"/>
              </a:rPr>
              <a:t>only</a:t>
            </a:r>
            <a:r>
              <a:rPr lang="en" altLang="zh-CN" sz="2400" dirty="0">
                <a:effectLst/>
                <a:latin typeface="Times New Roman" panose="02020603050405020304" pitchFamily="18" charset="0"/>
                <a:cs typeface="Times New Roman" panose="02020603050405020304" pitchFamily="18" charset="0"/>
              </a:rPr>
              <a:t> considered to achieve the best trade-off between resource usage efficiency and prediction accuracy;</a:t>
            </a:r>
          </a:p>
          <a:p>
            <a:pPr marL="285750" indent="-285750">
              <a:buFont typeface="Arial" panose="020B0604020202020204" pitchFamily="34" charset="0"/>
              <a:buChar char="•"/>
            </a:pPr>
            <a:endParaRPr lang="en" altLang="zh-CN" sz="240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T</a:t>
            </a:r>
            <a:r>
              <a:rPr lang="en" altLang="zh-CN" sz="2400" dirty="0">
                <a:effectLst/>
                <a:latin typeface="Times New Roman" panose="02020603050405020304" pitchFamily="18" charset="0"/>
                <a:cs typeface="Times New Roman" panose="02020603050405020304" pitchFamily="18" charset="0"/>
              </a:rPr>
              <a:t>he </a:t>
            </a:r>
            <a:r>
              <a:rPr lang="en" altLang="zh-CN" sz="2400" b="1" dirty="0">
                <a:effectLst/>
                <a:latin typeface="Times New Roman" panose="02020603050405020304" pitchFamily="18" charset="0"/>
                <a:cs typeface="Times New Roman" panose="02020603050405020304" pitchFamily="18" charset="0"/>
              </a:rPr>
              <a:t>privacy risks </a:t>
            </a:r>
            <a:r>
              <a:rPr lang="en" altLang="zh-CN" sz="2400" dirty="0">
                <a:effectLst/>
                <a:latin typeface="Times New Roman" panose="02020603050405020304" pitchFamily="18" charset="0"/>
                <a:cs typeface="Times New Roman" panose="02020603050405020304" pitchFamily="18" charset="0"/>
              </a:rPr>
              <a:t>stemming from them </a:t>
            </a:r>
            <a:r>
              <a:rPr lang="en" altLang="zh-CN" sz="2400" b="1" dirty="0">
                <a:effectLst/>
                <a:latin typeface="Times New Roman" panose="02020603050405020304" pitchFamily="18" charset="0"/>
                <a:cs typeface="Times New Roman" panose="02020603050405020304" pitchFamily="18" charset="0"/>
              </a:rPr>
              <a:t>have never been explored</a:t>
            </a:r>
            <a:r>
              <a:rPr lang="en" altLang="zh-CN" sz="2400" dirty="0">
                <a:effectLst/>
                <a:latin typeface="Times New Roman" panose="02020603050405020304" pitchFamily="18" charset="0"/>
                <a:cs typeface="Times New Roman" panose="02020603050405020304" pitchFamily="18" charset="0"/>
              </a:rPr>
              <a:t>. </a:t>
            </a:r>
            <a:endParaRPr lang="en" altLang="zh-CN" sz="2400" dirty="0">
              <a:latin typeface="Times New Roman" panose="02020603050405020304" pitchFamily="18" charset="0"/>
              <a:cs typeface="Times New Roman" panose="02020603050405020304" pitchFamily="18" charset="0"/>
            </a:endParaRPr>
          </a:p>
        </p:txBody>
      </p:sp>
      <p:sp>
        <p:nvSpPr>
          <p:cNvPr id="5" name="圆角矩形 5">
            <a:extLst>
              <a:ext uri="{FF2B5EF4-FFF2-40B4-BE49-F238E27FC236}">
                <a16:creationId xmlns:a16="http://schemas.microsoft.com/office/drawing/2014/main" id="{4AD56583-09E0-69D4-D90C-1C0B78C5540E}"/>
              </a:ext>
            </a:extLst>
          </p:cNvPr>
          <p:cNvSpPr/>
          <p:nvPr/>
        </p:nvSpPr>
        <p:spPr>
          <a:xfrm>
            <a:off x="2384250" y="5122001"/>
            <a:ext cx="7713784" cy="8596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We</a:t>
            </a:r>
            <a:r>
              <a:rPr lang="zh-CN" altLang="en-US" sz="2000" dirty="0">
                <a:solidFill>
                  <a:schemeClr val="tx1"/>
                </a:solidFill>
                <a:latin typeface="Times New Roman" panose="02020603050405020304" pitchFamily="18" charset="0"/>
                <a:cs typeface="Times New Roman" panose="02020603050405020304" pitchFamily="18" charset="0"/>
              </a:rPr>
              <a:t> </a:t>
            </a:r>
            <a:r>
              <a:rPr lang="en" altLang="zh-CN" sz="2000" dirty="0">
                <a:solidFill>
                  <a:schemeClr val="tx1"/>
                </a:solidFill>
                <a:latin typeface="Times New Roman" panose="02020603050405020304" pitchFamily="18" charset="0"/>
                <a:cs typeface="Times New Roman" panose="02020603050405020304" pitchFamily="18" charset="0"/>
              </a:rPr>
              <a:t>take the first step to audit the privacy risks of multi-exit networks through the lens of membership inference</a:t>
            </a:r>
          </a:p>
        </p:txBody>
      </p:sp>
      <p:pic>
        <p:nvPicPr>
          <p:cNvPr id="2" name="Picture 2">
            <a:extLst>
              <a:ext uri="{FF2B5EF4-FFF2-40B4-BE49-F238E27FC236}">
                <a16:creationId xmlns:a16="http://schemas.microsoft.com/office/drawing/2014/main" id="{BEF8742F-541D-15B8-400B-23990FF59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51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en" altLang="zh-CN" b="1" dirty="0">
                <a:solidFill>
                  <a:schemeClr val="tx1"/>
                </a:solidFill>
                <a:latin typeface="Times New Roman" panose="02020603050405020304" pitchFamily="18" charset="0"/>
                <a:cs typeface="Times New Roman" panose="02020603050405020304" pitchFamily="18" charset="0"/>
              </a:rPr>
              <a:t>Membership Inference Attack</a:t>
            </a:r>
            <a:endParaRPr lang="de-DE" b="1" dirty="0">
              <a:solidFill>
                <a:schemeClr val="tx1"/>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14729460-CF08-D146-A098-71183B63DB21}"/>
              </a:ext>
            </a:extLst>
          </p:cNvPr>
          <p:cNvPicPr>
            <a:picLocks noChangeAspect="1"/>
          </p:cNvPicPr>
          <p:nvPr/>
        </p:nvPicPr>
        <p:blipFill>
          <a:blip r:embed="rId3"/>
          <a:stretch>
            <a:fillRect/>
          </a:stretch>
        </p:blipFill>
        <p:spPr>
          <a:xfrm>
            <a:off x="4643962" y="1000274"/>
            <a:ext cx="3607964" cy="1533385"/>
          </a:xfrm>
          <a:prstGeom prst="rect">
            <a:avLst/>
          </a:prstGeom>
        </p:spPr>
      </p:pic>
      <p:sp>
        <p:nvSpPr>
          <p:cNvPr id="22" name="右箭头 21">
            <a:extLst>
              <a:ext uri="{FF2B5EF4-FFF2-40B4-BE49-F238E27FC236}">
                <a16:creationId xmlns:a16="http://schemas.microsoft.com/office/drawing/2014/main" id="{5209433F-962F-344E-8005-ECFEDEABF197}"/>
              </a:ext>
            </a:extLst>
          </p:cNvPr>
          <p:cNvSpPr/>
          <p:nvPr/>
        </p:nvSpPr>
        <p:spPr>
          <a:xfrm rot="5400000">
            <a:off x="5934387" y="2918311"/>
            <a:ext cx="1027111" cy="433213"/>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12" name="右箭头 11">
            <a:extLst>
              <a:ext uri="{FF2B5EF4-FFF2-40B4-BE49-F238E27FC236}">
                <a16:creationId xmlns:a16="http://schemas.microsoft.com/office/drawing/2014/main" id="{15230128-20C7-B24A-998D-B9CB3E2C0BF6}"/>
              </a:ext>
            </a:extLst>
          </p:cNvPr>
          <p:cNvSpPr/>
          <p:nvPr/>
        </p:nvSpPr>
        <p:spPr>
          <a:xfrm rot="19138321">
            <a:off x="1943796" y="2487291"/>
            <a:ext cx="2380062" cy="433213"/>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pic>
        <p:nvPicPr>
          <p:cNvPr id="5" name="图形 4" descr="问号">
            <a:extLst>
              <a:ext uri="{FF2B5EF4-FFF2-40B4-BE49-F238E27FC236}">
                <a16:creationId xmlns:a16="http://schemas.microsoft.com/office/drawing/2014/main" id="{2FCF9717-65CC-FE4F-9246-6F4093E9FE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5878" y="981221"/>
            <a:ext cx="914400" cy="914400"/>
          </a:xfrm>
          <a:prstGeom prst="rect">
            <a:avLst/>
          </a:prstGeom>
        </p:spPr>
      </p:pic>
      <p:pic>
        <p:nvPicPr>
          <p:cNvPr id="20" name="图片 19">
            <a:extLst>
              <a:ext uri="{FF2B5EF4-FFF2-40B4-BE49-F238E27FC236}">
                <a16:creationId xmlns:a16="http://schemas.microsoft.com/office/drawing/2014/main" id="{7B75F40D-469B-A443-B106-2F3CBBBB6A32}"/>
              </a:ext>
            </a:extLst>
          </p:cNvPr>
          <p:cNvPicPr>
            <a:picLocks noChangeAspect="1"/>
          </p:cNvPicPr>
          <p:nvPr/>
        </p:nvPicPr>
        <p:blipFill>
          <a:blip r:embed="rId6"/>
          <a:stretch>
            <a:fillRect/>
          </a:stretch>
        </p:blipFill>
        <p:spPr>
          <a:xfrm>
            <a:off x="1295404" y="4088796"/>
            <a:ext cx="930893" cy="772443"/>
          </a:xfrm>
          <a:prstGeom prst="rect">
            <a:avLst/>
          </a:prstGeom>
        </p:spPr>
      </p:pic>
      <p:sp>
        <p:nvSpPr>
          <p:cNvPr id="23" name="右箭头 22">
            <a:extLst>
              <a:ext uri="{FF2B5EF4-FFF2-40B4-BE49-F238E27FC236}">
                <a16:creationId xmlns:a16="http://schemas.microsoft.com/office/drawing/2014/main" id="{51518A02-FC09-1A4D-ABF8-5590DEF9D793}"/>
              </a:ext>
            </a:extLst>
          </p:cNvPr>
          <p:cNvSpPr/>
          <p:nvPr/>
        </p:nvSpPr>
        <p:spPr>
          <a:xfrm>
            <a:off x="2467071" y="4260934"/>
            <a:ext cx="981492" cy="433213"/>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pic>
        <p:nvPicPr>
          <p:cNvPr id="6" name="图片 5">
            <a:extLst>
              <a:ext uri="{FF2B5EF4-FFF2-40B4-BE49-F238E27FC236}">
                <a16:creationId xmlns:a16="http://schemas.microsoft.com/office/drawing/2014/main" id="{2134B1B9-6439-904F-8210-EC03C4A8F779}"/>
              </a:ext>
            </a:extLst>
          </p:cNvPr>
          <p:cNvPicPr>
            <a:picLocks noChangeAspect="1"/>
          </p:cNvPicPr>
          <p:nvPr/>
        </p:nvPicPr>
        <p:blipFill>
          <a:blip r:embed="rId7"/>
          <a:stretch>
            <a:fillRect/>
          </a:stretch>
        </p:blipFill>
        <p:spPr>
          <a:xfrm>
            <a:off x="2346282" y="1924816"/>
            <a:ext cx="686202" cy="673649"/>
          </a:xfrm>
          <a:prstGeom prst="rect">
            <a:avLst/>
          </a:prstGeom>
        </p:spPr>
      </p:pic>
      <p:sp>
        <p:nvSpPr>
          <p:cNvPr id="8" name="圆角矩形 5">
            <a:extLst>
              <a:ext uri="{FF2B5EF4-FFF2-40B4-BE49-F238E27FC236}">
                <a16:creationId xmlns:a16="http://schemas.microsoft.com/office/drawing/2014/main" id="{C4A03E54-4B1A-399B-CCB0-8353B8CB4144}"/>
              </a:ext>
            </a:extLst>
          </p:cNvPr>
          <p:cNvSpPr/>
          <p:nvPr/>
        </p:nvSpPr>
        <p:spPr>
          <a:xfrm>
            <a:off x="2507093" y="5688479"/>
            <a:ext cx="7713784" cy="8596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altLang="zh-CN" sz="2000" dirty="0">
                <a:solidFill>
                  <a:schemeClr val="tx1"/>
                </a:solidFill>
                <a:latin typeface="Times New Roman" panose="02020603050405020304" pitchFamily="18" charset="0"/>
                <a:cs typeface="Times New Roman" panose="02020603050405020304" pitchFamily="18" charset="0"/>
              </a:rPr>
              <a:t>Privacy risks: An ML model for medical diagnosis, if a person is in the training set, then he/she carries the disease.</a:t>
            </a:r>
          </a:p>
        </p:txBody>
      </p:sp>
      <p:pic>
        <p:nvPicPr>
          <p:cNvPr id="21" name="图片 14">
            <a:extLst>
              <a:ext uri="{FF2B5EF4-FFF2-40B4-BE49-F238E27FC236}">
                <a16:creationId xmlns:a16="http://schemas.microsoft.com/office/drawing/2014/main" id="{2F972B08-92E7-64F0-89B1-E2F5537ED4FB}"/>
              </a:ext>
            </a:extLst>
          </p:cNvPr>
          <p:cNvPicPr>
            <a:picLocks noChangeAspect="1"/>
          </p:cNvPicPr>
          <p:nvPr/>
        </p:nvPicPr>
        <p:blipFill>
          <a:blip r:embed="rId8"/>
          <a:stretch>
            <a:fillRect/>
          </a:stretch>
        </p:blipFill>
        <p:spPr>
          <a:xfrm>
            <a:off x="3774124" y="3806973"/>
            <a:ext cx="5418626" cy="1370915"/>
          </a:xfrm>
          <a:prstGeom prst="rect">
            <a:avLst/>
          </a:prstGeom>
        </p:spPr>
      </p:pic>
      <p:pic>
        <p:nvPicPr>
          <p:cNvPr id="26" name="图片 2">
            <a:extLst>
              <a:ext uri="{FF2B5EF4-FFF2-40B4-BE49-F238E27FC236}">
                <a16:creationId xmlns:a16="http://schemas.microsoft.com/office/drawing/2014/main" id="{39CF47B5-C399-0689-C346-97FB99011ACC}"/>
              </a:ext>
            </a:extLst>
          </p:cNvPr>
          <p:cNvPicPr>
            <a:picLocks noChangeAspect="1"/>
          </p:cNvPicPr>
          <p:nvPr/>
        </p:nvPicPr>
        <p:blipFill>
          <a:blip r:embed="rId9"/>
          <a:stretch>
            <a:fillRect/>
          </a:stretch>
        </p:blipFill>
        <p:spPr>
          <a:xfrm>
            <a:off x="8696877" y="2838156"/>
            <a:ext cx="1524000" cy="2730500"/>
          </a:xfrm>
          <a:prstGeom prst="rect">
            <a:avLst/>
          </a:prstGeom>
        </p:spPr>
      </p:pic>
      <p:sp>
        <p:nvSpPr>
          <p:cNvPr id="27" name="圆角矩形 18">
            <a:extLst>
              <a:ext uri="{FF2B5EF4-FFF2-40B4-BE49-F238E27FC236}">
                <a16:creationId xmlns:a16="http://schemas.microsoft.com/office/drawing/2014/main" id="{A2620B48-8438-B69D-B33D-715949A281A6}"/>
              </a:ext>
            </a:extLst>
          </p:cNvPr>
          <p:cNvSpPr/>
          <p:nvPr/>
        </p:nvSpPr>
        <p:spPr>
          <a:xfrm>
            <a:off x="9325005" y="3913046"/>
            <a:ext cx="497217" cy="1193596"/>
          </a:xfrm>
          <a:prstGeom prst="roundRect">
            <a:avLst/>
          </a:prstGeom>
          <a:solidFill>
            <a:srgbClr val="FEFFC3"/>
          </a:solidFill>
          <a:ln w="57150" cmpd="sng">
            <a:no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28" name="圆角矩形 17">
            <a:extLst>
              <a:ext uri="{FF2B5EF4-FFF2-40B4-BE49-F238E27FC236}">
                <a16:creationId xmlns:a16="http://schemas.microsoft.com/office/drawing/2014/main" id="{BD5378F5-9FBB-1C3B-77CF-FFB542809832}"/>
              </a:ext>
            </a:extLst>
          </p:cNvPr>
          <p:cNvSpPr/>
          <p:nvPr/>
        </p:nvSpPr>
        <p:spPr>
          <a:xfrm>
            <a:off x="8696877" y="3913047"/>
            <a:ext cx="570310" cy="1193596"/>
          </a:xfrm>
          <a:prstGeom prst="roundRect">
            <a:avLst/>
          </a:prstGeom>
          <a:solidFill>
            <a:schemeClr val="accent3">
              <a:lumMod val="75000"/>
              <a:alpha val="34000"/>
            </a:schemeClr>
          </a:solidFill>
          <a:ln w="57150" cmpd="sng">
            <a:no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29" name="文本框 23">
            <a:extLst>
              <a:ext uri="{FF2B5EF4-FFF2-40B4-BE49-F238E27FC236}">
                <a16:creationId xmlns:a16="http://schemas.microsoft.com/office/drawing/2014/main" id="{F777EDE5-227F-D19D-B982-DC84F26202B0}"/>
              </a:ext>
            </a:extLst>
          </p:cNvPr>
          <p:cNvSpPr txBox="1"/>
          <p:nvPr/>
        </p:nvSpPr>
        <p:spPr>
          <a:xfrm>
            <a:off x="8794901" y="4076931"/>
            <a:ext cx="409086" cy="830997"/>
          </a:xfrm>
          <a:prstGeom prst="rect">
            <a:avLst/>
          </a:prstGeom>
          <a:noFill/>
        </p:spPr>
        <p:txBody>
          <a:bodyPr wrap="square" rtlCol="0">
            <a:spAutoFit/>
          </a:bodyPr>
          <a:lstStyle/>
          <a:p>
            <a:pPr>
              <a:spcBef>
                <a:spcPts val="0"/>
              </a:spcBef>
            </a:pPr>
            <a:r>
              <a:rPr kumimoji="1" lang="en-US" altLang="zh-CN" sz="1200">
                <a:latin typeface="Times New Roman" panose="02020603050405020304" pitchFamily="18" charset="0"/>
                <a:cs typeface="Times New Roman" panose="02020603050405020304" pitchFamily="18" charset="0"/>
              </a:rPr>
              <a:t>0.1</a:t>
            </a:r>
          </a:p>
          <a:p>
            <a:pPr>
              <a:spcBef>
                <a:spcPts val="0"/>
              </a:spcBef>
            </a:pPr>
            <a:r>
              <a:rPr kumimoji="1" lang="en-US" altLang="zh-CN" sz="1200">
                <a:latin typeface="Times New Roman" panose="02020603050405020304" pitchFamily="18" charset="0"/>
                <a:cs typeface="Times New Roman" panose="02020603050405020304" pitchFamily="18" charset="0"/>
              </a:rPr>
              <a:t>0.8</a:t>
            </a:r>
          </a:p>
          <a:p>
            <a:pPr>
              <a:spcBef>
                <a:spcPts val="0"/>
              </a:spcBef>
            </a:pPr>
            <a:r>
              <a:rPr kumimoji="1" lang="en-US" altLang="zh-CN" sz="1200">
                <a:latin typeface="Times New Roman" panose="02020603050405020304" pitchFamily="18" charset="0"/>
                <a:cs typeface="Times New Roman" panose="02020603050405020304" pitchFamily="18" charset="0"/>
              </a:rPr>
              <a:t>0.1</a:t>
            </a:r>
          </a:p>
          <a:p>
            <a:pPr>
              <a:spcBef>
                <a:spcPts val="0"/>
              </a:spcBef>
            </a:pPr>
            <a:r>
              <a:rPr kumimoji="1" lang="en-US" altLang="zh-CN" sz="1200">
                <a:latin typeface="Times New Roman" panose="02020603050405020304" pitchFamily="18" charset="0"/>
                <a:cs typeface="Times New Roman" panose="02020603050405020304" pitchFamily="18" charset="0"/>
              </a:rPr>
              <a:t>0.0</a:t>
            </a:r>
          </a:p>
        </p:txBody>
      </p:sp>
      <p:sp>
        <p:nvSpPr>
          <p:cNvPr id="30" name="文本框 24">
            <a:extLst>
              <a:ext uri="{FF2B5EF4-FFF2-40B4-BE49-F238E27FC236}">
                <a16:creationId xmlns:a16="http://schemas.microsoft.com/office/drawing/2014/main" id="{B780F1A7-F13B-FC19-EDBF-7B83910253CB}"/>
              </a:ext>
            </a:extLst>
          </p:cNvPr>
          <p:cNvSpPr txBox="1"/>
          <p:nvPr/>
        </p:nvSpPr>
        <p:spPr>
          <a:xfrm>
            <a:off x="9325005" y="4047655"/>
            <a:ext cx="570311" cy="830997"/>
          </a:xfrm>
          <a:prstGeom prst="rect">
            <a:avLst/>
          </a:prstGeom>
          <a:noFill/>
        </p:spPr>
        <p:txBody>
          <a:bodyPr wrap="square" rtlCol="0">
            <a:spAutoFit/>
          </a:bodyPr>
          <a:lstStyle/>
          <a:p>
            <a:pPr>
              <a:spcBef>
                <a:spcPts val="0"/>
              </a:spcBef>
            </a:pPr>
            <a:r>
              <a:rPr kumimoji="1" lang="en-US" altLang="zh-CN" sz="1200" dirty="0">
                <a:latin typeface="Times New Roman" panose="02020603050405020304" pitchFamily="18" charset="0"/>
                <a:cs typeface="Times New Roman" panose="02020603050405020304" pitchFamily="18" charset="0"/>
              </a:rPr>
              <a:t>panda</a:t>
            </a:r>
          </a:p>
          <a:p>
            <a:pPr>
              <a:spcBef>
                <a:spcPts val="0"/>
              </a:spcBef>
            </a:pPr>
            <a:r>
              <a:rPr kumimoji="1" lang="en-US" altLang="zh-CN" sz="1200" b="1" u="sng" dirty="0">
                <a:latin typeface="Times New Roman" panose="02020603050405020304" pitchFamily="18" charset="0"/>
                <a:cs typeface="Times New Roman" panose="02020603050405020304" pitchFamily="18" charset="0"/>
              </a:rPr>
              <a:t>cat</a:t>
            </a:r>
          </a:p>
          <a:p>
            <a:pPr>
              <a:spcBef>
                <a:spcPts val="0"/>
              </a:spcBef>
            </a:pPr>
            <a:r>
              <a:rPr kumimoji="1" lang="en-US" altLang="zh-CN" sz="1200" dirty="0">
                <a:latin typeface="Times New Roman" panose="02020603050405020304" pitchFamily="18" charset="0"/>
                <a:cs typeface="Times New Roman" panose="02020603050405020304" pitchFamily="18" charset="0"/>
              </a:rPr>
              <a:t>dog</a:t>
            </a:r>
          </a:p>
          <a:p>
            <a:pPr>
              <a:spcBef>
                <a:spcPts val="0"/>
              </a:spcBef>
            </a:pPr>
            <a:r>
              <a:rPr kumimoji="1" lang="en-US" altLang="zh-CN" sz="1200" dirty="0">
                <a:latin typeface="Times New Roman" panose="02020603050405020304" pitchFamily="18" charset="0"/>
                <a:cs typeface="Times New Roman" panose="02020603050405020304" pitchFamily="18" charset="0"/>
              </a:rPr>
              <a:t>bird</a:t>
            </a:r>
          </a:p>
        </p:txBody>
      </p:sp>
      <p:pic>
        <p:nvPicPr>
          <p:cNvPr id="2" name="Picture 2">
            <a:extLst>
              <a:ext uri="{FF2B5EF4-FFF2-40B4-BE49-F238E27FC236}">
                <a16:creationId xmlns:a16="http://schemas.microsoft.com/office/drawing/2014/main" id="{F59503DE-FEA9-9DE0-49B3-5FCF0CCDB6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765355B1-8AE5-E5FA-8076-0DE85F6CCB19}"/>
              </a:ext>
            </a:extLst>
          </p:cNvPr>
          <p:cNvSpPr txBox="1"/>
          <p:nvPr/>
        </p:nvSpPr>
        <p:spPr>
          <a:xfrm>
            <a:off x="6664549" y="2927050"/>
            <a:ext cx="98777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Training</a:t>
            </a:r>
          </a:p>
        </p:txBody>
      </p:sp>
    </p:spTree>
    <p:extLst>
      <p:ext uri="{BB962C8B-B14F-4D97-AF65-F5344CB8AC3E}">
        <p14:creationId xmlns:p14="http://schemas.microsoft.com/office/powerpoint/2010/main" val="608442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77478" y="2863800"/>
            <a:ext cx="10047383" cy="565200"/>
          </a:xfrm>
        </p:spPr>
        <p:txBody>
          <a:bodyPr>
            <a:noAutofit/>
          </a:bodyPr>
          <a:lstStyle/>
          <a:p>
            <a:pPr algn="ctr"/>
            <a:r>
              <a:rPr lang="en-US" altLang="zh-CN" sz="4800" b="1" dirty="0">
                <a:latin typeface="Times New Roman" panose="02020603050405020304" pitchFamily="18" charset="0"/>
                <a:cs typeface="Times New Roman" panose="02020603050405020304" pitchFamily="18" charset="0"/>
              </a:rPr>
              <a:t>Quantify Membership Leakage Risks</a:t>
            </a:r>
            <a:endParaRPr lang="en-US" altLang="zh-CN" sz="48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2" name="Picture 2">
            <a:extLst>
              <a:ext uri="{FF2B5EF4-FFF2-40B4-BE49-F238E27FC236}">
                <a16:creationId xmlns:a16="http://schemas.microsoft.com/office/drawing/2014/main" id="{43C5FB49-F718-2BA4-80A0-6441D97F1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084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a:latin typeface="Times New Roman" panose="02020603050405020304" pitchFamily="18" charset="0"/>
                <a:cs typeface="Times New Roman" panose="02020603050405020304" pitchFamily="18" charset="0"/>
              </a:rPr>
              <a:t>Existing Membership Inference Attacks</a:t>
            </a:r>
            <a:endParaRPr lang="en-US" altLang="zh-CN" b="1">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sp>
        <p:nvSpPr>
          <p:cNvPr id="7" name="文本框 6">
            <a:extLst>
              <a:ext uri="{FF2B5EF4-FFF2-40B4-BE49-F238E27FC236}">
                <a16:creationId xmlns:a16="http://schemas.microsoft.com/office/drawing/2014/main" id="{3AF66AAA-0371-AE47-991C-FE72410A2E1A}"/>
              </a:ext>
            </a:extLst>
          </p:cNvPr>
          <p:cNvSpPr txBox="1"/>
          <p:nvPr/>
        </p:nvSpPr>
        <p:spPr>
          <a:xfrm>
            <a:off x="1996593" y="2414916"/>
            <a:ext cx="2533177" cy="923330"/>
          </a:xfrm>
          <a:prstGeom prst="rect">
            <a:avLst/>
          </a:prstGeom>
          <a:noFill/>
        </p:spPr>
        <p:txBody>
          <a:bodyPr wrap="square">
            <a:spAutoFit/>
          </a:bodyPr>
          <a:lstStyle/>
          <a:p>
            <a:pPr algn="ctr"/>
            <a:r>
              <a:rPr kumimoji="1" lang="en-US" altLang="zh-CN" b="1" dirty="0">
                <a:latin typeface="Times New Roman" panose="02020603050405020304" pitchFamily="18" charset="0"/>
                <a:cs typeface="Times New Roman" panose="02020603050405020304" pitchFamily="18" charset="0"/>
              </a:rPr>
              <a:t>Member</a:t>
            </a:r>
          </a:p>
          <a:p>
            <a:pPr algn="ctr"/>
            <a:r>
              <a:rPr kumimoji="1" lang="en-US" altLang="zh-CN" b="1" dirty="0">
                <a:latin typeface="Times New Roman" panose="02020603050405020304" pitchFamily="18" charset="0"/>
                <a:cs typeface="Times New Roman" panose="02020603050405020304" pitchFamily="18" charset="0"/>
              </a:rPr>
              <a:t>Or </a:t>
            </a:r>
          </a:p>
          <a:p>
            <a:pPr algn="ctr"/>
            <a:r>
              <a:rPr kumimoji="1" lang="en-US" altLang="zh-CN" b="1" dirty="0">
                <a:latin typeface="Times New Roman" panose="02020603050405020304" pitchFamily="18" charset="0"/>
                <a:cs typeface="Times New Roman" panose="02020603050405020304" pitchFamily="18" charset="0"/>
              </a:rPr>
              <a:t>Non-member</a:t>
            </a:r>
          </a:p>
        </p:txBody>
      </p:sp>
      <p:sp>
        <p:nvSpPr>
          <p:cNvPr id="8" name="圆角矩形 7">
            <a:extLst>
              <a:ext uri="{FF2B5EF4-FFF2-40B4-BE49-F238E27FC236}">
                <a16:creationId xmlns:a16="http://schemas.microsoft.com/office/drawing/2014/main" id="{E8A72D20-0341-304F-AE6F-FD8B4F9B3264}"/>
              </a:ext>
            </a:extLst>
          </p:cNvPr>
          <p:cNvSpPr/>
          <p:nvPr/>
        </p:nvSpPr>
        <p:spPr>
          <a:xfrm>
            <a:off x="772953" y="2470348"/>
            <a:ext cx="853687" cy="372271"/>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Confidence Score</a:t>
            </a:r>
          </a:p>
        </p:txBody>
      </p:sp>
      <p:sp>
        <p:nvSpPr>
          <p:cNvPr id="9" name="圆角矩形 8">
            <a:extLst>
              <a:ext uri="{FF2B5EF4-FFF2-40B4-BE49-F238E27FC236}">
                <a16:creationId xmlns:a16="http://schemas.microsoft.com/office/drawing/2014/main" id="{3836E619-8B58-9547-B8D9-C474DD3EBC81}"/>
              </a:ext>
            </a:extLst>
          </p:cNvPr>
          <p:cNvSpPr/>
          <p:nvPr/>
        </p:nvSpPr>
        <p:spPr>
          <a:xfrm>
            <a:off x="838134" y="1421447"/>
            <a:ext cx="641620" cy="284460"/>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Feature</a:t>
            </a:r>
          </a:p>
        </p:txBody>
      </p:sp>
      <p:sp>
        <p:nvSpPr>
          <p:cNvPr id="10" name="圆角矩形 9">
            <a:extLst>
              <a:ext uri="{FF2B5EF4-FFF2-40B4-BE49-F238E27FC236}">
                <a16:creationId xmlns:a16="http://schemas.microsoft.com/office/drawing/2014/main" id="{33A9C051-5D2F-924B-827B-D29932005A09}"/>
              </a:ext>
            </a:extLst>
          </p:cNvPr>
          <p:cNvSpPr/>
          <p:nvPr/>
        </p:nvSpPr>
        <p:spPr>
          <a:xfrm>
            <a:off x="838134" y="1960284"/>
            <a:ext cx="723327" cy="284460"/>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Gradients</a:t>
            </a:r>
          </a:p>
        </p:txBody>
      </p:sp>
      <p:sp>
        <p:nvSpPr>
          <p:cNvPr id="11" name="圆角矩形 10">
            <a:extLst>
              <a:ext uri="{FF2B5EF4-FFF2-40B4-BE49-F238E27FC236}">
                <a16:creationId xmlns:a16="http://schemas.microsoft.com/office/drawing/2014/main" id="{94F2C329-F523-6940-BDDB-26D834F406D3}"/>
              </a:ext>
            </a:extLst>
          </p:cNvPr>
          <p:cNvSpPr/>
          <p:nvPr/>
        </p:nvSpPr>
        <p:spPr>
          <a:xfrm>
            <a:off x="756268" y="3535842"/>
            <a:ext cx="853687" cy="372271"/>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Ground truth label</a:t>
            </a:r>
          </a:p>
        </p:txBody>
      </p:sp>
      <p:sp>
        <p:nvSpPr>
          <p:cNvPr id="12" name="圆角矩形 11">
            <a:extLst>
              <a:ext uri="{FF2B5EF4-FFF2-40B4-BE49-F238E27FC236}">
                <a16:creationId xmlns:a16="http://schemas.microsoft.com/office/drawing/2014/main" id="{A2F8A984-729F-2441-AB1F-0FC4AACE596F}"/>
              </a:ext>
            </a:extLst>
          </p:cNvPr>
          <p:cNvSpPr/>
          <p:nvPr/>
        </p:nvSpPr>
        <p:spPr>
          <a:xfrm>
            <a:off x="886471" y="3040983"/>
            <a:ext cx="593283" cy="319632"/>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Loss</a:t>
            </a:r>
          </a:p>
        </p:txBody>
      </p:sp>
      <p:sp>
        <p:nvSpPr>
          <p:cNvPr id="16" name="圆角矩形 15">
            <a:extLst>
              <a:ext uri="{FF2B5EF4-FFF2-40B4-BE49-F238E27FC236}">
                <a16:creationId xmlns:a16="http://schemas.microsoft.com/office/drawing/2014/main" id="{E4A97F97-E287-724B-99B1-2FFB4FB2957C}"/>
              </a:ext>
            </a:extLst>
          </p:cNvPr>
          <p:cNvSpPr/>
          <p:nvPr/>
        </p:nvSpPr>
        <p:spPr>
          <a:xfrm rot="5400000">
            <a:off x="-287198" y="1954406"/>
            <a:ext cx="2919494" cy="1389423"/>
          </a:xfrm>
          <a:prstGeom prst="roundRect">
            <a:avLst/>
          </a:prstGeom>
          <a:noFill/>
          <a:ln w="28575" cmpd="sng">
            <a:solidFill>
              <a:schemeClr val="bg2">
                <a:lumMod val="50000"/>
              </a:schemeClr>
            </a:solid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17" name="右箭头 16">
            <a:extLst>
              <a:ext uri="{FF2B5EF4-FFF2-40B4-BE49-F238E27FC236}">
                <a16:creationId xmlns:a16="http://schemas.microsoft.com/office/drawing/2014/main" id="{49A65F7F-CD7B-6346-A62D-E8AF0E997601}"/>
              </a:ext>
            </a:extLst>
          </p:cNvPr>
          <p:cNvSpPr/>
          <p:nvPr/>
        </p:nvSpPr>
        <p:spPr>
          <a:xfrm flipV="1">
            <a:off x="1867261" y="2836662"/>
            <a:ext cx="522940" cy="94107"/>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22" name="圆角矩形 21">
            <a:extLst>
              <a:ext uri="{FF2B5EF4-FFF2-40B4-BE49-F238E27FC236}">
                <a16:creationId xmlns:a16="http://schemas.microsoft.com/office/drawing/2014/main" id="{6F2AA86E-4A1D-134B-B46F-5BCE617B7E2F}"/>
              </a:ext>
            </a:extLst>
          </p:cNvPr>
          <p:cNvSpPr/>
          <p:nvPr/>
        </p:nvSpPr>
        <p:spPr>
          <a:xfrm>
            <a:off x="4673534" y="2663936"/>
            <a:ext cx="853687" cy="372271"/>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Confidence Score</a:t>
            </a:r>
          </a:p>
        </p:txBody>
      </p:sp>
      <p:sp>
        <p:nvSpPr>
          <p:cNvPr id="25" name="圆角矩形 24">
            <a:extLst>
              <a:ext uri="{FF2B5EF4-FFF2-40B4-BE49-F238E27FC236}">
                <a16:creationId xmlns:a16="http://schemas.microsoft.com/office/drawing/2014/main" id="{016A92EF-8456-7D48-8813-B292826E224B}"/>
              </a:ext>
            </a:extLst>
          </p:cNvPr>
          <p:cNvSpPr/>
          <p:nvPr/>
        </p:nvSpPr>
        <p:spPr>
          <a:xfrm rot="5400000">
            <a:off x="4712126" y="2282104"/>
            <a:ext cx="776501" cy="1189489"/>
          </a:xfrm>
          <a:prstGeom prst="roundRect">
            <a:avLst/>
          </a:prstGeom>
          <a:noFill/>
          <a:ln w="28575" cmpd="sng">
            <a:solidFill>
              <a:schemeClr val="bg2">
                <a:lumMod val="50000"/>
              </a:schemeClr>
            </a:solid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30" name="右箭头 29">
            <a:extLst>
              <a:ext uri="{FF2B5EF4-FFF2-40B4-BE49-F238E27FC236}">
                <a16:creationId xmlns:a16="http://schemas.microsoft.com/office/drawing/2014/main" id="{7C8A4087-E5FC-C24E-A58D-7E09E92AC11E}"/>
              </a:ext>
            </a:extLst>
          </p:cNvPr>
          <p:cNvSpPr/>
          <p:nvPr/>
        </p:nvSpPr>
        <p:spPr>
          <a:xfrm flipV="1">
            <a:off x="5695121" y="2818589"/>
            <a:ext cx="522940" cy="94107"/>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31" name="圆角矩形 30">
            <a:extLst>
              <a:ext uri="{FF2B5EF4-FFF2-40B4-BE49-F238E27FC236}">
                <a16:creationId xmlns:a16="http://schemas.microsoft.com/office/drawing/2014/main" id="{1F30C277-40F8-D443-8B1C-182EBF7630A0}"/>
              </a:ext>
            </a:extLst>
          </p:cNvPr>
          <p:cNvSpPr/>
          <p:nvPr/>
        </p:nvSpPr>
        <p:spPr>
          <a:xfrm>
            <a:off x="8780760" y="2656362"/>
            <a:ext cx="853687" cy="372271"/>
          </a:xfrm>
          <a:prstGeom prst="roundRect">
            <a:avLst/>
          </a:prstGeom>
          <a:solidFill>
            <a:schemeClr val="accent3">
              <a:lumMod val="75000"/>
              <a:alpha val="34000"/>
            </a:schemeClr>
          </a:solidFill>
          <a:ln w="57150" cmpd="sng">
            <a:noFill/>
            <a:prstDash val="sysDash"/>
          </a:ln>
        </p:spPr>
        <p:txBody>
          <a:bodyPr rtlCol="0" anchor="ctr"/>
          <a:lstStyle/>
          <a:p>
            <a:pPr algn="ctr"/>
            <a:r>
              <a:rPr kumimoji="1" lang="en-US" altLang="zh-CN" sz="1000">
                <a:latin typeface="Times New Roman" panose="02020603050405020304" pitchFamily="18" charset="0"/>
                <a:cs typeface="Times New Roman" panose="02020603050405020304" pitchFamily="18" charset="0"/>
              </a:rPr>
              <a:t>Predicted Label</a:t>
            </a:r>
          </a:p>
        </p:txBody>
      </p:sp>
      <p:sp>
        <p:nvSpPr>
          <p:cNvPr id="32" name="圆角矩形 31">
            <a:extLst>
              <a:ext uri="{FF2B5EF4-FFF2-40B4-BE49-F238E27FC236}">
                <a16:creationId xmlns:a16="http://schemas.microsoft.com/office/drawing/2014/main" id="{3BB1F386-73B5-2A4B-AF36-CD7CFCAA43DF}"/>
              </a:ext>
            </a:extLst>
          </p:cNvPr>
          <p:cNvSpPr/>
          <p:nvPr/>
        </p:nvSpPr>
        <p:spPr>
          <a:xfrm rot="5400000">
            <a:off x="8819352" y="2274530"/>
            <a:ext cx="776501" cy="1189489"/>
          </a:xfrm>
          <a:prstGeom prst="roundRect">
            <a:avLst/>
          </a:prstGeom>
          <a:noFill/>
          <a:ln w="28575" cmpd="sng">
            <a:solidFill>
              <a:schemeClr val="bg2">
                <a:lumMod val="50000"/>
              </a:schemeClr>
            </a:solidFill>
            <a:prstDash val="sysDash"/>
          </a:ln>
        </p:spPr>
        <p:txBody>
          <a:bodyPr rtlCol="0" anchor="ctr"/>
          <a:lstStyle/>
          <a:p>
            <a:pPr algn="ctr"/>
            <a:endParaRPr kumimoji="1" lang="en-US" altLang="zh-CN" sz="1000">
              <a:latin typeface="Times New Roman" panose="02020603050405020304" pitchFamily="18" charset="0"/>
              <a:cs typeface="Times New Roman" panose="02020603050405020304" pitchFamily="18" charset="0"/>
            </a:endParaRPr>
          </a:p>
        </p:txBody>
      </p:sp>
      <p:sp>
        <p:nvSpPr>
          <p:cNvPr id="35" name="右箭头 34">
            <a:extLst>
              <a:ext uri="{FF2B5EF4-FFF2-40B4-BE49-F238E27FC236}">
                <a16:creationId xmlns:a16="http://schemas.microsoft.com/office/drawing/2014/main" id="{FBF9D4EF-26B2-0440-8BE7-787115CFB6F0}"/>
              </a:ext>
            </a:extLst>
          </p:cNvPr>
          <p:cNvSpPr/>
          <p:nvPr/>
        </p:nvSpPr>
        <p:spPr>
          <a:xfrm flipV="1">
            <a:off x="9802347" y="2811015"/>
            <a:ext cx="522940" cy="94107"/>
          </a:xfrm>
          <a:prstGeom prst="rightArrow">
            <a:avLst/>
          </a:prstGeom>
          <a:solidFill>
            <a:schemeClr val="tx1">
              <a:lumMod val="75000"/>
              <a:lumOff val="25000"/>
              <a:alpha val="34000"/>
            </a:schemeClr>
          </a:solidFill>
          <a:ln w="6350" cmpd="sng">
            <a:solidFill>
              <a:schemeClr val="tx1">
                <a:lumMod val="85000"/>
                <a:lumOff val="15000"/>
              </a:schemeClr>
            </a:solidFill>
            <a:prstDash val="solid"/>
          </a:ln>
        </p:spPr>
        <p:txBody>
          <a:bodyPr rtlCol="0" anchor="ctr"/>
          <a:lstStyle/>
          <a:p>
            <a:pPr algn="ctr"/>
            <a:endParaRPr kumimoji="1" lang="zh-CN" altLang="en-US"/>
          </a:p>
        </p:txBody>
      </p:sp>
      <p:sp>
        <p:nvSpPr>
          <p:cNvPr id="5" name="右大括号 4">
            <a:extLst>
              <a:ext uri="{FF2B5EF4-FFF2-40B4-BE49-F238E27FC236}">
                <a16:creationId xmlns:a16="http://schemas.microsoft.com/office/drawing/2014/main" id="{A30B2742-5E60-AC4A-96F5-0C9B43427CD1}"/>
              </a:ext>
            </a:extLst>
          </p:cNvPr>
          <p:cNvSpPr/>
          <p:nvPr/>
        </p:nvSpPr>
        <p:spPr>
          <a:xfrm rot="5400000">
            <a:off x="2217500" y="2920199"/>
            <a:ext cx="287117" cy="34766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文本框 13">
            <a:extLst>
              <a:ext uri="{FF2B5EF4-FFF2-40B4-BE49-F238E27FC236}">
                <a16:creationId xmlns:a16="http://schemas.microsoft.com/office/drawing/2014/main" id="{F2CD46E5-CF45-4645-9045-7C739F9967CA}"/>
              </a:ext>
            </a:extLst>
          </p:cNvPr>
          <p:cNvSpPr txBox="1"/>
          <p:nvPr/>
        </p:nvSpPr>
        <p:spPr>
          <a:xfrm>
            <a:off x="1479754" y="4907909"/>
            <a:ext cx="1747594" cy="369332"/>
          </a:xfrm>
          <a:prstGeom prst="rect">
            <a:avLst/>
          </a:prstGeom>
          <a:noFill/>
        </p:spPr>
        <p:txBody>
          <a:bodyPr wrap="none" rtlCol="0">
            <a:spAutoFit/>
          </a:bodyPr>
          <a:lstStyle/>
          <a:p>
            <a:r>
              <a:rPr lang="en-GB" dirty="0"/>
              <a:t>Gradient-based</a:t>
            </a:r>
          </a:p>
        </p:txBody>
      </p:sp>
      <p:sp>
        <p:nvSpPr>
          <p:cNvPr id="26" name="右大括号 25">
            <a:extLst>
              <a:ext uri="{FF2B5EF4-FFF2-40B4-BE49-F238E27FC236}">
                <a16:creationId xmlns:a16="http://schemas.microsoft.com/office/drawing/2014/main" id="{E08BABC9-EFCC-8A45-A728-41285B3ACBFE}"/>
              </a:ext>
            </a:extLst>
          </p:cNvPr>
          <p:cNvSpPr/>
          <p:nvPr/>
        </p:nvSpPr>
        <p:spPr>
          <a:xfrm rot="5400000">
            <a:off x="6100406" y="2920199"/>
            <a:ext cx="287117" cy="34766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文本框 26">
            <a:extLst>
              <a:ext uri="{FF2B5EF4-FFF2-40B4-BE49-F238E27FC236}">
                <a16:creationId xmlns:a16="http://schemas.microsoft.com/office/drawing/2014/main" id="{5E28FBD4-5575-7044-A97E-83CE5F99BD59}"/>
              </a:ext>
            </a:extLst>
          </p:cNvPr>
          <p:cNvSpPr txBox="1"/>
          <p:nvPr/>
        </p:nvSpPr>
        <p:spPr>
          <a:xfrm>
            <a:off x="5527221" y="4907909"/>
            <a:ext cx="1447832" cy="369332"/>
          </a:xfrm>
          <a:prstGeom prst="rect">
            <a:avLst/>
          </a:prstGeom>
          <a:noFill/>
        </p:spPr>
        <p:txBody>
          <a:bodyPr wrap="none" rtlCol="0">
            <a:spAutoFit/>
          </a:bodyPr>
          <a:lstStyle/>
          <a:p>
            <a:r>
              <a:rPr lang="en-GB" dirty="0"/>
              <a:t>Score-based</a:t>
            </a:r>
          </a:p>
        </p:txBody>
      </p:sp>
      <p:sp>
        <p:nvSpPr>
          <p:cNvPr id="28" name="右大括号 27">
            <a:extLst>
              <a:ext uri="{FF2B5EF4-FFF2-40B4-BE49-F238E27FC236}">
                <a16:creationId xmlns:a16="http://schemas.microsoft.com/office/drawing/2014/main" id="{209AD7C0-18E3-E849-962D-46AD7DACFC46}"/>
              </a:ext>
            </a:extLst>
          </p:cNvPr>
          <p:cNvSpPr/>
          <p:nvPr/>
        </p:nvSpPr>
        <p:spPr>
          <a:xfrm rot="5400000">
            <a:off x="9981558" y="2920199"/>
            <a:ext cx="287117" cy="34766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 name="文本框 32">
            <a:extLst>
              <a:ext uri="{FF2B5EF4-FFF2-40B4-BE49-F238E27FC236}">
                <a16:creationId xmlns:a16="http://schemas.microsoft.com/office/drawing/2014/main" id="{63535B61-18FC-A148-A2FF-7E47EBAFFACE}"/>
              </a:ext>
            </a:extLst>
          </p:cNvPr>
          <p:cNvSpPr txBox="1"/>
          <p:nvPr/>
        </p:nvSpPr>
        <p:spPr>
          <a:xfrm>
            <a:off x="9467995" y="4907909"/>
            <a:ext cx="1244251" cy="369332"/>
          </a:xfrm>
          <a:prstGeom prst="rect">
            <a:avLst/>
          </a:prstGeom>
          <a:noFill/>
        </p:spPr>
        <p:txBody>
          <a:bodyPr wrap="none" rtlCol="0">
            <a:spAutoFit/>
          </a:bodyPr>
          <a:lstStyle/>
          <a:p>
            <a:r>
              <a:rPr lang="en-GB" dirty="0"/>
              <a:t>Label-only</a:t>
            </a:r>
          </a:p>
        </p:txBody>
      </p:sp>
      <p:pic>
        <p:nvPicPr>
          <p:cNvPr id="13" name="Picture 2">
            <a:extLst>
              <a:ext uri="{FF2B5EF4-FFF2-40B4-BE49-F238E27FC236}">
                <a16:creationId xmlns:a16="http://schemas.microsoft.com/office/drawing/2014/main" id="{6373AC03-B959-0687-FFCE-B072A013B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3BD45363-47EF-F412-D6C5-AF5B2F8E5F23}"/>
              </a:ext>
            </a:extLst>
          </p:cNvPr>
          <p:cNvSpPr txBox="1"/>
          <p:nvPr/>
        </p:nvSpPr>
        <p:spPr>
          <a:xfrm>
            <a:off x="5657978" y="2477932"/>
            <a:ext cx="2533177" cy="923330"/>
          </a:xfrm>
          <a:prstGeom prst="rect">
            <a:avLst/>
          </a:prstGeom>
          <a:noFill/>
        </p:spPr>
        <p:txBody>
          <a:bodyPr wrap="square">
            <a:spAutoFit/>
          </a:bodyPr>
          <a:lstStyle/>
          <a:p>
            <a:pPr algn="ctr"/>
            <a:r>
              <a:rPr kumimoji="1" lang="en-US" altLang="zh-CN" b="1" dirty="0">
                <a:latin typeface="Times New Roman" panose="02020603050405020304" pitchFamily="18" charset="0"/>
                <a:cs typeface="Times New Roman" panose="02020603050405020304" pitchFamily="18" charset="0"/>
              </a:rPr>
              <a:t>Member</a:t>
            </a:r>
          </a:p>
          <a:p>
            <a:pPr algn="ctr"/>
            <a:r>
              <a:rPr kumimoji="1" lang="en-US" altLang="zh-CN" b="1" dirty="0">
                <a:latin typeface="Times New Roman" panose="02020603050405020304" pitchFamily="18" charset="0"/>
                <a:cs typeface="Times New Roman" panose="02020603050405020304" pitchFamily="18" charset="0"/>
              </a:rPr>
              <a:t>Or </a:t>
            </a:r>
          </a:p>
          <a:p>
            <a:pPr algn="ctr"/>
            <a:r>
              <a:rPr kumimoji="1" lang="en-US" altLang="zh-CN" b="1" dirty="0">
                <a:latin typeface="Times New Roman" panose="02020603050405020304" pitchFamily="18" charset="0"/>
                <a:cs typeface="Times New Roman" panose="02020603050405020304" pitchFamily="18" charset="0"/>
              </a:rPr>
              <a:t>Non-member</a:t>
            </a:r>
          </a:p>
        </p:txBody>
      </p:sp>
      <p:sp>
        <p:nvSpPr>
          <p:cNvPr id="20" name="文本框 19">
            <a:extLst>
              <a:ext uri="{FF2B5EF4-FFF2-40B4-BE49-F238E27FC236}">
                <a16:creationId xmlns:a16="http://schemas.microsoft.com/office/drawing/2014/main" id="{07A41EFA-DC89-C2A4-CB22-DEC122895862}"/>
              </a:ext>
            </a:extLst>
          </p:cNvPr>
          <p:cNvSpPr txBox="1"/>
          <p:nvPr/>
        </p:nvSpPr>
        <p:spPr>
          <a:xfrm>
            <a:off x="9706209" y="2437285"/>
            <a:ext cx="2533177" cy="923330"/>
          </a:xfrm>
          <a:prstGeom prst="rect">
            <a:avLst/>
          </a:prstGeom>
          <a:noFill/>
        </p:spPr>
        <p:txBody>
          <a:bodyPr wrap="square">
            <a:spAutoFit/>
          </a:bodyPr>
          <a:lstStyle/>
          <a:p>
            <a:pPr algn="ctr"/>
            <a:r>
              <a:rPr kumimoji="1" lang="en-US" altLang="zh-CN" b="1" dirty="0">
                <a:latin typeface="Times New Roman" panose="02020603050405020304" pitchFamily="18" charset="0"/>
                <a:cs typeface="Times New Roman" panose="02020603050405020304" pitchFamily="18" charset="0"/>
              </a:rPr>
              <a:t>Member</a:t>
            </a:r>
          </a:p>
          <a:p>
            <a:pPr algn="ctr"/>
            <a:r>
              <a:rPr kumimoji="1" lang="en-US" altLang="zh-CN" b="1" dirty="0">
                <a:latin typeface="Times New Roman" panose="02020603050405020304" pitchFamily="18" charset="0"/>
                <a:cs typeface="Times New Roman" panose="02020603050405020304" pitchFamily="18" charset="0"/>
              </a:rPr>
              <a:t>Or </a:t>
            </a:r>
          </a:p>
          <a:p>
            <a:pPr algn="ctr"/>
            <a:r>
              <a:rPr kumimoji="1" lang="en-US" altLang="zh-CN" b="1" dirty="0">
                <a:latin typeface="Times New Roman" panose="02020603050405020304" pitchFamily="18" charset="0"/>
                <a:cs typeface="Times New Roman" panose="02020603050405020304" pitchFamily="18" charset="0"/>
              </a:rPr>
              <a:t>Non-member</a:t>
            </a:r>
          </a:p>
        </p:txBody>
      </p:sp>
    </p:spTree>
    <p:extLst>
      <p:ext uri="{BB962C8B-B14F-4D97-AF65-F5344CB8AC3E}">
        <p14:creationId xmlns:p14="http://schemas.microsoft.com/office/powerpoint/2010/main" val="35267182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a:latin typeface="Times New Roman" panose="02020603050405020304" pitchFamily="18" charset="0"/>
                <a:cs typeface="Times New Roman" panose="02020603050405020304" pitchFamily="18" charset="0"/>
              </a:rPr>
              <a:t>Results</a:t>
            </a:r>
            <a:endParaRPr lang="en-US" altLang="zh-CN" b="1">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5" name="图片 4">
            <a:extLst>
              <a:ext uri="{FF2B5EF4-FFF2-40B4-BE49-F238E27FC236}">
                <a16:creationId xmlns:a16="http://schemas.microsoft.com/office/drawing/2014/main" id="{349273F1-3D54-0144-A7CB-BEED79CAD84E}"/>
              </a:ext>
            </a:extLst>
          </p:cNvPr>
          <p:cNvPicPr>
            <a:picLocks noChangeAspect="1"/>
          </p:cNvPicPr>
          <p:nvPr/>
        </p:nvPicPr>
        <p:blipFill>
          <a:blip r:embed="rId4"/>
          <a:stretch>
            <a:fillRect/>
          </a:stretch>
        </p:blipFill>
        <p:spPr>
          <a:xfrm>
            <a:off x="0" y="1580636"/>
            <a:ext cx="12192000" cy="4067788"/>
          </a:xfrm>
          <a:prstGeom prst="rect">
            <a:avLst/>
          </a:prstGeom>
        </p:spPr>
      </p:pic>
      <p:pic>
        <p:nvPicPr>
          <p:cNvPr id="2" name="Picture 2">
            <a:extLst>
              <a:ext uri="{FF2B5EF4-FFF2-40B4-BE49-F238E27FC236}">
                <a16:creationId xmlns:a16="http://schemas.microsoft.com/office/drawing/2014/main" id="{69E51091-7059-1A9C-7A5C-D2A875ED1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a:extLst>
              <a:ext uri="{FF2B5EF4-FFF2-40B4-BE49-F238E27FC236}">
                <a16:creationId xmlns:a16="http://schemas.microsoft.com/office/drawing/2014/main" id="{16DC39C5-E206-B52C-98C5-0CE038ACA34B}"/>
              </a:ext>
            </a:extLst>
          </p:cNvPr>
          <p:cNvSpPr/>
          <p:nvPr/>
        </p:nvSpPr>
        <p:spPr>
          <a:xfrm>
            <a:off x="2111271" y="5650403"/>
            <a:ext cx="8138048" cy="8596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dirty="0">
                <a:solidFill>
                  <a:schemeClr val="tx1"/>
                </a:solidFill>
                <a:latin typeface="Times New Roman" panose="02020603050405020304" pitchFamily="18" charset="0"/>
                <a:cs typeface="Times New Roman" panose="02020603050405020304" pitchFamily="18" charset="0"/>
              </a:rPr>
              <a:t>Multi-exit model performs similarly with the vanilla model on the classification task, but better in computational cost</a:t>
            </a:r>
          </a:p>
        </p:txBody>
      </p:sp>
    </p:spTree>
    <p:extLst>
      <p:ext uri="{BB962C8B-B14F-4D97-AF65-F5344CB8AC3E}">
        <p14:creationId xmlns:p14="http://schemas.microsoft.com/office/powerpoint/2010/main" val="7808243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Results</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2" name="图片 1">
            <a:extLst>
              <a:ext uri="{FF2B5EF4-FFF2-40B4-BE49-F238E27FC236}">
                <a16:creationId xmlns:a16="http://schemas.microsoft.com/office/drawing/2014/main" id="{B6DF4BEB-CA8B-994F-B061-7A601DBB0FCE}"/>
              </a:ext>
            </a:extLst>
          </p:cNvPr>
          <p:cNvPicPr>
            <a:picLocks noChangeAspect="1"/>
          </p:cNvPicPr>
          <p:nvPr/>
        </p:nvPicPr>
        <p:blipFill>
          <a:blip r:embed="rId4"/>
          <a:stretch>
            <a:fillRect/>
          </a:stretch>
        </p:blipFill>
        <p:spPr>
          <a:xfrm>
            <a:off x="0" y="1734097"/>
            <a:ext cx="12192000" cy="3389805"/>
          </a:xfrm>
          <a:prstGeom prst="rect">
            <a:avLst/>
          </a:prstGeom>
        </p:spPr>
      </p:pic>
      <p:sp>
        <p:nvSpPr>
          <p:cNvPr id="6" name="圆角矩形 5">
            <a:extLst>
              <a:ext uri="{FF2B5EF4-FFF2-40B4-BE49-F238E27FC236}">
                <a16:creationId xmlns:a16="http://schemas.microsoft.com/office/drawing/2014/main" id="{2B814DE7-B00F-EB4C-8688-489D847A1993}"/>
              </a:ext>
            </a:extLst>
          </p:cNvPr>
          <p:cNvSpPr/>
          <p:nvPr/>
        </p:nvSpPr>
        <p:spPr>
          <a:xfrm>
            <a:off x="2332334" y="5410931"/>
            <a:ext cx="7713784" cy="8596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dirty="0">
                <a:solidFill>
                  <a:schemeClr val="tx1"/>
                </a:solidFill>
                <a:latin typeface="Times New Roman" panose="02020603050405020304" pitchFamily="18" charset="0"/>
                <a:cs typeface="Times New Roman" panose="02020603050405020304" pitchFamily="18" charset="0"/>
              </a:rPr>
              <a:t>Multi-exit networks are less vulnerable to membership inference attacks</a:t>
            </a:r>
          </a:p>
        </p:txBody>
      </p:sp>
      <p:pic>
        <p:nvPicPr>
          <p:cNvPr id="5" name="Picture 2">
            <a:extLst>
              <a:ext uri="{FF2B5EF4-FFF2-40B4-BE49-F238E27FC236}">
                <a16:creationId xmlns:a16="http://schemas.microsoft.com/office/drawing/2014/main" id="{66137CF3-CFA2-FE7C-B6EE-EAA178B8C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908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7838" y="232950"/>
            <a:ext cx="9873600" cy="565200"/>
          </a:xfrm>
        </p:spPr>
        <p:txBody>
          <a:bodyPr>
            <a:normAutofit fontScale="90000"/>
          </a:bodyPr>
          <a:lstStyle/>
          <a:p>
            <a:r>
              <a:rPr lang="en" altLang="zh-CN" b="1" dirty="0">
                <a:latin typeface="Times New Roman" panose="02020603050405020304" pitchFamily="18" charset="0"/>
                <a:cs typeface="Times New Roman" panose="02020603050405020304" pitchFamily="18" charset="0"/>
              </a:rPr>
              <a:t>Results</a:t>
            </a:r>
            <a:endParaRPr lang="en-US" altLang="zh-CN"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1A3F4A7E-86E6-8E41-80B5-9ECF58C9134F}"/>
              </a:ext>
            </a:extLst>
          </p:cNvPr>
          <p:cNvPicPr>
            <a:picLocks noChangeAspect="1"/>
          </p:cNvPicPr>
          <p:nvPr/>
        </p:nvPicPr>
        <p:blipFill>
          <a:blip r:embed="rId3"/>
          <a:stretch>
            <a:fillRect/>
          </a:stretch>
        </p:blipFill>
        <p:spPr>
          <a:xfrm>
            <a:off x="0" y="-8350"/>
            <a:ext cx="12192000" cy="144875"/>
          </a:xfrm>
          <a:prstGeom prst="rect">
            <a:avLst/>
          </a:prstGeom>
        </p:spPr>
      </p:pic>
      <p:pic>
        <p:nvPicPr>
          <p:cNvPr id="7" name="图片 6">
            <a:extLst>
              <a:ext uri="{FF2B5EF4-FFF2-40B4-BE49-F238E27FC236}">
                <a16:creationId xmlns:a16="http://schemas.microsoft.com/office/drawing/2014/main" id="{C61B11E3-79B5-2F48-9546-B2319ABC50E5}"/>
              </a:ext>
            </a:extLst>
          </p:cNvPr>
          <p:cNvPicPr>
            <a:picLocks noChangeAspect="1"/>
          </p:cNvPicPr>
          <p:nvPr/>
        </p:nvPicPr>
        <p:blipFill>
          <a:blip r:embed="rId4"/>
          <a:stretch>
            <a:fillRect/>
          </a:stretch>
        </p:blipFill>
        <p:spPr>
          <a:xfrm>
            <a:off x="2316136" y="1612330"/>
            <a:ext cx="7126378" cy="4035560"/>
          </a:xfrm>
          <a:prstGeom prst="rect">
            <a:avLst/>
          </a:prstGeom>
        </p:spPr>
      </p:pic>
      <p:sp>
        <p:nvSpPr>
          <p:cNvPr id="10" name="圆角矩形 9">
            <a:extLst>
              <a:ext uri="{FF2B5EF4-FFF2-40B4-BE49-F238E27FC236}">
                <a16:creationId xmlns:a16="http://schemas.microsoft.com/office/drawing/2014/main" id="{AC712B24-80D6-FF4D-BED2-8227DFEA8761}"/>
              </a:ext>
            </a:extLst>
          </p:cNvPr>
          <p:cNvSpPr/>
          <p:nvPr/>
        </p:nvSpPr>
        <p:spPr>
          <a:xfrm>
            <a:off x="1643504" y="5647890"/>
            <a:ext cx="8707934" cy="10463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dirty="0">
                <a:solidFill>
                  <a:schemeClr val="tx1"/>
                </a:solidFill>
                <a:latin typeface="Times New Roman" panose="02020603050405020304" pitchFamily="18" charset="0"/>
                <a:cs typeface="Times New Roman" panose="02020603050405020304" pitchFamily="18" charset="0"/>
              </a:rPr>
              <a:t>The loss distribution difference of multi-exit networks is much lower</a:t>
            </a:r>
          </a:p>
        </p:txBody>
      </p:sp>
      <p:pic>
        <p:nvPicPr>
          <p:cNvPr id="2" name="Picture 2">
            <a:extLst>
              <a:ext uri="{FF2B5EF4-FFF2-40B4-BE49-F238E27FC236}">
                <a16:creationId xmlns:a16="http://schemas.microsoft.com/office/drawing/2014/main" id="{BD710517-C658-3005-17D8-77406FA73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798" y="862655"/>
            <a:ext cx="902725" cy="5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25691"/>
      </p:ext>
    </p:extLst>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21448</TotalTime>
  <Words>1712</Words>
  <Application>Microsoft Macintosh PowerPoint</Application>
  <PresentationFormat>宽屏</PresentationFormat>
  <Paragraphs>217</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等线</vt:lpstr>
      <vt:lpstr>等线 Light</vt:lpstr>
      <vt:lpstr>Arial</vt:lpstr>
      <vt:lpstr>Calibri</vt:lpstr>
      <vt:lpstr>Lucida Grande</vt:lpstr>
      <vt:lpstr>Times New Roman</vt:lpstr>
      <vt:lpstr>Wingdings</vt:lpstr>
      <vt:lpstr>Office 主题​​</vt:lpstr>
      <vt:lpstr>PowerPoint 演示文稿</vt:lpstr>
      <vt:lpstr>Multi-Exit Network </vt:lpstr>
      <vt:lpstr>Motivation</vt:lpstr>
      <vt:lpstr>Membership Inference Attack</vt:lpstr>
      <vt:lpstr>Quantify Membership Leakage Risks</vt:lpstr>
      <vt:lpstr>Existing Membership Inference Attacks</vt:lpstr>
      <vt:lpstr>Results</vt:lpstr>
      <vt:lpstr>Results</vt:lpstr>
      <vt:lpstr>Results</vt:lpstr>
      <vt:lpstr>Results</vt:lpstr>
      <vt:lpstr>Results</vt:lpstr>
      <vt:lpstr>PowerPoint 演示文稿</vt:lpstr>
      <vt:lpstr>Hybrid Attack</vt:lpstr>
      <vt:lpstr>Hybrid Attack (Adversary 2)</vt:lpstr>
      <vt:lpstr>Hybrid Attack (Adversary 2)</vt:lpstr>
      <vt:lpstr>Hybrid Attack (Adversary 2)</vt:lpstr>
      <vt:lpstr>Hybrid Attack (Adversary 2)</vt:lpstr>
      <vt:lpstr>Hybrid Attack (Adversary 2)</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Li, Zheng 6. (Nokia - DE/Stuttgart)</cp:lastModifiedBy>
  <cp:revision>1609</cp:revision>
  <dcterms:created xsi:type="dcterms:W3CDTF">2021-04-21T11:45:04Z</dcterms:created>
  <dcterms:modified xsi:type="dcterms:W3CDTF">2022-11-09T22:10:24Z</dcterms:modified>
</cp:coreProperties>
</file>