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30" r:id="rId17"/>
    <p:sldId id="32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71078" autoAdjust="0"/>
  </p:normalViewPr>
  <p:slideViewPr>
    <p:cSldViewPr>
      <p:cViewPr varScale="1">
        <p:scale>
          <a:sx n="61" d="100"/>
          <a:sy n="61" d="100"/>
        </p:scale>
        <p:origin x="-2213" y="-77"/>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315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F6BDEC-AFCA-406F-BB8F-711E07085E05}" type="datetimeFigureOut">
              <a:rPr lang="en-US" smtClean="0"/>
              <a:pPr/>
              <a:t>2/17/2015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CCA52A-749B-44E9-80C1-8D8DEE6802ED}" type="slidenum">
              <a:rPr lang="en-US" smtClean="0"/>
              <a:pPr/>
              <a:t>‹#›</a:t>
            </a:fld>
            <a:endParaRPr lang="en-US"/>
          </a:p>
        </p:txBody>
      </p:sp>
    </p:spTree>
    <p:extLst>
      <p:ext uri="{BB962C8B-B14F-4D97-AF65-F5344CB8AC3E}">
        <p14:creationId xmlns="" xmlns:p14="http://schemas.microsoft.com/office/powerpoint/2010/main" val="2510016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55F7B7-6AC3-47D2-8953-140AD6ACD7B9}" type="datetimeFigureOut">
              <a:rPr lang="en-US" smtClean="0"/>
              <a:pPr/>
              <a:t>2/17/2015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68BFC7-E7AB-4DA9-8800-0030B41DC1DB}" type="slidenum">
              <a:rPr lang="en-US" smtClean="0"/>
              <a:pPr/>
              <a:t>‹#›</a:t>
            </a:fld>
            <a:endParaRPr lang="en-US"/>
          </a:p>
        </p:txBody>
      </p:sp>
    </p:spTree>
    <p:extLst>
      <p:ext uri="{BB962C8B-B14F-4D97-AF65-F5344CB8AC3E}">
        <p14:creationId xmlns="" xmlns:p14="http://schemas.microsoft.com/office/powerpoint/2010/main" val="38642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8BFC7-E7AB-4DA9-8800-0030B41DC1DB}" type="slidenum">
              <a:rPr lang="en-US" smtClean="0"/>
              <a:pPr/>
              <a:t>1</a:t>
            </a:fld>
            <a:endParaRPr lang="en-US"/>
          </a:p>
        </p:txBody>
      </p:sp>
    </p:spTree>
    <p:extLst>
      <p:ext uri="{BB962C8B-B14F-4D97-AF65-F5344CB8AC3E}">
        <p14:creationId xmlns="" xmlns:p14="http://schemas.microsoft.com/office/powerpoint/2010/main" val="308252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Considering the robustness of the automatic</a:t>
            </a:r>
            <a:r>
              <a:rPr lang="en-US" baseline="0" dirty="0" smtClean="0"/>
              <a:t> framework, within the superpixel-level pre-segmentation, we further perform pixel-level refinement.</a:t>
            </a:r>
          </a:p>
          <a:p>
            <a:r>
              <a:rPr lang="en-US" baseline="0" dirty="0" smtClean="0"/>
              <a:t>The refinement is a partitioning problem formulated as a graph-cuts model.</a:t>
            </a:r>
          </a:p>
          <a:p>
            <a:endParaRPr lang="en-US" baseline="0" dirty="0" smtClean="0"/>
          </a:p>
          <a:p>
            <a:r>
              <a:rPr lang="en-US" baseline="0" dirty="0" smtClean="0"/>
              <a:t>The graph-cuts model is to minimize an energy function composed of two terms: the data term and the smoothness term.</a:t>
            </a:r>
          </a:p>
          <a:p>
            <a:r>
              <a:rPr lang="en-US" baseline="0" dirty="0" smtClean="0"/>
              <a:t>The data term is related with the probability of a pixel to be labeled as tumor or not, which comes from the GMM estimation in the gray-level intensity space.</a:t>
            </a:r>
          </a:p>
          <a:p>
            <a:r>
              <a:rPr lang="en-US" baseline="0" dirty="0" smtClean="0"/>
              <a:t>The smoothness term constrains the labels of two adjacent pixels, which penalizes the pair of pixels with different labels.</a:t>
            </a:r>
          </a:p>
          <a:p>
            <a:endParaRPr lang="en-US" baseline="0" dirty="0" smtClean="0"/>
          </a:p>
          <a:p>
            <a:r>
              <a:rPr lang="en-US" baseline="0" dirty="0" smtClean="0"/>
              <a:t>Then the energy function is minimized by the mincut-maxflow algorithm.</a:t>
            </a:r>
          </a:p>
          <a:p>
            <a:endParaRPr lang="en-US" baseline="0" dirty="0" smtClean="0"/>
          </a:p>
          <a:p>
            <a:r>
              <a:rPr lang="en-US" baseline="0" dirty="0" smtClean="0"/>
              <a:t>(1 min)</a:t>
            </a:r>
          </a:p>
        </p:txBody>
      </p:sp>
      <p:sp>
        <p:nvSpPr>
          <p:cNvPr id="4" name="灯片编号占位符 3"/>
          <p:cNvSpPr>
            <a:spLocks noGrp="1"/>
          </p:cNvSpPr>
          <p:nvPr>
            <p:ph type="sldNum" sz="quarter" idx="10"/>
          </p:nvPr>
        </p:nvSpPr>
        <p:spPr/>
        <p:txBody>
          <a:bodyPr/>
          <a:lstStyle/>
          <a:p>
            <a:fld id="{7968BFC7-E7AB-4DA9-8800-0030B41DC1D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In</a:t>
            </a:r>
            <a:r>
              <a:rPr lang="en-US" baseline="0" dirty="0" smtClean="0"/>
              <a:t> the final step, a morphological opening operation is performed to eliminate tiny outliers and noise.</a:t>
            </a:r>
          </a:p>
          <a:p>
            <a:endParaRPr lang="en-US" baseline="0" dirty="0" smtClean="0"/>
          </a:p>
          <a:p>
            <a:r>
              <a:rPr lang="en-US" baseline="0" dirty="0" smtClean="0"/>
              <a:t>(1 min)</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Adaptive fuzzy c-means is an adaptive strategy to select N-highest-intensity FCM clusters as tumor regions via a binary tumor-</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-non-tumor classifier.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Marker-controlled watershed segmentation applies watershed transformation on the gradient image superimposed with markers, which are automatically selected from two GMM-based thresholds.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Adaptive geodesic transformation is based on the geodesic distance map where intensity and gradient information are fused for geodesic transformation. It is adapted by the spatial variance of gradient weight</a:t>
            </a:r>
            <a:r>
              <a:rPr lang="en-US" altLang="zh-CN" sz="1200" kern="1200" baseline="0" dirty="0" smtClean="0">
                <a:solidFill>
                  <a:schemeClr val="tx1"/>
                </a:solidFill>
                <a:latin typeface="+mn-lt"/>
                <a:ea typeface="+mn-ea"/>
                <a:cs typeface="+mn-cs"/>
              </a:rPr>
              <a:t>s </a:t>
            </a:r>
            <a:r>
              <a:rPr lang="en-US" sz="1200" kern="1200" baseline="0" dirty="0" smtClean="0">
                <a:solidFill>
                  <a:schemeClr val="tx1"/>
                </a:solidFill>
                <a:latin typeface="+mn-lt"/>
                <a:ea typeface="+mn-ea"/>
                <a:cs typeface="+mn-cs"/>
              </a:rPr>
              <a:t>according to expert landmarks. As a result, it is semi-automatic because of manually-initialized landmarks and the seeds inside tumor.</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Superpixel-based</a:t>
            </a:r>
            <a:r>
              <a:rPr lang="en-US" sz="1200" kern="1200" baseline="0" dirty="0" smtClean="0">
                <a:solidFill>
                  <a:schemeClr val="tx1"/>
                </a:solidFill>
                <a:latin typeface="+mn-lt"/>
                <a:ea typeface="+mn-ea"/>
                <a:cs typeface="+mn-cs"/>
              </a:rPr>
              <a:t> MRF </a:t>
            </a:r>
            <a:r>
              <a:rPr lang="en-US" sz="1200" kern="1200" dirty="0" smtClean="0">
                <a:solidFill>
                  <a:schemeClr val="tx1"/>
                </a:solidFill>
                <a:latin typeface="+mn-lt"/>
                <a:ea typeface="+mn-ea"/>
                <a:cs typeface="+mn-cs"/>
              </a:rPr>
              <a:t>models the topology of superpixels as a multi-channel Markov random field and converges the superpixel labeling through loopy belief propagation (LBP).</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Moreover, the proposed framework performs most robustly on diverse samples as evidenced by the relatively small standard deviations in both metrics.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that the second best method, adaptive geodesic transformation, is a semi-automated algorithm in which results are dependent on the precision of manual initialization.</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tumors appear to be irregular and heterogeneous, only the proposed framework could capture both the overlap and boundaries adequately.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reasons are:</a:t>
            </a:r>
          </a:p>
          <a:p>
            <a:r>
              <a:rPr lang="en-US" dirty="0" smtClean="0"/>
              <a:t>The AdaFCM model only considers intensity information,</a:t>
            </a:r>
            <a:r>
              <a:rPr lang="en-US" baseline="0" dirty="0" smtClean="0"/>
              <a:t> but ignores spatial information.</a:t>
            </a:r>
          </a:p>
          <a:p>
            <a:r>
              <a:rPr lang="en-US" dirty="0" smtClean="0"/>
              <a:t>The marker-controlled</a:t>
            </a:r>
            <a:r>
              <a:rPr lang="en-US" baseline="0" dirty="0" smtClean="0"/>
              <a:t> watershed model is sensitive to the selection of foreground and background markers, which are the thresholding results from GMM working only on the intensity histogram.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adaptive geodesic transformation model largely depends</a:t>
            </a:r>
            <a:r>
              <a:rPr lang="en-US" sz="1200" kern="1200" baseline="0" dirty="0" smtClean="0">
                <a:solidFill>
                  <a:schemeClr val="tx1"/>
                </a:solidFill>
                <a:latin typeface="+mn-lt"/>
                <a:ea typeface="+mn-ea"/>
                <a:cs typeface="+mn-cs"/>
              </a:rPr>
              <a:t> on the manual initialization.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superpixel-based MRF model has a too strong connectivity constraints based on the information propagation scheme.</a:t>
            </a:r>
            <a:endParaRPr lang="en-US"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968BFC7-E7AB-4DA9-8800-0030B41DC1D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We conclude that in our work, </a:t>
            </a:r>
            <a:r>
              <a:rPr lang="en-US" sz="1200" kern="1200" dirty="0" smtClean="0">
                <a:solidFill>
                  <a:schemeClr val="tx1"/>
                </a:solidFill>
                <a:latin typeface="+mn-lt"/>
                <a:ea typeface="+mn-ea"/>
                <a:cs typeface="+mn-cs"/>
              </a:rPr>
              <a:t>an automatic tumor segmentation framework is developed and validated, which leverages intensity, textural and geometric information of superpixels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use in breast DCE-MRI. The proposed framework consistently outperformed four basic segmentation methods in terms of superior capture of the overlap and boundaries of the tumors.</a:t>
            </a:r>
            <a:endParaRPr lang="en-US" dirty="0" smtClean="0"/>
          </a:p>
          <a:p>
            <a:endParaRPr lang="en-US" dirty="0" smtClean="0"/>
          </a:p>
          <a:p>
            <a:r>
              <a:rPr lang="en-US" dirty="0" smtClean="0"/>
              <a:t>Our future work may include incorporating</a:t>
            </a:r>
            <a:r>
              <a:rPr lang="en-US" baseline="0" dirty="0" smtClean="0"/>
              <a:t> superpixels into graph-cuts model, but we need to figure out how to combine together multiple similarities in different feature spaces, so as to best reflect underlying information.</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75443BF-21E4-4B11-A0E0-630AA5500FE4}"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8BFC7-E7AB-4DA9-8800-0030B41DC1DB}" type="slidenum">
              <a:rPr lang="en-US" smtClean="0"/>
              <a:pPr/>
              <a:t>17</a:t>
            </a:fld>
            <a:endParaRPr lang="en-US"/>
          </a:p>
        </p:txBody>
      </p:sp>
    </p:spTree>
    <p:extLst>
      <p:ext uri="{BB962C8B-B14F-4D97-AF65-F5344CB8AC3E}">
        <p14:creationId xmlns="" xmlns:p14="http://schemas.microsoft.com/office/powerpoint/2010/main" val="308252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Breast cancer is the most commonly diagnosed form of cancer in women and is the second leading cause of cancer deaths in women after lung cancer in the United States.</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recent years, dynamic contrast-enhanced MRI (DCE-MRI) has become a widely recognized and commonly utilized modality for diagnosing and staging breast cancer.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DCE-MRI operates by acquiring pre-contrast images and post-contrast images separately before and after injection of a contrast agent.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Pixel intensities over tumor regions are enhanced in post-contrast images due to the different vascular characteristics of tumors relative to normal tissues.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Therefore, tumor segmentation on DCE-MRI facilitates more efficient clinical assessment. For example, accurate tumor segmentation from longitudinal images of the same patient can efficiently describe the morphological changes of tumors over time, so as to provide assessment of pathologic response to chemotherapy.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Due to the large amount of images to be analyzed and the potential complicated structure of tumors, manual segmentation tends to be time-consuming and operator-dependent.</a:t>
            </a:r>
          </a:p>
          <a:p>
            <a:r>
              <a:rPr lang="en-US" sz="1200" kern="1200" baseline="0" dirty="0" smtClean="0">
                <a:solidFill>
                  <a:schemeClr val="tx1"/>
                </a:solidFill>
                <a:latin typeface="+mn-lt"/>
                <a:ea typeface="+mn-ea"/>
                <a:cs typeface="+mn-cs"/>
              </a:rPr>
              <a:t>Therefore, a fully automatic framework is preferred.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proposed framework is directly performed on the subtraction images obtained by subtracting pixel-wise intensity values in the pre-contrast images from those in the post-contrast images. </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proposed work was inspired by the concept of superpixels that aggregate nearby pixels with similar intensities together to more compactly represent images.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examples of superpixels are separately generated on the electron microscope</a:t>
            </a:r>
            <a:r>
              <a:rPr lang="en-US" baseline="0" dirty="0" smtClean="0"/>
              <a:t> image, brain T1 MRI, and breast tumor DCE-MRI.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here considers three advantages of superpixels: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They efficiently adhere local boundaries while satisfying spatial constraints;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They enrich features more than intensity features, but also include textural features and geometric features;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After superpixel-level pre-segmentation, the interesting superpixels narrow down the valid regions for the following pixel-level refinement.</a:t>
            </a:r>
            <a:endParaRPr lang="en-US" dirty="0" smtClean="0"/>
          </a:p>
          <a:p>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Given a subtraction image, our automatic</a:t>
            </a:r>
            <a:r>
              <a:rPr lang="en-US" baseline="0" dirty="0" smtClean="0"/>
              <a:t> segmentation framework incorporates mean-shift smoothing, superpixel generation, superpixel-level classification, pixel-level graph-cuts partitioning, and </a:t>
            </a:r>
            <a:r>
              <a:rPr lang="en-US" sz="1200" kern="1200" baseline="0" dirty="0" smtClean="0">
                <a:solidFill>
                  <a:schemeClr val="tx1"/>
                </a:solidFill>
                <a:latin typeface="+mn-lt"/>
                <a:ea typeface="+mn-ea"/>
                <a:cs typeface="+mn-cs"/>
              </a:rPr>
              <a:t>morphological refinement .</a:t>
            </a:r>
            <a:endParaRPr lang="en-US" dirty="0" smtClean="0"/>
          </a:p>
          <a:p>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mean-shift smoothing filter is first applied to minimize the artifacts introduced by MR imaging. Unlike traditional filters, a mean-shift filter is a discontinuity-preserving smoothing approach which adaptively decreases the amount of smoothing near edges and preserves local structure.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min)</a:t>
            </a:r>
          </a:p>
        </p:txBody>
      </p:sp>
      <p:sp>
        <p:nvSpPr>
          <p:cNvPr id="4" name="灯片编号占位符 3"/>
          <p:cNvSpPr>
            <a:spLocks noGrp="1"/>
          </p:cNvSpPr>
          <p:nvPr>
            <p:ph type="sldNum" sz="quarter" idx="10"/>
          </p:nvPr>
        </p:nvSpPr>
        <p:spPr/>
        <p:txBody>
          <a:bodyPr/>
          <a:lstStyle/>
          <a:p>
            <a:fld id="{7968BFC7-E7AB-4DA9-8800-0030B41DC1D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After smoothing, a Simple Linear Iterative Clustering (SLIC) algorithm is used to generate superpixels.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a </a:t>
            </a:r>
            <a:r>
              <a:rPr lang="en-US" dirty="0" smtClean="0"/>
              <a:t>spatially-localized version of k-means clustering that aggregates</a:t>
            </a:r>
            <a:r>
              <a:rPr lang="en-US" baseline="0" dirty="0" smtClean="0"/>
              <a:t> together pixels sharing similar appearances in the joint domain of spatial coordinates and gray-level intensities.</a:t>
            </a:r>
          </a:p>
          <a:p>
            <a:endParaRPr lang="en-US" baseline="0" dirty="0" smtClean="0"/>
          </a:p>
          <a:p>
            <a:r>
              <a:rPr lang="en-US" baseline="0" dirty="0" smtClean="0"/>
              <a:t>Compared with other superpixel generation methods like those normalized-cuts-based and graph-merging-based algorithms, SLIC i</a:t>
            </a:r>
            <a:r>
              <a:rPr lang="en-US" sz="1200" kern="1200" baseline="0" dirty="0" smtClean="0">
                <a:solidFill>
                  <a:schemeClr val="tx1"/>
                </a:solidFill>
                <a:latin typeface="+mn-lt"/>
                <a:ea typeface="+mn-ea"/>
                <a:cs typeface="+mn-cs"/>
              </a:rPr>
              <a:t>s faster, adheres to boundaries better, and generates superpixels with more identical sizes to be more suitable for scale-variant feature representation.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min)</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order to try to robustly distinguish tumor regions from others, we extract three types of features from each superpixel: intensity, textural, and geometric features. </a:t>
            </a:r>
          </a:p>
          <a:p>
            <a:endParaRPr lang="en-US" sz="1200" kern="1200" baseline="0" dirty="0" smtClean="0">
              <a:solidFill>
                <a:schemeClr val="tx1"/>
              </a:solidFill>
              <a:latin typeface="+mn-lt"/>
              <a:ea typeface="+mn-ea"/>
              <a:cs typeface="+mn-cs"/>
            </a:endParaRPr>
          </a:p>
          <a:p>
            <a:r>
              <a:rPr lang="en-US" dirty="0" smtClean="0"/>
              <a:t>Intensity features are used to potentially distinguish enhanced</a:t>
            </a:r>
            <a:r>
              <a:rPr lang="en-US" baseline="0" dirty="0" smtClean="0"/>
              <a:t> tumor regions from dark background.</a:t>
            </a:r>
          </a:p>
          <a:p>
            <a:endParaRPr lang="en-US" baseline="0" dirty="0" smtClean="0"/>
          </a:p>
          <a:p>
            <a:r>
              <a:rPr lang="en-US" baseline="0" dirty="0" smtClean="0"/>
              <a:t>Textural features are used to </a:t>
            </a:r>
            <a:r>
              <a:rPr lang="en-US" dirty="0" smtClean="0"/>
              <a:t>potentially </a:t>
            </a:r>
            <a:r>
              <a:rPr lang="en-US" baseline="0" dirty="0" smtClean="0"/>
              <a:t>distinguish more uniform tumor regions from </a:t>
            </a:r>
            <a:r>
              <a:rPr lang="en-US" sz="1200" kern="1200" baseline="0" dirty="0" err="1" smtClean="0">
                <a:solidFill>
                  <a:schemeClr val="tx1"/>
                </a:solidFill>
                <a:latin typeface="+mn-lt"/>
                <a:ea typeface="+mn-ea"/>
                <a:cs typeface="+mn-cs"/>
              </a:rPr>
              <a:t>fibroglandular</a:t>
            </a:r>
            <a:r>
              <a:rPr lang="en-US" sz="1200" kern="1200" baseline="0" dirty="0" smtClean="0">
                <a:solidFill>
                  <a:schemeClr val="tx1"/>
                </a:solidFill>
                <a:latin typeface="+mn-lt"/>
                <a:ea typeface="+mn-ea"/>
                <a:cs typeface="+mn-cs"/>
              </a:rPr>
              <a:t> tissues with complicated texture.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Geometric features are used to </a:t>
            </a:r>
            <a:r>
              <a:rPr lang="en-US" dirty="0" smtClean="0"/>
              <a:t>potentially </a:t>
            </a:r>
            <a:r>
              <a:rPr lang="en-US" sz="1200" kern="1200" baseline="0" dirty="0" smtClean="0">
                <a:solidFill>
                  <a:schemeClr val="tx1"/>
                </a:solidFill>
                <a:latin typeface="+mn-lt"/>
                <a:ea typeface="+mn-ea"/>
                <a:cs typeface="+mn-cs"/>
              </a:rPr>
              <a:t>distinguish compact tumor regions from narrow blood vessels.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min)</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After</a:t>
            </a:r>
            <a:r>
              <a:rPr lang="en-US" baseline="0" dirty="0" smtClean="0"/>
              <a:t> feature extraction, we train an Adaboost classifier in the feature space, which is composed of binary decision trees as complementary weak classifiers. </a:t>
            </a:r>
          </a:p>
          <a:p>
            <a:endParaRPr lang="en-US" baseline="0" dirty="0" smtClean="0"/>
          </a:p>
          <a:p>
            <a:r>
              <a:rPr lang="en-US" baseline="0" dirty="0" smtClean="0"/>
              <a:t>Then those testing superpixels containing tumor are identified and selected as shown in the pre-segmentation.</a:t>
            </a:r>
          </a:p>
          <a:p>
            <a:endParaRPr lang="en-US" baseline="0" dirty="0" smtClean="0"/>
          </a:p>
          <a:p>
            <a:r>
              <a:rPr lang="en-US" baseline="0" dirty="0" smtClean="0"/>
              <a:t>(1 min)</a:t>
            </a:r>
            <a:endParaRPr lang="en-US" dirty="0"/>
          </a:p>
        </p:txBody>
      </p:sp>
      <p:sp>
        <p:nvSpPr>
          <p:cNvPr id="4" name="灯片编号占位符 3"/>
          <p:cNvSpPr>
            <a:spLocks noGrp="1"/>
          </p:cNvSpPr>
          <p:nvPr>
            <p:ph type="sldNum" sz="quarter" idx="10"/>
          </p:nvPr>
        </p:nvSpPr>
        <p:spPr/>
        <p:txBody>
          <a:bodyPr/>
          <a:lstStyle/>
          <a:p>
            <a:fld id="{7968BFC7-E7AB-4DA9-8800-0030B41DC1D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
            <a:ext cx="9144000" cy="288925"/>
          </a:xfrm>
          <a:prstGeom prst="rect">
            <a:avLst/>
          </a:prstGeom>
          <a:solidFill>
            <a:srgbClr val="0E004D"/>
          </a:solidFill>
          <a:ln w="9525">
            <a:noFill/>
            <a:miter lim="800000"/>
            <a:headEnd/>
            <a:tailEnd/>
          </a:ln>
          <a:effectLst/>
        </p:spPr>
        <p:txBody>
          <a:bodyPr wrap="none" lIns="91440" tIns="45720" rIns="91440" bIns="45720" anchor="ctr">
            <a:prstTxWarp prst="textNoShape">
              <a:avLst/>
            </a:prstTxWarp>
          </a:bodyPr>
          <a:lstStyle/>
          <a:p>
            <a:pPr algn="ctr" defTabSz="457200" eaLnBrk="0" hangingPunct="0">
              <a:defRPr/>
            </a:pPr>
            <a:endParaRPr lang="en-US">
              <a:solidFill>
                <a:srgbClr val="000000"/>
              </a:solidFill>
              <a:latin typeface="Times" charset="0"/>
            </a:endParaRPr>
          </a:p>
        </p:txBody>
      </p:sp>
      <p:sp>
        <p:nvSpPr>
          <p:cNvPr id="18434" name="Rectangle 2"/>
          <p:cNvSpPr>
            <a:spLocks noGrp="1" noChangeArrowheads="1"/>
          </p:cNvSpPr>
          <p:nvPr>
            <p:ph type="ctrTitle"/>
          </p:nvPr>
        </p:nvSpPr>
        <p:spPr>
          <a:xfrm>
            <a:off x="685800" y="1905002"/>
            <a:ext cx="7772400" cy="1470025"/>
          </a:xfrm>
        </p:spPr>
        <p:txBody>
          <a:bodyPr/>
          <a:lstStyle>
            <a:lvl1pPr algn="ctr">
              <a:defRPr sz="4400">
                <a:latin typeface="Times New Roman" pitchFamily="18" charset="0"/>
                <a:cs typeface="Times New Roman" pitchFamily="18"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1371600" y="4267200"/>
            <a:ext cx="6400800" cy="1371600"/>
          </a:xfrm>
        </p:spPr>
        <p:txBody>
          <a:bodyPr/>
          <a:lstStyle>
            <a:lvl1pPr marL="0" indent="0" algn="ctr">
              <a:buFontTx/>
              <a:buNone/>
              <a:defRPr sz="2400" b="0">
                <a:latin typeface="Times New Roman" pitchFamily="18" charset="0"/>
                <a:cs typeface="Times New Roman" pitchFamily="18" charset="0"/>
              </a:defRPr>
            </a:lvl1pPr>
          </a:lstStyle>
          <a:p>
            <a:r>
              <a:rPr lang="en-US" dirty="0" smtClean="0"/>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696864" y="5791200"/>
            <a:ext cx="3218536"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105525" y="37584"/>
            <a:ext cx="229707" cy="228600"/>
          </a:xfrm>
          <a:prstGeom prst="rect">
            <a:avLst/>
          </a:prstGeom>
        </p:spPr>
      </p:pic>
      <p:sp>
        <p:nvSpPr>
          <p:cNvPr id="9" name="TextBox 8"/>
          <p:cNvSpPr txBox="1"/>
          <p:nvPr userDrawn="1"/>
        </p:nvSpPr>
        <p:spPr>
          <a:xfrm>
            <a:off x="6315383" y="28650"/>
            <a:ext cx="2410692" cy="276999"/>
          </a:xfrm>
          <a:prstGeom prst="rect">
            <a:avLst/>
          </a:prstGeom>
          <a:noFill/>
        </p:spPr>
        <p:txBody>
          <a:bodyPr wrap="square" lIns="91440" tIns="45720" rIns="91440" bIns="45720" rtlCol="0">
            <a:spAutoFit/>
          </a:bodyPr>
          <a:lstStyle/>
          <a:p>
            <a:pPr defTabSz="457200"/>
            <a:r>
              <a:rPr lang="en-US" sz="1200" b="1" dirty="0" smtClean="0">
                <a:solidFill>
                  <a:srgbClr val="00B050"/>
                </a:solidFill>
                <a:latin typeface="Times New Roman" pitchFamily="18" charset="0"/>
                <a:ea typeface="Segoe UI" panose="020B0502040204020203" pitchFamily="34" charset="0"/>
                <a:cs typeface="Times New Roman" pitchFamily="18" charset="0"/>
              </a:rPr>
              <a:t>University of Pennsylvania</a:t>
            </a:r>
            <a:endParaRPr lang="en-US" sz="1200" b="1" dirty="0">
              <a:solidFill>
                <a:srgbClr val="00B050"/>
              </a:solidFill>
              <a:latin typeface="Times New Roman" pitchFamily="18" charset="0"/>
              <a:ea typeface="Segoe UI" panose="020B0502040204020203" pitchFamily="34" charset="0"/>
              <a:cs typeface="Times New Roman" pitchFamily="18" charset="0"/>
            </a:endParaRPr>
          </a:p>
        </p:txBody>
      </p:sp>
      <p:pic>
        <p:nvPicPr>
          <p:cNvPr id="3" name="Picture 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52400" y="5486400"/>
            <a:ext cx="2872068" cy="1280160"/>
          </a:xfrm>
          <a:prstGeom prst="rect">
            <a:avLst/>
          </a:prstGeom>
        </p:spPr>
      </p:pic>
      <p:pic>
        <p:nvPicPr>
          <p:cNvPr id="1026" name="Picture 2"/>
          <p:cNvPicPr>
            <a:picLocks noChangeAspect="1" noChangeArrowheads="1"/>
          </p:cNvPicPr>
          <p:nvPr userDrawn="1"/>
        </p:nvPicPr>
        <p:blipFill>
          <a:blip r:embed="rId5" cstate="print"/>
          <a:srcRect/>
          <a:stretch>
            <a:fillRect/>
          </a:stretch>
        </p:blipFill>
        <p:spPr bwMode="auto">
          <a:xfrm>
            <a:off x="152401" y="381000"/>
            <a:ext cx="2228850" cy="457200"/>
          </a:xfrm>
          <a:prstGeom prst="rect">
            <a:avLst/>
          </a:prstGeom>
          <a:noFill/>
          <a:ln w="9525">
            <a:noFill/>
            <a:miter lim="800000"/>
            <a:headEnd/>
            <a:tailEnd/>
          </a:ln>
        </p:spPr>
      </p:pic>
    </p:spTree>
    <p:extLst>
      <p:ext uri="{BB962C8B-B14F-4D97-AF65-F5344CB8AC3E}">
        <p14:creationId xmlns="" xmlns:p14="http://schemas.microsoft.com/office/powerpoint/2010/main" val="349589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16187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1650"/>
            <a:ext cx="1943100" cy="55943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1650"/>
            <a:ext cx="5676900" cy="55943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65385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51"/>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530003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288505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marL="0" indent="0">
              <a:buNone/>
              <a:defRPr sz="2400"/>
            </a:lvl1pPr>
            <a:lvl2pPr>
              <a:buNone/>
              <a:defRPr/>
            </a:lvl2pPr>
            <a:lvl3pPr>
              <a:buNone/>
              <a:defRPr/>
            </a:lvl3pPr>
            <a:lvl4pPr>
              <a:buNone/>
              <a:defRPr/>
            </a:lvl4pPr>
            <a:lvl5pPr>
              <a:buNone/>
              <a:defRPr/>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4" name="Rectangle 6"/>
          <p:cNvSpPr>
            <a:spLocks noGrp="1" noChangeArrowheads="1"/>
          </p:cNvSpPr>
          <p:nvPr>
            <p:ph type="sldNum" sz="quarter" idx="10"/>
          </p:nvPr>
        </p:nvSpPr>
        <p:spPr>
          <a:xfrm>
            <a:off x="8001000" y="6248400"/>
            <a:ext cx="457200" cy="457200"/>
          </a:xfrm>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57150" y="324338"/>
            <a:ext cx="1390650" cy="285263"/>
          </a:xfrm>
          <a:prstGeom prst="rect">
            <a:avLst/>
          </a:prstGeom>
          <a:noFill/>
          <a:ln w="9525">
            <a:noFill/>
            <a:miter lim="800000"/>
            <a:headEnd/>
            <a:tailEnd/>
          </a:ln>
        </p:spPr>
      </p:pic>
    </p:spTree>
    <p:extLst>
      <p:ext uri="{BB962C8B-B14F-4D97-AF65-F5344CB8AC3E}">
        <p14:creationId xmlns="" xmlns:p14="http://schemas.microsoft.com/office/powerpoint/2010/main" val="674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30906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66075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06355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51027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33912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81729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B81046F-2934-6447-87A0-D712CF813C96}" type="slidenum">
              <a:rPr lang="en-US" smtClean="0">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48284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1651"/>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ct val="0"/>
              </a:spcBef>
              <a:spcAft>
                <a:spcPts val="0"/>
              </a:spcAft>
              <a:defRPr sz="1400">
                <a:latin typeface="Times" charset="0"/>
                <a:ea typeface="ＭＳ Ｐゴシック" charset="-128"/>
                <a:cs typeface="ＭＳ Ｐゴシック" charset="-128"/>
              </a:defRPr>
            </a:lvl1pPr>
          </a:lstStyle>
          <a:p>
            <a:pPr defTabSz="457200"/>
            <a:fld id="{DB81046F-2934-6447-87A0-D712CF813C96}" type="slidenum">
              <a:rPr lang="en-US" smtClean="0">
                <a:solidFill>
                  <a:srgbClr val="000000"/>
                </a:solidFill>
              </a:rPr>
              <a:pPr defTabSz="457200"/>
              <a:t>‹#›</a:t>
            </a:fld>
            <a:endParaRPr lang="en-US">
              <a:solidFill>
                <a:srgbClr val="000000"/>
              </a:solidFill>
            </a:endParaRPr>
          </a:p>
        </p:txBody>
      </p:sp>
      <p:sp>
        <p:nvSpPr>
          <p:cNvPr id="1032" name="Rectangle 8"/>
          <p:cNvSpPr>
            <a:spLocks noChangeArrowheads="1"/>
          </p:cNvSpPr>
          <p:nvPr/>
        </p:nvSpPr>
        <p:spPr bwMode="auto">
          <a:xfrm>
            <a:off x="0" y="1"/>
            <a:ext cx="9144000" cy="288925"/>
          </a:xfrm>
          <a:prstGeom prst="rect">
            <a:avLst/>
          </a:prstGeom>
          <a:solidFill>
            <a:srgbClr val="0E004D"/>
          </a:solidFill>
          <a:ln w="9525">
            <a:noFill/>
            <a:miter lim="800000"/>
            <a:headEnd/>
            <a:tailEnd/>
          </a:ln>
          <a:effectLst/>
        </p:spPr>
        <p:txBody>
          <a:bodyPr wrap="none" lIns="91440" tIns="45720" rIns="91440" bIns="45720" anchor="ctr">
            <a:prstTxWarp prst="textNoShape">
              <a:avLst/>
            </a:prstTxWarp>
          </a:bodyPr>
          <a:lstStyle/>
          <a:p>
            <a:pPr algn="ctr" defTabSz="457200" eaLnBrk="0" hangingPunct="0">
              <a:defRPr/>
            </a:pPr>
            <a:endParaRPr lang="en-US">
              <a:solidFill>
                <a:srgbClr val="000000"/>
              </a:solidFill>
              <a:latin typeface="Times" charset="0"/>
            </a:endParaRPr>
          </a:p>
        </p:txBody>
      </p:sp>
      <p:sp>
        <p:nvSpPr>
          <p:cNvPr id="1045" name="Line 21"/>
          <p:cNvSpPr>
            <a:spLocks noChangeShapeType="1"/>
          </p:cNvSpPr>
          <p:nvPr/>
        </p:nvSpPr>
        <p:spPr bwMode="auto">
          <a:xfrm>
            <a:off x="762000" y="1219200"/>
            <a:ext cx="7620000" cy="0"/>
          </a:xfrm>
          <a:prstGeom prst="line">
            <a:avLst/>
          </a:prstGeom>
          <a:noFill/>
          <a:ln w="38100">
            <a:solidFill>
              <a:srgbClr val="000076"/>
            </a:solidFill>
            <a:round/>
            <a:headEnd/>
            <a:tailEnd/>
          </a:ln>
          <a:effectLst/>
        </p:spPr>
        <p:txBody>
          <a:bodyPr lIns="91440" tIns="45720" rIns="91440" bIns="45720">
            <a:prstTxWarp prst="textNoShape">
              <a:avLst/>
            </a:prstTxWarp>
          </a:bodyPr>
          <a:lstStyle/>
          <a:p>
            <a:pPr algn="ctr" defTabSz="457200" eaLnBrk="0" hangingPunct="0">
              <a:spcBef>
                <a:spcPct val="20000"/>
              </a:spcBef>
              <a:defRPr/>
            </a:pPr>
            <a:endParaRPr lang="en-US">
              <a:solidFill>
                <a:srgbClr val="000000"/>
              </a:solidFill>
              <a:latin typeface="Arial" charset="0"/>
            </a:endParaRPr>
          </a:p>
        </p:txBody>
      </p:sp>
      <p:pic>
        <p:nvPicPr>
          <p:cNvPr id="5" name="Picture 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6105525" y="37584"/>
            <a:ext cx="229707" cy="228600"/>
          </a:xfrm>
          <a:prstGeom prst="rect">
            <a:avLst/>
          </a:prstGeom>
        </p:spPr>
      </p:pic>
      <p:sp>
        <p:nvSpPr>
          <p:cNvPr id="6" name="TextBox 5"/>
          <p:cNvSpPr txBox="1"/>
          <p:nvPr/>
        </p:nvSpPr>
        <p:spPr>
          <a:xfrm>
            <a:off x="6315383" y="28650"/>
            <a:ext cx="2410692" cy="276999"/>
          </a:xfrm>
          <a:prstGeom prst="rect">
            <a:avLst/>
          </a:prstGeom>
          <a:noFill/>
        </p:spPr>
        <p:txBody>
          <a:bodyPr wrap="square" lIns="91440" tIns="45720" rIns="91440" bIns="45720" rtlCol="0">
            <a:spAutoFit/>
          </a:bodyPr>
          <a:lstStyle/>
          <a:p>
            <a:pPr defTabSz="457200"/>
            <a:r>
              <a:rPr lang="en-US" sz="1200" b="1" dirty="0" smtClean="0">
                <a:solidFill>
                  <a:srgbClr val="00B050"/>
                </a:solidFill>
                <a:latin typeface="Times New Roman" pitchFamily="18" charset="0"/>
                <a:ea typeface="Segoe UI" panose="020B0502040204020203" pitchFamily="34" charset="0"/>
                <a:cs typeface="Times New Roman" pitchFamily="18" charset="0"/>
              </a:rPr>
              <a:t>University of Pennsylvania</a:t>
            </a:r>
            <a:endParaRPr lang="en-US" sz="1200" b="1" dirty="0">
              <a:solidFill>
                <a:srgbClr val="00B050"/>
              </a:solidFill>
              <a:latin typeface="Times New Roman" pitchFamily="18" charset="0"/>
              <a:ea typeface="Segoe UI" panose="020B0502040204020203" pitchFamily="34" charset="0"/>
              <a:cs typeface="Times New Roman" pitchFamily="18" charset="0"/>
            </a:endParaRPr>
          </a:p>
        </p:txBody>
      </p:sp>
      <p:pic>
        <p:nvPicPr>
          <p:cNvPr id="7" name="Picture 6"/>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308506" y="6254553"/>
            <a:ext cx="1025739" cy="457200"/>
          </a:xfrm>
          <a:prstGeom prst="rect">
            <a:avLst/>
          </a:prstGeom>
        </p:spPr>
      </p:pic>
    </p:spTree>
    <p:extLst>
      <p:ext uri="{BB962C8B-B14F-4D97-AF65-F5344CB8AC3E}">
        <p14:creationId xmlns="" xmlns:p14="http://schemas.microsoft.com/office/powerpoint/2010/main" val="2453530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600" b="1">
          <a:solidFill>
            <a:schemeClr val="tx2"/>
          </a:solidFill>
          <a:latin typeface="Times New Roman" pitchFamily="18" charset="0"/>
          <a:ea typeface="ＭＳ Ｐゴシック" pitchFamily="-105" charset="-128"/>
          <a:cs typeface="Times New Roman" pitchFamily="18" charset="0"/>
        </a:defRPr>
      </a:lvl1pPr>
      <a:lvl2pPr algn="l" rtl="0" eaLnBrk="1" fontAlgn="base" hangingPunct="1">
        <a:spcBef>
          <a:spcPct val="0"/>
        </a:spcBef>
        <a:spcAft>
          <a:spcPct val="0"/>
        </a:spcAft>
        <a:defRPr sz="3600" b="1">
          <a:solidFill>
            <a:schemeClr val="tx2"/>
          </a:solidFill>
          <a:latin typeface="Calibri" pitchFamily="32" charset="0"/>
          <a:ea typeface="ＭＳ Ｐゴシック" pitchFamily="-105" charset="-128"/>
          <a:cs typeface="ＭＳ Ｐゴシック" pitchFamily="-105" charset="-128"/>
        </a:defRPr>
      </a:lvl2pPr>
      <a:lvl3pPr algn="l" rtl="0" eaLnBrk="1" fontAlgn="base" hangingPunct="1">
        <a:spcBef>
          <a:spcPct val="0"/>
        </a:spcBef>
        <a:spcAft>
          <a:spcPct val="0"/>
        </a:spcAft>
        <a:defRPr sz="3600" b="1">
          <a:solidFill>
            <a:schemeClr val="tx2"/>
          </a:solidFill>
          <a:latin typeface="Calibri" pitchFamily="32" charset="0"/>
          <a:ea typeface="ＭＳ Ｐゴシック" pitchFamily="-105" charset="-128"/>
          <a:cs typeface="ＭＳ Ｐゴシック" pitchFamily="-105" charset="-128"/>
        </a:defRPr>
      </a:lvl3pPr>
      <a:lvl4pPr algn="l" rtl="0" eaLnBrk="1" fontAlgn="base" hangingPunct="1">
        <a:spcBef>
          <a:spcPct val="0"/>
        </a:spcBef>
        <a:spcAft>
          <a:spcPct val="0"/>
        </a:spcAft>
        <a:defRPr sz="3600" b="1">
          <a:solidFill>
            <a:schemeClr val="tx2"/>
          </a:solidFill>
          <a:latin typeface="Calibri" pitchFamily="32" charset="0"/>
          <a:ea typeface="ＭＳ Ｐゴシック" pitchFamily="-105" charset="-128"/>
          <a:cs typeface="ＭＳ Ｐゴシック" pitchFamily="-105" charset="-128"/>
        </a:defRPr>
      </a:lvl4pPr>
      <a:lvl5pPr algn="l" rtl="0" eaLnBrk="1" fontAlgn="base" hangingPunct="1">
        <a:spcBef>
          <a:spcPct val="0"/>
        </a:spcBef>
        <a:spcAft>
          <a:spcPct val="0"/>
        </a:spcAft>
        <a:defRPr sz="3600" b="1">
          <a:solidFill>
            <a:schemeClr val="tx2"/>
          </a:solidFill>
          <a:latin typeface="Calibri" pitchFamily="32" charset="0"/>
          <a:ea typeface="ＭＳ Ｐゴシック" pitchFamily="-105" charset="-128"/>
          <a:cs typeface="ＭＳ Ｐゴシック" pitchFamily="-105" charset="-128"/>
        </a:defRPr>
      </a:lvl5pPr>
      <a:lvl6pPr marL="457200" algn="l" rtl="0" eaLnBrk="1" fontAlgn="base" hangingPunct="1">
        <a:spcBef>
          <a:spcPct val="0"/>
        </a:spcBef>
        <a:spcAft>
          <a:spcPct val="0"/>
        </a:spcAft>
        <a:defRPr sz="3600" b="1">
          <a:solidFill>
            <a:schemeClr val="tx2"/>
          </a:solidFill>
          <a:latin typeface="Corbel" charset="0"/>
        </a:defRPr>
      </a:lvl6pPr>
      <a:lvl7pPr marL="914400" algn="l" rtl="0" eaLnBrk="1" fontAlgn="base" hangingPunct="1">
        <a:spcBef>
          <a:spcPct val="0"/>
        </a:spcBef>
        <a:spcAft>
          <a:spcPct val="0"/>
        </a:spcAft>
        <a:defRPr sz="3600" b="1">
          <a:solidFill>
            <a:schemeClr val="tx2"/>
          </a:solidFill>
          <a:latin typeface="Corbel" charset="0"/>
        </a:defRPr>
      </a:lvl7pPr>
      <a:lvl8pPr marL="1371600" algn="l" rtl="0" eaLnBrk="1" fontAlgn="base" hangingPunct="1">
        <a:spcBef>
          <a:spcPct val="0"/>
        </a:spcBef>
        <a:spcAft>
          <a:spcPct val="0"/>
        </a:spcAft>
        <a:defRPr sz="3600" b="1">
          <a:solidFill>
            <a:schemeClr val="tx2"/>
          </a:solidFill>
          <a:latin typeface="Corbel" charset="0"/>
        </a:defRPr>
      </a:lvl8pPr>
      <a:lvl9pPr marL="1828800" algn="l" rtl="0" eaLnBrk="1" fontAlgn="base" hangingPunct="1">
        <a:spcBef>
          <a:spcPct val="0"/>
        </a:spcBef>
        <a:spcAft>
          <a:spcPct val="0"/>
        </a:spcAft>
        <a:defRPr sz="3600" b="1">
          <a:solidFill>
            <a:schemeClr val="tx2"/>
          </a:solidFill>
          <a:latin typeface="Corbel" charset="0"/>
        </a:defRPr>
      </a:lvl9pPr>
    </p:titleStyle>
    <p:bodyStyle>
      <a:lvl1pPr marL="342900" indent="-342900" algn="l" rtl="0" eaLnBrk="1" fontAlgn="base" hangingPunct="1">
        <a:spcBef>
          <a:spcPct val="20000"/>
        </a:spcBef>
        <a:spcAft>
          <a:spcPct val="0"/>
        </a:spcAft>
        <a:buChar char="•"/>
        <a:defRPr sz="2800" b="1">
          <a:solidFill>
            <a:schemeClr val="tx1"/>
          </a:solidFill>
          <a:latin typeface="Times New Roman" pitchFamily="18" charset="0"/>
          <a:ea typeface="ＭＳ Ｐゴシック" pitchFamily="-105" charset="-128"/>
          <a:cs typeface="Times New Roman" pitchFamily="18" charset="0"/>
        </a:defRPr>
      </a:lvl1pPr>
      <a:lvl2pPr marL="742950" indent="-285750" algn="l" rtl="0" eaLnBrk="1" fontAlgn="base" hangingPunct="1">
        <a:spcBef>
          <a:spcPct val="20000"/>
        </a:spcBef>
        <a:spcAft>
          <a:spcPct val="0"/>
        </a:spcAft>
        <a:buChar char="–"/>
        <a:defRPr sz="2400" b="1">
          <a:solidFill>
            <a:schemeClr val="tx1"/>
          </a:solidFill>
          <a:latin typeface="Times New Roman" pitchFamily="18" charset="0"/>
          <a:ea typeface="ＭＳ Ｐゴシック" charset="-128"/>
          <a:cs typeface="Times New Roman" pitchFamily="18" charset="0"/>
        </a:defRPr>
      </a:lvl2pPr>
      <a:lvl3pPr marL="1143000" indent="-228600" algn="l" rtl="0" eaLnBrk="1" fontAlgn="base" hangingPunct="1">
        <a:spcBef>
          <a:spcPct val="20000"/>
        </a:spcBef>
        <a:spcAft>
          <a:spcPct val="0"/>
        </a:spcAft>
        <a:buChar char="•"/>
        <a:defRPr sz="2000" b="1">
          <a:solidFill>
            <a:schemeClr val="tx1"/>
          </a:solidFill>
          <a:latin typeface="Times New Roman" pitchFamily="18" charset="0"/>
          <a:ea typeface="ＭＳ Ｐゴシック" charset="-128"/>
          <a:cs typeface="Times New Roman" pitchFamily="18" charset="0"/>
        </a:defRPr>
      </a:lvl3pPr>
      <a:lvl4pPr marL="1600200" indent="-228600" algn="l" rtl="0" eaLnBrk="1" fontAlgn="base" hangingPunct="1">
        <a:spcBef>
          <a:spcPct val="20000"/>
        </a:spcBef>
        <a:spcAft>
          <a:spcPct val="0"/>
        </a:spcAft>
        <a:buChar char="–"/>
        <a:defRPr b="1">
          <a:solidFill>
            <a:schemeClr val="tx1"/>
          </a:solidFill>
          <a:latin typeface="Times New Roman" pitchFamily="18" charset="0"/>
          <a:ea typeface="ＭＳ Ｐゴシック" charset="-128"/>
          <a:cs typeface="Times New Roman" pitchFamily="18" charset="0"/>
        </a:defRPr>
      </a:lvl4pPr>
      <a:lvl5pPr marL="2057400" indent="-228600" algn="l" rtl="0" eaLnBrk="1" fontAlgn="base" hangingPunct="1">
        <a:spcBef>
          <a:spcPct val="20000"/>
        </a:spcBef>
        <a:spcAft>
          <a:spcPct val="0"/>
        </a:spcAft>
        <a:buChar char="»"/>
        <a:defRPr b="1">
          <a:solidFill>
            <a:schemeClr val="tx1"/>
          </a:solidFill>
          <a:latin typeface="Times New Roman" pitchFamily="18" charset="0"/>
          <a:ea typeface="ＭＳ Ｐゴシック" charset="-128"/>
          <a:cs typeface="Times New Roman" pitchFamily="18" charset="0"/>
        </a:defRPr>
      </a:lvl5pPr>
      <a:lvl6pPr marL="2514600" indent="-228600" algn="l" rtl="0" eaLnBrk="1" fontAlgn="base" hangingPunct="1">
        <a:spcBef>
          <a:spcPct val="20000"/>
        </a:spcBef>
        <a:spcAft>
          <a:spcPct val="0"/>
        </a:spcAft>
        <a:buChar char="»"/>
        <a:defRPr b="1">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b="1">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b="1">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14.xml"/><Relationship Id="rId16" Type="http://schemas.openxmlformats.org/officeDocument/2006/relationships/image" Target="../media/image71.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7.jpeg"/><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png"/><Relationship Id="rId7"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tiff"/><Relationship Id="rId4" Type="http://schemas.openxmlformats.org/officeDocument/2006/relationships/image" Target="../media/image9.png"/><Relationship Id="rId9" Type="http://schemas.openxmlformats.org/officeDocument/2006/relationships/image" Target="../media/image14.tiff"/></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524000"/>
            <a:ext cx="9144000" cy="1828800"/>
          </a:xfrm>
        </p:spPr>
        <p:txBody>
          <a:bodyPr/>
          <a:lstStyle/>
          <a:p>
            <a:r>
              <a:rPr lang="en-US" sz="3600" dirty="0" smtClean="0"/>
              <a:t> </a:t>
            </a:r>
            <a:r>
              <a:rPr lang="en-US" sz="4400" dirty="0" smtClean="0"/>
              <a:t>A Superpixel-Based Framework for Automatic Tumor Segmentation on Breast DCE-MRI</a:t>
            </a:r>
            <a:endParaRPr lang="en-US" sz="4400" kern="1200" dirty="0">
              <a:solidFill>
                <a:schemeClr val="accent6"/>
              </a:solidFill>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57200" y="3962400"/>
            <a:ext cx="8305800" cy="1200329"/>
          </a:xfrm>
          <a:prstGeom prst="rect">
            <a:avLst/>
          </a:prstGeom>
        </p:spPr>
        <p:txBody>
          <a:bodyPr wrap="square">
            <a:spAutoFit/>
          </a:bodyPr>
          <a:lstStyle/>
          <a:p>
            <a:pPr algn="ctr"/>
            <a:r>
              <a:rPr lang="en-US" sz="2400" b="1" u="sng" dirty="0" smtClean="0">
                <a:latin typeface="Times New Roman" pitchFamily="18" charset="0"/>
                <a:cs typeface="Times New Roman" pitchFamily="18" charset="0"/>
              </a:rPr>
              <a:t>Ning Yu</a:t>
            </a:r>
            <a:r>
              <a:rPr lang="en-US" sz="2400" dirty="0" smtClean="0">
                <a:latin typeface="Times New Roman" pitchFamily="18" charset="0"/>
                <a:cs typeface="Times New Roman" pitchFamily="18" charset="0"/>
              </a:rPr>
              <a:t>, Jia Wu, Susan P. Weinstein, Bilwaj Gaonkar, </a:t>
            </a:r>
          </a:p>
          <a:p>
            <a:pPr algn="ctr"/>
            <a:r>
              <a:rPr lang="en-US" sz="2400" dirty="0" smtClean="0">
                <a:latin typeface="Times New Roman" pitchFamily="18" charset="0"/>
                <a:cs typeface="Times New Roman" pitchFamily="18" charset="0"/>
              </a:rPr>
              <a:t>Brad M. Keller, Ahmed B. Ashraf, YunQing Jiang, </a:t>
            </a:r>
          </a:p>
          <a:p>
            <a:pPr algn="ctr"/>
            <a:r>
              <a:rPr lang="en-US" sz="2400" dirty="0" smtClean="0">
                <a:latin typeface="Times New Roman" pitchFamily="18" charset="0"/>
                <a:cs typeface="Times New Roman" pitchFamily="18" charset="0"/>
              </a:rPr>
              <a:t>Christos Davatzikos, Emily F. Conant, Despina Kontos</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318786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dirty="0" smtClean="0"/>
              <a:t>Pixel-Level Graph-Cuts Partitioning</a:t>
            </a:r>
            <a:endParaRPr lang="en-US" sz="3600"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10</a:t>
            </a:fld>
            <a:endParaRPr lang="en-US">
              <a:solidFill>
                <a:srgbClr val="000000"/>
              </a:solidFill>
            </a:endParaRPr>
          </a:p>
        </p:txBody>
      </p:sp>
      <p:pic>
        <p:nvPicPr>
          <p:cNvPr id="6146" name="Picture 2"/>
          <p:cNvPicPr>
            <a:picLocks noChangeAspect="1" noChangeArrowheads="1"/>
          </p:cNvPicPr>
          <p:nvPr/>
        </p:nvPicPr>
        <p:blipFill>
          <a:blip r:embed="rId3" cstate="print"/>
          <a:srcRect/>
          <a:stretch>
            <a:fillRect/>
          </a:stretch>
        </p:blipFill>
        <p:spPr bwMode="auto">
          <a:xfrm flipV="1">
            <a:off x="304800" y="3657600"/>
            <a:ext cx="2743200" cy="27432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flipV="1">
            <a:off x="152400" y="1381610"/>
            <a:ext cx="1232983" cy="1210696"/>
          </a:xfrm>
          <a:prstGeom prst="rect">
            <a:avLst/>
          </a:prstGeom>
          <a:noFill/>
          <a:ln w="9525">
            <a:noFill/>
            <a:miter lim="800000"/>
            <a:headEnd/>
            <a:tailEnd/>
          </a:ln>
        </p:spPr>
      </p:pic>
      <p:sp>
        <p:nvSpPr>
          <p:cNvPr id="8" name="TextBox 7"/>
          <p:cNvSpPr txBox="1"/>
          <p:nvPr/>
        </p:nvSpPr>
        <p:spPr>
          <a:xfrm>
            <a:off x="228600" y="6406274"/>
            <a:ext cx="2895600" cy="461665"/>
          </a:xfrm>
          <a:prstGeom prst="rect">
            <a:avLst/>
          </a:prstGeom>
          <a:solidFill>
            <a:schemeClr val="accent3"/>
          </a:solidFill>
        </p:spPr>
        <p:txBody>
          <a:bodyPr wrap="square" rtlCol="0">
            <a:spAutoFit/>
          </a:bodyPr>
          <a:lstStyle/>
          <a:p>
            <a:r>
              <a:rPr lang="en-US" sz="2400" b="1" dirty="0" smtClean="0">
                <a:latin typeface="Times New Roman" pitchFamily="18" charset="0"/>
                <a:cs typeface="Times New Roman" pitchFamily="18" charset="0"/>
              </a:rPr>
              <a:t>  tumor probability</a:t>
            </a:r>
            <a:endParaRPr lang="en-US" sz="2400" b="1" dirty="0">
              <a:latin typeface="Times New Roman" pitchFamily="18" charset="0"/>
              <a:cs typeface="Times New Roman" pitchFamily="18" charset="0"/>
            </a:endParaRPr>
          </a:p>
        </p:txBody>
      </p:sp>
      <p:cxnSp>
        <p:nvCxnSpPr>
          <p:cNvPr id="10" name="形状 9"/>
          <p:cNvCxnSpPr>
            <a:stCxn id="6" idx="3"/>
            <a:endCxn id="6146" idx="2"/>
          </p:cNvCxnSpPr>
          <p:nvPr/>
        </p:nvCxnSpPr>
        <p:spPr bwMode="auto">
          <a:xfrm>
            <a:off x="1385383" y="1986958"/>
            <a:ext cx="291017" cy="1670642"/>
          </a:xfrm>
          <a:prstGeom prst="bentConnector2">
            <a:avLst/>
          </a:prstGeom>
          <a:noFill/>
          <a:ln w="19050" cap="flat" cmpd="sng" algn="ctr">
            <a:solidFill>
              <a:srgbClr val="FF0000"/>
            </a:solidFill>
            <a:prstDash val="solid"/>
            <a:round/>
            <a:headEnd type="none" w="med" len="med"/>
            <a:tailEnd type="arrow"/>
          </a:ln>
          <a:effectLst/>
        </p:spPr>
      </p:cxnSp>
      <p:pic>
        <p:nvPicPr>
          <p:cNvPr id="6147" name="Picture 3"/>
          <p:cNvPicPr>
            <a:picLocks noChangeAspect="1" noChangeArrowheads="1"/>
          </p:cNvPicPr>
          <p:nvPr/>
        </p:nvPicPr>
        <p:blipFill>
          <a:blip r:embed="rId5" cstate="print"/>
          <a:srcRect/>
          <a:stretch>
            <a:fillRect/>
          </a:stretch>
        </p:blipFill>
        <p:spPr bwMode="auto">
          <a:xfrm>
            <a:off x="1828800" y="1447800"/>
            <a:ext cx="1606776" cy="1463040"/>
          </a:xfrm>
          <a:prstGeom prst="rect">
            <a:avLst/>
          </a:prstGeom>
          <a:noFill/>
          <a:ln w="9525">
            <a:noFill/>
            <a:miter lim="800000"/>
            <a:headEnd/>
            <a:tailEnd/>
          </a:ln>
        </p:spPr>
      </p:pic>
      <p:sp>
        <p:nvSpPr>
          <p:cNvPr id="12" name="TextBox 11"/>
          <p:cNvSpPr txBox="1"/>
          <p:nvPr/>
        </p:nvSpPr>
        <p:spPr>
          <a:xfrm>
            <a:off x="2057400" y="2971800"/>
            <a:ext cx="1143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GMM</a:t>
            </a:r>
            <a:endParaRPr lang="en-US" sz="2400" b="1"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6" cstate="print"/>
          <a:srcRect/>
          <a:stretch>
            <a:fillRect/>
          </a:stretch>
        </p:blipFill>
        <p:spPr bwMode="auto">
          <a:xfrm flipV="1">
            <a:off x="6553200" y="3657600"/>
            <a:ext cx="2743200" cy="2743200"/>
          </a:xfrm>
          <a:prstGeom prst="rect">
            <a:avLst/>
          </a:prstGeom>
          <a:noFill/>
          <a:ln w="9525">
            <a:noFill/>
            <a:miter lim="800000"/>
            <a:headEnd/>
            <a:tailEnd/>
          </a:ln>
        </p:spPr>
      </p:pic>
      <p:cxnSp>
        <p:nvCxnSpPr>
          <p:cNvPr id="15" name="直接箭头连接符 14"/>
          <p:cNvCxnSpPr>
            <a:stCxn id="6146" idx="3"/>
            <a:endCxn id="6148" idx="1"/>
          </p:cNvCxnSpPr>
          <p:nvPr/>
        </p:nvCxnSpPr>
        <p:spPr bwMode="auto">
          <a:xfrm>
            <a:off x="3048000" y="5029200"/>
            <a:ext cx="3505200" cy="0"/>
          </a:xfrm>
          <a:prstGeom prst="straightConnector1">
            <a:avLst/>
          </a:prstGeom>
          <a:noFill/>
          <a:ln w="19050" cap="flat" cmpd="sng" algn="ctr">
            <a:solidFill>
              <a:srgbClr val="FF0000"/>
            </a:solidFill>
            <a:prstDash val="solid"/>
            <a:round/>
            <a:headEnd type="none" w="med" len="med"/>
            <a:tailEnd type="arrow"/>
          </a:ln>
          <a:effectLst/>
        </p:spPr>
      </p:cxnSp>
      <p:pic>
        <p:nvPicPr>
          <p:cNvPr id="16" name="图片 15" descr="figure17.jpg"/>
          <p:cNvPicPr>
            <a:picLocks noChangeAspect="1"/>
          </p:cNvPicPr>
          <p:nvPr/>
        </p:nvPicPr>
        <p:blipFill>
          <a:blip r:embed="rId7" cstate="print"/>
          <a:stretch>
            <a:fillRect/>
          </a:stretch>
        </p:blipFill>
        <p:spPr>
          <a:xfrm>
            <a:off x="4191000" y="2971800"/>
            <a:ext cx="1995026" cy="2006140"/>
          </a:xfrm>
          <a:prstGeom prst="rect">
            <a:avLst/>
          </a:prstGeom>
        </p:spPr>
      </p:pic>
      <p:pic>
        <p:nvPicPr>
          <p:cNvPr id="6150" name="Picture 6"/>
          <p:cNvPicPr>
            <a:picLocks noChangeAspect="1" noChangeArrowheads="1"/>
          </p:cNvPicPr>
          <p:nvPr/>
        </p:nvPicPr>
        <p:blipFill>
          <a:blip r:embed="rId8" cstate="print"/>
          <a:srcRect/>
          <a:stretch>
            <a:fillRect/>
          </a:stretch>
        </p:blipFill>
        <p:spPr bwMode="auto">
          <a:xfrm>
            <a:off x="3163481" y="5135880"/>
            <a:ext cx="2966004" cy="640080"/>
          </a:xfrm>
          <a:prstGeom prst="rect">
            <a:avLst/>
          </a:prstGeom>
          <a:noFill/>
          <a:ln w="9525">
            <a:noFill/>
            <a:miter lim="800000"/>
            <a:headEnd/>
            <a:tailEnd/>
          </a:ln>
        </p:spPr>
      </p:pic>
      <p:sp>
        <p:nvSpPr>
          <p:cNvPr id="24" name="TextBox 23"/>
          <p:cNvSpPr txBox="1"/>
          <p:nvPr/>
        </p:nvSpPr>
        <p:spPr>
          <a:xfrm>
            <a:off x="3733800" y="5867400"/>
            <a:ext cx="23622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mincut-maxflow algorithm</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Morphological Refinement</a:t>
            </a:r>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11</a:t>
            </a:fld>
            <a:endParaRPr lang="en-US">
              <a:solidFill>
                <a:srgbClr val="000000"/>
              </a:solidFill>
            </a:endParaRPr>
          </a:p>
        </p:txBody>
      </p:sp>
      <p:pic>
        <p:nvPicPr>
          <p:cNvPr id="5" name="Picture 4"/>
          <p:cNvPicPr>
            <a:picLocks noChangeAspect="1" noChangeArrowheads="1"/>
          </p:cNvPicPr>
          <p:nvPr/>
        </p:nvPicPr>
        <p:blipFill>
          <a:blip r:embed="rId3" cstate="print"/>
          <a:srcRect/>
          <a:stretch>
            <a:fillRect/>
          </a:stretch>
        </p:blipFill>
        <p:spPr bwMode="auto">
          <a:xfrm flipV="1">
            <a:off x="155448" y="2514600"/>
            <a:ext cx="2743200" cy="274320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flipV="1">
            <a:off x="6248400" y="2514600"/>
            <a:ext cx="2743200" cy="2743200"/>
          </a:xfrm>
          <a:prstGeom prst="rect">
            <a:avLst/>
          </a:prstGeom>
          <a:noFill/>
          <a:ln w="9525">
            <a:noFill/>
            <a:miter lim="800000"/>
            <a:headEnd/>
            <a:tailEnd/>
          </a:ln>
        </p:spPr>
      </p:pic>
      <p:cxnSp>
        <p:nvCxnSpPr>
          <p:cNvPr id="9" name="直接箭头连接符 8"/>
          <p:cNvCxnSpPr>
            <a:stCxn id="5" idx="3"/>
            <a:endCxn id="7170" idx="1"/>
          </p:cNvCxnSpPr>
          <p:nvPr/>
        </p:nvCxnSpPr>
        <p:spPr bwMode="auto">
          <a:xfrm>
            <a:off x="2898648" y="3886200"/>
            <a:ext cx="3349752" cy="0"/>
          </a:xfrm>
          <a:prstGeom prst="straightConnector1">
            <a:avLst/>
          </a:prstGeom>
          <a:noFill/>
          <a:ln w="19050" cap="flat" cmpd="sng" algn="ctr">
            <a:solidFill>
              <a:srgbClr val="FF0000"/>
            </a:solidFill>
            <a:prstDash val="solid"/>
            <a:round/>
            <a:headEnd type="none" w="med" len="med"/>
            <a:tailEnd type="arrow"/>
          </a:ln>
          <a:effectLst/>
        </p:spPr>
      </p:cxnSp>
      <p:pic>
        <p:nvPicPr>
          <p:cNvPr id="7171" name="Picture 3"/>
          <p:cNvPicPr>
            <a:picLocks noChangeAspect="1" noChangeArrowheads="1"/>
          </p:cNvPicPr>
          <p:nvPr/>
        </p:nvPicPr>
        <p:blipFill>
          <a:blip r:embed="rId5" cstate="print"/>
          <a:srcRect/>
          <a:stretch>
            <a:fillRect/>
          </a:stretch>
        </p:blipFill>
        <p:spPr bwMode="auto">
          <a:xfrm>
            <a:off x="3276600" y="2037522"/>
            <a:ext cx="1247889" cy="1828800"/>
          </a:xfrm>
          <a:prstGeom prst="rect">
            <a:avLst/>
          </a:prstGeom>
          <a:noFill/>
          <a:ln w="9525">
            <a:noFill/>
            <a:miter lim="800000"/>
            <a:headEnd/>
            <a:tailEnd/>
          </a:ln>
        </p:spPr>
      </p:pic>
      <p:pic>
        <p:nvPicPr>
          <p:cNvPr id="7172" name="Picture 4"/>
          <p:cNvPicPr>
            <a:picLocks noChangeAspect="1" noChangeArrowheads="1"/>
          </p:cNvPicPr>
          <p:nvPr/>
        </p:nvPicPr>
        <p:blipFill>
          <a:blip r:embed="rId6" cstate="print"/>
          <a:srcRect/>
          <a:stretch>
            <a:fillRect/>
          </a:stretch>
        </p:blipFill>
        <p:spPr bwMode="auto">
          <a:xfrm>
            <a:off x="4585741" y="2007705"/>
            <a:ext cx="1281659" cy="1828800"/>
          </a:xfrm>
          <a:prstGeom prst="rect">
            <a:avLst/>
          </a:prstGeom>
          <a:noFill/>
          <a:ln w="9525">
            <a:noFill/>
            <a:miter lim="800000"/>
            <a:headEnd/>
            <a:tailEnd/>
          </a:ln>
        </p:spPr>
      </p:pic>
      <p:sp>
        <p:nvSpPr>
          <p:cNvPr id="12" name="TextBox 11"/>
          <p:cNvSpPr txBox="1"/>
          <p:nvPr/>
        </p:nvSpPr>
        <p:spPr>
          <a:xfrm>
            <a:off x="2895600" y="3810000"/>
            <a:ext cx="3200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morphological opening</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Experiments</a:t>
            </a:r>
            <a:endParaRPr lang="en-US" dirty="0"/>
          </a:p>
        </p:txBody>
      </p:sp>
      <p:sp>
        <p:nvSpPr>
          <p:cNvPr id="3" name="内容占位符 2"/>
          <p:cNvSpPr>
            <a:spLocks noGrp="1"/>
          </p:cNvSpPr>
          <p:nvPr>
            <p:ph idx="1"/>
          </p:nvPr>
        </p:nvSpPr>
        <p:spPr>
          <a:xfrm>
            <a:off x="228600" y="1447800"/>
            <a:ext cx="8686800" cy="1143000"/>
          </a:xfrm>
        </p:spPr>
        <p:txBody>
          <a:bodyPr/>
          <a:lstStyle/>
          <a:p>
            <a:pPr>
              <a:buFont typeface="Wingdings" pitchFamily="2" charset="2"/>
              <a:buChar char="Ø"/>
            </a:pPr>
            <a:r>
              <a:rPr lang="en-US" sz="1600" dirty="0" smtClean="0"/>
              <a:t> Dataset: 15 women’s T1-weighted fat-suppressed sagittal DCE-MRI from the ACRIN 6657 I-SPY trial</a:t>
            </a:r>
          </a:p>
          <a:p>
            <a:pPr>
              <a:buFont typeface="Wingdings" pitchFamily="2" charset="2"/>
              <a:buChar char="Ø"/>
            </a:pPr>
            <a:r>
              <a:rPr lang="en-US" sz="1600" dirty="0" smtClean="0"/>
              <a:t> Ground truth: performed by a board-certified breast imaging radiologist using the ITK-SNAP</a:t>
            </a:r>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12</a:t>
            </a:fld>
            <a:endParaRPr lang="en-US">
              <a:solidFill>
                <a:srgbClr val="000000"/>
              </a:solidFill>
            </a:endParaRPr>
          </a:p>
        </p:txBody>
      </p:sp>
      <p:graphicFrame>
        <p:nvGraphicFramePr>
          <p:cNvPr id="5" name="表格 4"/>
          <p:cNvGraphicFramePr>
            <a:graphicFrameLocks noGrp="1"/>
          </p:cNvGraphicFramePr>
          <p:nvPr/>
        </p:nvGraphicFramePr>
        <p:xfrm>
          <a:off x="152400" y="2438400"/>
          <a:ext cx="8839200" cy="1828800"/>
        </p:xfrm>
        <a:graphic>
          <a:graphicData uri="http://schemas.openxmlformats.org/drawingml/2006/table">
            <a:tbl>
              <a:tblPr/>
              <a:tblGrid>
                <a:gridCol w="2895600"/>
                <a:gridCol w="3429000"/>
                <a:gridCol w="2514600"/>
              </a:tblGrid>
              <a:tr h="304800">
                <a:tc>
                  <a:txBody>
                    <a:bodyPr/>
                    <a:lstStyle/>
                    <a:p>
                      <a:pPr marL="0" marR="0">
                        <a:spcBef>
                          <a:spcPts val="100"/>
                        </a:spcBef>
                        <a:spcAft>
                          <a:spcPts val="100"/>
                        </a:spcAft>
                        <a:tabLst>
                          <a:tab pos="2743200" algn="ctr"/>
                          <a:tab pos="5486400" algn="r"/>
                        </a:tabLst>
                      </a:pPr>
                      <a:r>
                        <a:rPr lang="en-US" sz="1400" b="1" i="1" dirty="0">
                          <a:solidFill>
                            <a:srgbClr val="000000"/>
                          </a:solidFill>
                          <a:latin typeface="Times"/>
                          <a:ea typeface="宋体"/>
                          <a:cs typeface="Times New Roman"/>
                        </a:rPr>
                        <a:t>Method</a:t>
                      </a:r>
                      <a:endParaRPr lang="en-US" sz="1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tabLst>
                          <a:tab pos="2743200" algn="ctr"/>
                          <a:tab pos="5486400" algn="r"/>
                        </a:tabLst>
                      </a:pPr>
                      <a:r>
                        <a:rPr lang="en-US" sz="1400" b="1" i="1">
                          <a:solidFill>
                            <a:srgbClr val="000000"/>
                          </a:solidFill>
                          <a:latin typeface="Times"/>
                          <a:ea typeface="宋体"/>
                          <a:cs typeface="Times New Roman"/>
                        </a:rPr>
                        <a:t>Model</a:t>
                      </a:r>
                      <a:endParaRPr lang="en-US" sz="140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tabLst>
                          <a:tab pos="2743200" algn="ctr"/>
                          <a:tab pos="5486400" algn="r"/>
                        </a:tabLst>
                      </a:pPr>
                      <a:r>
                        <a:rPr lang="en-US" sz="1400" b="1" i="1" dirty="0">
                          <a:solidFill>
                            <a:srgbClr val="000000"/>
                          </a:solidFill>
                          <a:latin typeface="Times"/>
                          <a:ea typeface="宋体"/>
                          <a:cs typeface="Times New Roman"/>
                        </a:rPr>
                        <a:t>Characteristic</a:t>
                      </a:r>
                      <a:endParaRPr lang="en-US" sz="1400" dirty="0">
                        <a:latin typeface="Times New Roman"/>
                        <a:ea typeface="宋体"/>
                        <a:cs typeface="Times New Roman"/>
                      </a:endParaRPr>
                    </a:p>
                  </a:txBody>
                  <a:tcPr marL="67817" marR="6781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100"/>
                        </a:spcBef>
                        <a:spcAft>
                          <a:spcPts val="100"/>
                        </a:spcAft>
                        <a:tabLst>
                          <a:tab pos="2743200" algn="ctr"/>
                          <a:tab pos="5486400" algn="r"/>
                        </a:tabLst>
                      </a:pPr>
                      <a:r>
                        <a:rPr lang="en-US" sz="1400" b="1" dirty="0" smtClean="0">
                          <a:solidFill>
                            <a:srgbClr val="000000"/>
                          </a:solidFill>
                          <a:latin typeface="Times"/>
                          <a:ea typeface="宋体"/>
                          <a:cs typeface="Times New Roman"/>
                        </a:rPr>
                        <a:t>AdaFCM</a:t>
                      </a:r>
                      <a:endParaRPr lang="en-US" sz="1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100"/>
                        </a:spcBef>
                        <a:spcAft>
                          <a:spcPts val="100"/>
                        </a:spcAft>
                        <a:tabLst>
                          <a:tab pos="2743200" algn="ctr"/>
                          <a:tab pos="5486400" algn="r"/>
                        </a:tabLst>
                      </a:pPr>
                      <a:r>
                        <a:rPr lang="en-US" sz="1400">
                          <a:solidFill>
                            <a:srgbClr val="000000"/>
                          </a:solidFill>
                          <a:latin typeface="Times"/>
                          <a:ea typeface="宋体"/>
                          <a:cs typeface="Times New Roman"/>
                        </a:rPr>
                        <a:t>pixel-wise clustering + classification</a:t>
                      </a:r>
                      <a:endParaRPr lang="en-US" sz="140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100"/>
                        </a:spcBef>
                        <a:spcAft>
                          <a:spcPts val="100"/>
                        </a:spcAft>
                        <a:tabLst>
                          <a:tab pos="2743200" algn="ctr"/>
                          <a:tab pos="5486400" algn="r"/>
                        </a:tabLst>
                      </a:pPr>
                      <a:r>
                        <a:rPr lang="en-US" sz="1400">
                          <a:solidFill>
                            <a:srgbClr val="000000"/>
                          </a:solidFill>
                          <a:latin typeface="Times"/>
                          <a:ea typeface="宋体"/>
                          <a:cs typeface="Times New Roman"/>
                        </a:rPr>
                        <a:t>automatic, supervised</a:t>
                      </a:r>
                      <a:endParaRPr lang="en-US" sz="1400">
                        <a:latin typeface="Times New Roman"/>
                        <a:ea typeface="宋体"/>
                        <a:cs typeface="Times New Roman"/>
                      </a:endParaRPr>
                    </a:p>
                  </a:txBody>
                  <a:tcPr marL="67817" marR="67817" marT="0" marB="0">
                    <a:lnL>
                      <a:noFill/>
                    </a:lnL>
                    <a:lnR>
                      <a:noFill/>
                    </a:lnR>
                    <a:lnT w="12700" cap="flat" cmpd="sng" algn="ctr">
                      <a:solidFill>
                        <a:srgbClr val="000000"/>
                      </a:solidFill>
                      <a:prstDash val="solid"/>
                      <a:round/>
                      <a:headEnd type="none" w="med" len="med"/>
                      <a:tailEnd type="none" w="med" len="med"/>
                    </a:lnT>
                    <a:lnB>
                      <a:noFill/>
                    </a:lnB>
                  </a:tcPr>
                </a:tc>
              </a:tr>
              <a:tr h="304800">
                <a:tc>
                  <a:txBody>
                    <a:bodyPr/>
                    <a:lstStyle/>
                    <a:p>
                      <a:pPr marL="0" marR="0">
                        <a:spcBef>
                          <a:spcPts val="100"/>
                        </a:spcBef>
                        <a:spcAft>
                          <a:spcPts val="100"/>
                        </a:spcAft>
                        <a:tabLst>
                          <a:tab pos="2743200" algn="ctr"/>
                          <a:tab pos="5486400" algn="r"/>
                        </a:tabLst>
                      </a:pPr>
                      <a:r>
                        <a:rPr lang="en-US" sz="1400" b="1" dirty="0">
                          <a:solidFill>
                            <a:srgbClr val="000000"/>
                          </a:solidFill>
                          <a:latin typeface="Times"/>
                          <a:ea typeface="宋体"/>
                          <a:cs typeface="Times New Roman"/>
                        </a:rPr>
                        <a:t>Marker-controlled </a:t>
                      </a:r>
                      <a:r>
                        <a:rPr lang="en-US" sz="1400" b="1" dirty="0" smtClean="0">
                          <a:solidFill>
                            <a:srgbClr val="000000"/>
                          </a:solidFill>
                          <a:latin typeface="Times"/>
                          <a:ea typeface="宋体"/>
                          <a:cs typeface="Times New Roman"/>
                        </a:rPr>
                        <a:t>watershed</a:t>
                      </a:r>
                      <a:endParaRPr lang="en-US" sz="1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100"/>
                        </a:spcBef>
                        <a:spcAft>
                          <a:spcPts val="100"/>
                        </a:spcAft>
                        <a:tabLst>
                          <a:tab pos="2743200" algn="ctr"/>
                          <a:tab pos="5486400" algn="r"/>
                        </a:tabLst>
                      </a:pPr>
                      <a:r>
                        <a:rPr lang="en-US" sz="1400" dirty="0" smtClean="0">
                          <a:solidFill>
                            <a:srgbClr val="000000"/>
                          </a:solidFill>
                          <a:latin typeface="Times"/>
                          <a:ea typeface="宋体"/>
                          <a:cs typeface="Times New Roman"/>
                        </a:rPr>
                        <a:t>GMM + thresholding+ </a:t>
                      </a:r>
                      <a:r>
                        <a:rPr lang="en-US" sz="1400" dirty="0">
                          <a:solidFill>
                            <a:srgbClr val="000000"/>
                          </a:solidFill>
                          <a:latin typeface="Times"/>
                          <a:ea typeface="宋体"/>
                          <a:cs typeface="Times New Roman"/>
                        </a:rPr>
                        <a:t>watershed</a:t>
                      </a:r>
                      <a:endParaRPr lang="en-US" sz="1400" dirty="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100"/>
                        </a:spcBef>
                        <a:spcAft>
                          <a:spcPts val="100"/>
                        </a:spcAft>
                        <a:tabLst>
                          <a:tab pos="2743200" algn="ctr"/>
                          <a:tab pos="5486400" algn="r"/>
                        </a:tabLst>
                      </a:pPr>
                      <a:r>
                        <a:rPr lang="en-US" sz="1400">
                          <a:solidFill>
                            <a:srgbClr val="000000"/>
                          </a:solidFill>
                          <a:latin typeface="Times"/>
                          <a:ea typeface="宋体"/>
                          <a:cs typeface="Times New Roman"/>
                        </a:rPr>
                        <a:t>automatic, unsupervised</a:t>
                      </a:r>
                      <a:endParaRPr lang="en-US" sz="1400">
                        <a:latin typeface="Times New Roman"/>
                        <a:ea typeface="宋体"/>
                        <a:cs typeface="Times New Roman"/>
                      </a:endParaRPr>
                    </a:p>
                  </a:txBody>
                  <a:tcPr marL="67817" marR="67817" marT="0" marB="0">
                    <a:lnL>
                      <a:noFill/>
                    </a:lnL>
                    <a:lnR>
                      <a:noFill/>
                    </a:lnR>
                    <a:lnT>
                      <a:noFill/>
                    </a:lnT>
                    <a:lnB>
                      <a:noFill/>
                    </a:lnB>
                  </a:tcPr>
                </a:tc>
              </a:tr>
              <a:tr h="304800">
                <a:tc>
                  <a:txBody>
                    <a:bodyPr/>
                    <a:lstStyle/>
                    <a:p>
                      <a:pPr marL="0" marR="0">
                        <a:spcBef>
                          <a:spcPts val="100"/>
                        </a:spcBef>
                        <a:spcAft>
                          <a:spcPts val="100"/>
                        </a:spcAft>
                        <a:tabLst>
                          <a:tab pos="2743200" algn="ctr"/>
                          <a:tab pos="5486400" algn="r"/>
                        </a:tabLst>
                      </a:pPr>
                      <a:r>
                        <a:rPr lang="en-US" sz="1400" b="1" dirty="0">
                          <a:solidFill>
                            <a:srgbClr val="000000"/>
                          </a:solidFill>
                          <a:latin typeface="Times"/>
                          <a:ea typeface="宋体"/>
                          <a:cs typeface="Times New Roman"/>
                        </a:rPr>
                        <a:t>Adaptive geodesic </a:t>
                      </a:r>
                      <a:r>
                        <a:rPr lang="en-US" sz="1400" b="1" dirty="0" smtClean="0">
                          <a:solidFill>
                            <a:srgbClr val="000000"/>
                          </a:solidFill>
                          <a:latin typeface="Times"/>
                          <a:ea typeface="宋体"/>
                          <a:cs typeface="Times New Roman"/>
                        </a:rPr>
                        <a:t>transformation</a:t>
                      </a:r>
                      <a:endParaRPr lang="en-US" sz="1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100"/>
                        </a:spcBef>
                        <a:spcAft>
                          <a:spcPts val="100"/>
                        </a:spcAft>
                        <a:tabLst>
                          <a:tab pos="2743200" algn="ctr"/>
                          <a:tab pos="5486400" algn="r"/>
                        </a:tabLst>
                      </a:pPr>
                      <a:r>
                        <a:rPr lang="en-US" sz="1400" dirty="0">
                          <a:solidFill>
                            <a:srgbClr val="000000"/>
                          </a:solidFill>
                          <a:latin typeface="Times"/>
                          <a:ea typeface="宋体"/>
                          <a:cs typeface="Times New Roman"/>
                        </a:rPr>
                        <a:t>landmark-based </a:t>
                      </a:r>
                      <a:r>
                        <a:rPr lang="en-US" sz="1400" dirty="0" smtClean="0">
                          <a:solidFill>
                            <a:srgbClr val="000000"/>
                          </a:solidFill>
                          <a:latin typeface="Times"/>
                          <a:ea typeface="宋体"/>
                          <a:cs typeface="Times New Roman"/>
                        </a:rPr>
                        <a:t>geodesic </a:t>
                      </a:r>
                      <a:r>
                        <a:rPr lang="en-US" sz="1400" dirty="0">
                          <a:solidFill>
                            <a:srgbClr val="000000"/>
                          </a:solidFill>
                          <a:latin typeface="Times"/>
                          <a:ea typeface="宋体"/>
                          <a:cs typeface="Times New Roman"/>
                        </a:rPr>
                        <a:t>map + thresholding</a:t>
                      </a:r>
                      <a:endParaRPr lang="en-US" sz="1400" dirty="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100"/>
                        </a:spcBef>
                        <a:spcAft>
                          <a:spcPts val="100"/>
                        </a:spcAft>
                        <a:tabLst>
                          <a:tab pos="2743200" algn="ctr"/>
                          <a:tab pos="5486400" algn="r"/>
                        </a:tabLst>
                      </a:pPr>
                      <a:r>
                        <a:rPr lang="en-US" sz="1400" dirty="0">
                          <a:solidFill>
                            <a:srgbClr val="000000"/>
                          </a:solidFill>
                          <a:latin typeface="Times"/>
                          <a:ea typeface="宋体"/>
                          <a:cs typeface="Times New Roman"/>
                        </a:rPr>
                        <a:t>semi-automatic, unsupervised</a:t>
                      </a:r>
                      <a:endParaRPr lang="en-US" sz="1400" dirty="0">
                        <a:latin typeface="Times New Roman"/>
                        <a:ea typeface="宋体"/>
                        <a:cs typeface="Times New Roman"/>
                      </a:endParaRPr>
                    </a:p>
                  </a:txBody>
                  <a:tcPr marL="67817" marR="67817" marT="0" marB="0">
                    <a:lnL>
                      <a:noFill/>
                    </a:lnL>
                    <a:lnR>
                      <a:noFill/>
                    </a:lnR>
                    <a:lnT>
                      <a:noFill/>
                    </a:lnT>
                    <a:lnB>
                      <a:noFill/>
                    </a:lnB>
                  </a:tcPr>
                </a:tc>
              </a:tr>
              <a:tr h="304800">
                <a:tc>
                  <a:txBody>
                    <a:bodyPr/>
                    <a:lstStyle/>
                    <a:p>
                      <a:pPr marL="0" marR="0">
                        <a:spcBef>
                          <a:spcPts val="100"/>
                        </a:spcBef>
                        <a:spcAft>
                          <a:spcPts val="100"/>
                        </a:spcAft>
                        <a:tabLst>
                          <a:tab pos="2743200" algn="ctr"/>
                          <a:tab pos="5486400" algn="r"/>
                        </a:tabLst>
                      </a:pPr>
                      <a:r>
                        <a:rPr lang="en-US" sz="1400" b="1" dirty="0">
                          <a:solidFill>
                            <a:srgbClr val="000000"/>
                          </a:solidFill>
                          <a:latin typeface="Times"/>
                          <a:ea typeface="宋体"/>
                          <a:cs typeface="Times New Roman"/>
                        </a:rPr>
                        <a:t>Superpixel-based </a:t>
                      </a:r>
                      <a:r>
                        <a:rPr lang="en-US" sz="1400" b="1" dirty="0" smtClean="0">
                          <a:solidFill>
                            <a:srgbClr val="000000"/>
                          </a:solidFill>
                          <a:latin typeface="Times"/>
                          <a:ea typeface="宋体"/>
                          <a:cs typeface="Times New Roman"/>
                        </a:rPr>
                        <a:t>MRF</a:t>
                      </a:r>
                      <a:endParaRPr lang="en-US" sz="1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100"/>
                        </a:spcBef>
                        <a:spcAft>
                          <a:spcPts val="100"/>
                        </a:spcAft>
                        <a:tabLst>
                          <a:tab pos="2743200" algn="ctr"/>
                          <a:tab pos="5486400" algn="r"/>
                        </a:tabLst>
                      </a:pPr>
                      <a:r>
                        <a:rPr lang="en-US" sz="1400" dirty="0">
                          <a:solidFill>
                            <a:srgbClr val="000000"/>
                          </a:solidFill>
                          <a:latin typeface="Times"/>
                          <a:ea typeface="宋体"/>
                          <a:cs typeface="Times New Roman"/>
                        </a:rPr>
                        <a:t>superpixel + MRF + LBP</a:t>
                      </a:r>
                      <a:endParaRPr lang="en-US" sz="1400" dirty="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100"/>
                        </a:spcBef>
                        <a:spcAft>
                          <a:spcPts val="100"/>
                        </a:spcAft>
                        <a:tabLst>
                          <a:tab pos="2743200" algn="ctr"/>
                          <a:tab pos="5486400" algn="r"/>
                        </a:tabLst>
                      </a:pPr>
                      <a:r>
                        <a:rPr lang="en-US" sz="1400">
                          <a:solidFill>
                            <a:srgbClr val="000000"/>
                          </a:solidFill>
                          <a:latin typeface="Times"/>
                          <a:ea typeface="宋体"/>
                          <a:cs typeface="Times New Roman"/>
                        </a:rPr>
                        <a:t>automatic, supervised</a:t>
                      </a:r>
                      <a:endParaRPr lang="en-US" sz="1400">
                        <a:latin typeface="Times New Roman"/>
                        <a:ea typeface="宋体"/>
                        <a:cs typeface="Times New Roman"/>
                      </a:endParaRPr>
                    </a:p>
                  </a:txBody>
                  <a:tcPr marL="67817" marR="67817" marT="0" marB="0">
                    <a:lnL>
                      <a:noFill/>
                    </a:lnL>
                    <a:lnR>
                      <a:noFill/>
                    </a:lnR>
                    <a:lnT>
                      <a:noFill/>
                    </a:lnT>
                    <a:lnB>
                      <a:noFill/>
                    </a:lnB>
                  </a:tcPr>
                </a:tc>
              </a:tr>
              <a:tr h="304800">
                <a:tc>
                  <a:txBody>
                    <a:bodyPr/>
                    <a:lstStyle/>
                    <a:p>
                      <a:pPr marL="0" marR="0">
                        <a:spcBef>
                          <a:spcPts val="100"/>
                        </a:spcBef>
                        <a:spcAft>
                          <a:spcPts val="100"/>
                        </a:spcAft>
                        <a:tabLst>
                          <a:tab pos="2743200" algn="ctr"/>
                          <a:tab pos="5486400" algn="r"/>
                        </a:tabLst>
                      </a:pPr>
                      <a:r>
                        <a:rPr lang="en-US" sz="1400" b="1" dirty="0">
                          <a:solidFill>
                            <a:srgbClr val="000000"/>
                          </a:solidFill>
                          <a:latin typeface="Times"/>
                          <a:ea typeface="宋体"/>
                          <a:cs typeface="Times New Roman"/>
                        </a:rPr>
                        <a:t>The proposed framework</a:t>
                      </a:r>
                      <a:endParaRPr lang="en-US" sz="1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tabLst>
                          <a:tab pos="2743200" algn="ctr"/>
                          <a:tab pos="5486400" algn="r"/>
                        </a:tabLst>
                      </a:pPr>
                      <a:r>
                        <a:rPr lang="en-US" sz="1400" dirty="0">
                          <a:solidFill>
                            <a:srgbClr val="000000"/>
                          </a:solidFill>
                          <a:latin typeface="Times"/>
                          <a:ea typeface="宋体"/>
                          <a:cs typeface="Times New Roman"/>
                        </a:rPr>
                        <a:t>superpixel-based classification + graph-cuts</a:t>
                      </a:r>
                      <a:endParaRPr lang="en-US" sz="1400" dirty="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tabLst>
                          <a:tab pos="2743200" algn="ctr"/>
                          <a:tab pos="5486400" algn="r"/>
                        </a:tabLst>
                      </a:pPr>
                      <a:r>
                        <a:rPr lang="en-US" sz="1400" dirty="0">
                          <a:solidFill>
                            <a:srgbClr val="000000"/>
                          </a:solidFill>
                          <a:latin typeface="Times"/>
                          <a:ea typeface="宋体"/>
                          <a:cs typeface="Times New Roman"/>
                        </a:rPr>
                        <a:t>automatic, supervised</a:t>
                      </a:r>
                      <a:endParaRPr lang="en-US" sz="1400" dirty="0">
                        <a:latin typeface="Times New Roman"/>
                        <a:ea typeface="宋体"/>
                        <a:cs typeface="Times New Roman"/>
                      </a:endParaRPr>
                    </a:p>
                  </a:txBody>
                  <a:tcPr marL="67817" marR="67817"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pic>
        <p:nvPicPr>
          <p:cNvPr id="8193" name="Picture 1"/>
          <p:cNvPicPr>
            <a:picLocks noChangeAspect="1" noChangeArrowheads="1"/>
          </p:cNvPicPr>
          <p:nvPr/>
        </p:nvPicPr>
        <p:blipFill>
          <a:blip r:embed="rId3" cstate="print"/>
          <a:srcRect/>
          <a:stretch>
            <a:fillRect/>
          </a:stretch>
        </p:blipFill>
        <p:spPr bwMode="auto">
          <a:xfrm>
            <a:off x="152401" y="4495800"/>
            <a:ext cx="2189152" cy="1828800"/>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2438400" y="4495800"/>
            <a:ext cx="2209800" cy="1828800"/>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4724400" y="4495800"/>
            <a:ext cx="2286000" cy="1828800"/>
          </a:xfrm>
          <a:prstGeom prst="rect">
            <a:avLst/>
          </a:prstGeom>
          <a:noFill/>
          <a:ln w="9525">
            <a:noFill/>
            <a:miter lim="800000"/>
            <a:headEnd/>
            <a:tailEnd/>
          </a:ln>
        </p:spPr>
      </p:pic>
      <p:pic>
        <p:nvPicPr>
          <p:cNvPr id="8196" name="Picture 4"/>
          <p:cNvPicPr>
            <a:picLocks noChangeAspect="1" noChangeArrowheads="1"/>
          </p:cNvPicPr>
          <p:nvPr/>
        </p:nvPicPr>
        <p:blipFill>
          <a:blip r:embed="rId6" cstate="print"/>
          <a:srcRect/>
          <a:stretch>
            <a:fillRect/>
          </a:stretch>
        </p:blipFill>
        <p:spPr bwMode="auto">
          <a:xfrm>
            <a:off x="7086600" y="4495800"/>
            <a:ext cx="1888088" cy="1828800"/>
          </a:xfrm>
          <a:prstGeom prst="rect">
            <a:avLst/>
          </a:prstGeom>
          <a:noFill/>
          <a:ln w="9525">
            <a:noFill/>
            <a:miter lim="800000"/>
            <a:headEnd/>
            <a:tailEnd/>
          </a:ln>
        </p:spPr>
      </p:pic>
      <p:sp>
        <p:nvSpPr>
          <p:cNvPr id="10" name="TextBox 9"/>
          <p:cNvSpPr txBox="1"/>
          <p:nvPr/>
        </p:nvSpPr>
        <p:spPr>
          <a:xfrm>
            <a:off x="304800" y="6320135"/>
            <a:ext cx="1524000" cy="461665"/>
          </a:xfrm>
          <a:prstGeom prst="rect">
            <a:avLst/>
          </a:prstGeom>
          <a:solidFill>
            <a:schemeClr val="accent3"/>
          </a:solidFill>
        </p:spPr>
        <p:txBody>
          <a:bodyPr wrap="square" rtlCol="0">
            <a:spAutoFit/>
          </a:bodyPr>
          <a:lstStyle/>
          <a:p>
            <a:r>
              <a:rPr lang="en-US" sz="2400" b="1" dirty="0" smtClean="0">
                <a:latin typeface="Times New Roman" pitchFamily="18" charset="0"/>
                <a:cs typeface="Times New Roman" pitchFamily="18" charset="0"/>
              </a:rPr>
              <a:t>AdaFCM</a:t>
            </a:r>
            <a:endParaRPr lang="en-US" sz="2400" b="1" dirty="0">
              <a:latin typeface="Times New Roman" pitchFamily="18" charset="0"/>
              <a:cs typeface="Times New Roman" pitchFamily="18" charset="0"/>
            </a:endParaRPr>
          </a:p>
        </p:txBody>
      </p:sp>
      <p:sp>
        <p:nvSpPr>
          <p:cNvPr id="11" name="TextBox 10"/>
          <p:cNvSpPr txBox="1"/>
          <p:nvPr/>
        </p:nvSpPr>
        <p:spPr>
          <a:xfrm>
            <a:off x="2743200" y="6324600"/>
            <a:ext cx="1524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watershed</a:t>
            </a:r>
            <a:endParaRPr lang="en-US" sz="2400" b="1" dirty="0">
              <a:latin typeface="Times New Roman" pitchFamily="18" charset="0"/>
              <a:cs typeface="Times New Roman" pitchFamily="18" charset="0"/>
            </a:endParaRPr>
          </a:p>
        </p:txBody>
      </p:sp>
      <p:sp>
        <p:nvSpPr>
          <p:cNvPr id="12" name="TextBox 11"/>
          <p:cNvSpPr txBox="1"/>
          <p:nvPr/>
        </p:nvSpPr>
        <p:spPr>
          <a:xfrm>
            <a:off x="5257800" y="6324600"/>
            <a:ext cx="1295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geodesic</a:t>
            </a:r>
            <a:endParaRPr lang="en-US" sz="2400" b="1" dirty="0">
              <a:latin typeface="Times New Roman" pitchFamily="18" charset="0"/>
              <a:cs typeface="Times New Roman" pitchFamily="18" charset="0"/>
            </a:endParaRPr>
          </a:p>
        </p:txBody>
      </p:sp>
      <p:sp>
        <p:nvSpPr>
          <p:cNvPr id="13" name="TextBox 12"/>
          <p:cNvSpPr txBox="1"/>
          <p:nvPr/>
        </p:nvSpPr>
        <p:spPr>
          <a:xfrm>
            <a:off x="6629400" y="6324600"/>
            <a:ext cx="2590800" cy="461665"/>
          </a:xfrm>
          <a:prstGeom prst="rect">
            <a:avLst/>
          </a:prstGeom>
          <a:solidFill>
            <a:schemeClr val="accent3"/>
          </a:solidFill>
        </p:spPr>
        <p:txBody>
          <a:bodyPr wrap="square" rtlCol="0">
            <a:spAutoFit/>
          </a:bodyPr>
          <a:lstStyle/>
          <a:p>
            <a:r>
              <a:rPr lang="en-US" sz="2400" b="1" dirty="0" smtClean="0">
                <a:latin typeface="Times New Roman" pitchFamily="18" charset="0"/>
                <a:cs typeface="Times New Roman" pitchFamily="18" charset="0"/>
              </a:rPr>
              <a:t>superpixel + MRF</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Results</a:t>
            </a:r>
            <a:endParaRPr lang="en-US" dirty="0"/>
          </a:p>
        </p:txBody>
      </p:sp>
      <p:sp>
        <p:nvSpPr>
          <p:cNvPr id="3" name="内容占位符 2"/>
          <p:cNvSpPr>
            <a:spLocks noGrp="1"/>
          </p:cNvSpPr>
          <p:nvPr>
            <p:ph idx="1"/>
          </p:nvPr>
        </p:nvSpPr>
        <p:spPr>
          <a:xfrm>
            <a:off x="685800" y="1447800"/>
            <a:ext cx="7772400" cy="1219200"/>
          </a:xfrm>
        </p:spPr>
        <p:txBody>
          <a:bodyPr/>
          <a:lstStyle/>
          <a:p>
            <a:r>
              <a:rPr lang="en-US" kern="1200" dirty="0" smtClean="0"/>
              <a:t>The proposed framework consistently </a:t>
            </a:r>
            <a:r>
              <a:rPr lang="en-US" kern="1200" dirty="0" smtClean="0">
                <a:solidFill>
                  <a:srgbClr val="FF0000"/>
                </a:solidFill>
              </a:rPr>
              <a:t>outperforms</a:t>
            </a:r>
            <a:r>
              <a:rPr lang="en-US" kern="1200" dirty="0" smtClean="0"/>
              <a:t> the other four methods based on Dice Similarity Coefficient (DSC) and Mean Hausdorff Distance (MHD).</a:t>
            </a:r>
            <a:endParaRPr lang="en-US" dirty="0" smtClean="0"/>
          </a:p>
          <a:p>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13</a:t>
            </a:fld>
            <a:endParaRPr lang="en-US">
              <a:solidFill>
                <a:srgbClr val="000000"/>
              </a:solidFill>
            </a:endParaRPr>
          </a:p>
        </p:txBody>
      </p:sp>
      <p:graphicFrame>
        <p:nvGraphicFramePr>
          <p:cNvPr id="5" name="表格 4"/>
          <p:cNvGraphicFramePr>
            <a:graphicFrameLocks noGrp="1"/>
          </p:cNvGraphicFramePr>
          <p:nvPr/>
        </p:nvGraphicFramePr>
        <p:xfrm>
          <a:off x="304800" y="3977640"/>
          <a:ext cx="8610600" cy="2194560"/>
        </p:xfrm>
        <a:graphic>
          <a:graphicData uri="http://schemas.openxmlformats.org/drawingml/2006/table">
            <a:tbl>
              <a:tblPr/>
              <a:tblGrid>
                <a:gridCol w="4788594"/>
                <a:gridCol w="1911003"/>
                <a:gridCol w="1911003"/>
              </a:tblGrid>
              <a:tr h="355600">
                <a:tc>
                  <a:txBody>
                    <a:bodyPr/>
                    <a:lstStyle/>
                    <a:p>
                      <a:pPr marL="0" marR="0">
                        <a:spcBef>
                          <a:spcPts val="100"/>
                        </a:spcBef>
                        <a:spcAft>
                          <a:spcPts val="100"/>
                        </a:spcAft>
                      </a:pPr>
                      <a:r>
                        <a:rPr lang="en-US" sz="2400" b="1" i="1" dirty="0">
                          <a:solidFill>
                            <a:srgbClr val="000000"/>
                          </a:solidFill>
                          <a:latin typeface="Times New Roman"/>
                          <a:ea typeface="宋体"/>
                          <a:cs typeface="Times New Roman"/>
                        </a:rPr>
                        <a:t>Method</a:t>
                      </a:r>
                      <a:endParaRPr lang="en-US" sz="2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2400" b="1" i="1" dirty="0" smtClean="0">
                          <a:solidFill>
                            <a:srgbClr val="000000"/>
                          </a:solidFill>
                          <a:latin typeface="Times New Roman"/>
                          <a:ea typeface="宋体"/>
                          <a:cs typeface="Times New Roman"/>
                        </a:rPr>
                        <a:t>DSC</a:t>
                      </a:r>
                      <a:endParaRPr lang="en-US" sz="2400" dirty="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2400" b="1" i="1" dirty="0" smtClean="0">
                          <a:solidFill>
                            <a:srgbClr val="000000"/>
                          </a:solidFill>
                          <a:latin typeface="Times New Roman"/>
                          <a:ea typeface="宋体"/>
                          <a:cs typeface="Times New Roman"/>
                        </a:rPr>
                        <a:t>MHD</a:t>
                      </a:r>
                      <a:endParaRPr lang="en-US" sz="2400" dirty="0">
                        <a:latin typeface="Times New Roman"/>
                        <a:ea typeface="宋体"/>
                        <a:cs typeface="Times New Roman"/>
                      </a:endParaRPr>
                    </a:p>
                  </a:txBody>
                  <a:tcPr marL="67817" marR="67817"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0" marR="0">
                        <a:spcBef>
                          <a:spcPts val="100"/>
                        </a:spcBef>
                        <a:spcAft>
                          <a:spcPts val="100"/>
                        </a:spcAft>
                      </a:pPr>
                      <a:r>
                        <a:rPr lang="en-US" sz="2400" b="1" dirty="0" smtClean="0">
                          <a:solidFill>
                            <a:srgbClr val="000000"/>
                          </a:solidFill>
                          <a:latin typeface="Times New Roman"/>
                          <a:ea typeface="宋体"/>
                          <a:cs typeface="Times New Roman"/>
                        </a:rPr>
                        <a:t>AdaFCM</a:t>
                      </a:r>
                      <a:endParaRPr lang="en-US" sz="2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100"/>
                        </a:spcBef>
                        <a:spcAft>
                          <a:spcPts val="100"/>
                        </a:spcAft>
                      </a:pPr>
                      <a:r>
                        <a:rPr lang="en-US" sz="2400">
                          <a:solidFill>
                            <a:srgbClr val="000000"/>
                          </a:solidFill>
                          <a:latin typeface="Times New Roman"/>
                          <a:ea typeface="宋体"/>
                          <a:cs typeface="Times New Roman"/>
                        </a:rPr>
                        <a:t>0.72±0.27</a:t>
                      </a:r>
                      <a:endParaRPr lang="en-US" sz="240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100"/>
                        </a:spcBef>
                        <a:spcAft>
                          <a:spcPts val="100"/>
                        </a:spcAft>
                      </a:pPr>
                      <a:r>
                        <a:rPr lang="en-US" sz="2400" dirty="0">
                          <a:solidFill>
                            <a:srgbClr val="000000"/>
                          </a:solidFill>
                          <a:latin typeface="Times New Roman"/>
                          <a:ea typeface="宋体"/>
                          <a:cs typeface="Times New Roman"/>
                        </a:rPr>
                        <a:t>2.52±7.98</a:t>
                      </a:r>
                      <a:endParaRPr lang="en-US" sz="2400" dirty="0">
                        <a:latin typeface="Times New Roman"/>
                        <a:ea typeface="宋体"/>
                        <a:cs typeface="Times New Roman"/>
                      </a:endParaRPr>
                    </a:p>
                  </a:txBody>
                  <a:tcPr marL="67817" marR="67817" marT="0" marB="0">
                    <a:lnL>
                      <a:noFill/>
                    </a:lnL>
                    <a:lnR>
                      <a:noFill/>
                    </a:lnR>
                    <a:lnT w="12700" cap="flat" cmpd="sng" algn="ctr">
                      <a:solidFill>
                        <a:srgbClr val="000000"/>
                      </a:solidFill>
                      <a:prstDash val="solid"/>
                      <a:round/>
                      <a:headEnd type="none" w="med" len="med"/>
                      <a:tailEnd type="none" w="med" len="med"/>
                    </a:lnT>
                    <a:lnB>
                      <a:noFill/>
                    </a:lnB>
                  </a:tcPr>
                </a:tc>
              </a:tr>
              <a:tr h="355600">
                <a:tc>
                  <a:txBody>
                    <a:bodyPr/>
                    <a:lstStyle/>
                    <a:p>
                      <a:pPr marL="0" marR="0">
                        <a:spcBef>
                          <a:spcPts val="100"/>
                        </a:spcBef>
                        <a:spcAft>
                          <a:spcPts val="100"/>
                        </a:spcAft>
                      </a:pPr>
                      <a:r>
                        <a:rPr lang="en-US" sz="2400" b="1" dirty="0">
                          <a:solidFill>
                            <a:srgbClr val="000000"/>
                          </a:solidFill>
                          <a:latin typeface="Times New Roman"/>
                          <a:ea typeface="宋体"/>
                          <a:cs typeface="Times New Roman"/>
                        </a:rPr>
                        <a:t>Marker-controlled </a:t>
                      </a:r>
                      <a:r>
                        <a:rPr lang="en-US" sz="2400" b="1" dirty="0" smtClean="0">
                          <a:solidFill>
                            <a:srgbClr val="000000"/>
                          </a:solidFill>
                          <a:latin typeface="Times New Roman"/>
                          <a:ea typeface="宋体"/>
                          <a:cs typeface="Times New Roman"/>
                        </a:rPr>
                        <a:t>watershed</a:t>
                      </a:r>
                      <a:endParaRPr lang="en-US" sz="2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100"/>
                        </a:spcBef>
                        <a:spcAft>
                          <a:spcPts val="100"/>
                        </a:spcAft>
                      </a:pPr>
                      <a:r>
                        <a:rPr lang="en-US" sz="2400" dirty="0">
                          <a:solidFill>
                            <a:srgbClr val="000000"/>
                          </a:solidFill>
                          <a:latin typeface="Times New Roman"/>
                          <a:ea typeface="宋体"/>
                          <a:cs typeface="Times New Roman"/>
                        </a:rPr>
                        <a:t>0.65±0.24</a:t>
                      </a:r>
                      <a:endParaRPr lang="en-US" sz="2400" dirty="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100"/>
                        </a:spcBef>
                        <a:spcAft>
                          <a:spcPts val="100"/>
                        </a:spcAft>
                      </a:pPr>
                      <a:r>
                        <a:rPr lang="en-US" sz="2400" dirty="0">
                          <a:solidFill>
                            <a:srgbClr val="000000"/>
                          </a:solidFill>
                          <a:latin typeface="Times New Roman"/>
                          <a:ea typeface="宋体"/>
                          <a:cs typeface="Times New Roman"/>
                        </a:rPr>
                        <a:t>4.51±12.63</a:t>
                      </a:r>
                      <a:endParaRPr lang="en-US" sz="2400" dirty="0">
                        <a:latin typeface="Times New Roman"/>
                        <a:ea typeface="宋体"/>
                        <a:cs typeface="Times New Roman"/>
                      </a:endParaRPr>
                    </a:p>
                  </a:txBody>
                  <a:tcPr marL="67817" marR="67817" marT="0" marB="0">
                    <a:lnL>
                      <a:noFill/>
                    </a:lnL>
                    <a:lnR>
                      <a:noFill/>
                    </a:lnR>
                    <a:lnT>
                      <a:noFill/>
                    </a:lnT>
                    <a:lnB>
                      <a:noFill/>
                    </a:lnB>
                  </a:tcPr>
                </a:tc>
              </a:tr>
              <a:tr h="355600">
                <a:tc>
                  <a:txBody>
                    <a:bodyPr/>
                    <a:lstStyle/>
                    <a:p>
                      <a:pPr marL="0" marR="0">
                        <a:spcBef>
                          <a:spcPts val="100"/>
                        </a:spcBef>
                        <a:spcAft>
                          <a:spcPts val="100"/>
                        </a:spcAft>
                      </a:pPr>
                      <a:r>
                        <a:rPr lang="en-US" sz="2400" b="1" dirty="0">
                          <a:solidFill>
                            <a:srgbClr val="000000"/>
                          </a:solidFill>
                          <a:latin typeface="Times New Roman"/>
                          <a:ea typeface="宋体"/>
                          <a:cs typeface="Times New Roman"/>
                        </a:rPr>
                        <a:t>Adaptive geodesic </a:t>
                      </a:r>
                      <a:r>
                        <a:rPr lang="en-US" sz="2400" b="1" dirty="0" smtClean="0">
                          <a:solidFill>
                            <a:srgbClr val="000000"/>
                          </a:solidFill>
                          <a:latin typeface="Times New Roman"/>
                          <a:ea typeface="宋体"/>
                          <a:cs typeface="Times New Roman"/>
                        </a:rPr>
                        <a:t>transformation</a:t>
                      </a:r>
                      <a:endParaRPr lang="en-US" sz="2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100"/>
                        </a:spcBef>
                        <a:spcAft>
                          <a:spcPts val="100"/>
                        </a:spcAft>
                      </a:pPr>
                      <a:r>
                        <a:rPr lang="en-US" sz="2400" u="sng" dirty="0">
                          <a:solidFill>
                            <a:srgbClr val="000000"/>
                          </a:solidFill>
                          <a:latin typeface="Times New Roman"/>
                          <a:ea typeface="宋体"/>
                          <a:cs typeface="Times New Roman"/>
                        </a:rPr>
                        <a:t>0.78±0.14</a:t>
                      </a:r>
                      <a:endParaRPr lang="en-US" sz="2400" dirty="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100"/>
                        </a:spcBef>
                        <a:spcAft>
                          <a:spcPts val="100"/>
                        </a:spcAft>
                      </a:pPr>
                      <a:r>
                        <a:rPr lang="en-US" sz="2400" u="sng" dirty="0">
                          <a:solidFill>
                            <a:srgbClr val="000000"/>
                          </a:solidFill>
                          <a:latin typeface="Times New Roman"/>
                          <a:ea typeface="宋体"/>
                          <a:cs typeface="Times New Roman"/>
                        </a:rPr>
                        <a:t>1.67±2.71</a:t>
                      </a:r>
                      <a:endParaRPr lang="en-US" sz="2400" dirty="0">
                        <a:latin typeface="Times New Roman"/>
                        <a:ea typeface="宋体"/>
                        <a:cs typeface="Times New Roman"/>
                      </a:endParaRPr>
                    </a:p>
                  </a:txBody>
                  <a:tcPr marL="67817" marR="67817" marT="0" marB="0">
                    <a:lnL>
                      <a:noFill/>
                    </a:lnL>
                    <a:lnR>
                      <a:noFill/>
                    </a:lnR>
                    <a:lnT>
                      <a:noFill/>
                    </a:lnT>
                    <a:lnB>
                      <a:noFill/>
                    </a:lnB>
                  </a:tcPr>
                </a:tc>
              </a:tr>
              <a:tr h="355600">
                <a:tc>
                  <a:txBody>
                    <a:bodyPr/>
                    <a:lstStyle/>
                    <a:p>
                      <a:pPr marL="0" marR="0">
                        <a:spcBef>
                          <a:spcPts val="100"/>
                        </a:spcBef>
                        <a:spcAft>
                          <a:spcPts val="100"/>
                        </a:spcAft>
                      </a:pPr>
                      <a:r>
                        <a:rPr lang="en-US" sz="2400" b="1" dirty="0">
                          <a:solidFill>
                            <a:srgbClr val="000000"/>
                          </a:solidFill>
                          <a:latin typeface="Times New Roman"/>
                          <a:ea typeface="宋体"/>
                          <a:cs typeface="Times New Roman"/>
                        </a:rPr>
                        <a:t>Superpixel-based </a:t>
                      </a:r>
                      <a:r>
                        <a:rPr lang="en-US" sz="2400" b="1" dirty="0" smtClean="0">
                          <a:solidFill>
                            <a:srgbClr val="000000"/>
                          </a:solidFill>
                          <a:latin typeface="Times New Roman"/>
                          <a:ea typeface="宋体"/>
                          <a:cs typeface="Times New Roman"/>
                        </a:rPr>
                        <a:t>MRF</a:t>
                      </a:r>
                      <a:endParaRPr lang="en-US" sz="2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100"/>
                        </a:spcBef>
                        <a:spcAft>
                          <a:spcPts val="100"/>
                        </a:spcAft>
                      </a:pPr>
                      <a:r>
                        <a:rPr lang="en-US" sz="2400">
                          <a:solidFill>
                            <a:srgbClr val="000000"/>
                          </a:solidFill>
                          <a:latin typeface="Times New Roman"/>
                          <a:ea typeface="宋体"/>
                          <a:cs typeface="Times New Roman"/>
                        </a:rPr>
                        <a:t>0.69±0.17</a:t>
                      </a:r>
                      <a:endParaRPr lang="en-US" sz="240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100"/>
                        </a:spcBef>
                        <a:spcAft>
                          <a:spcPts val="100"/>
                        </a:spcAft>
                      </a:pPr>
                      <a:r>
                        <a:rPr lang="en-US" sz="2400" dirty="0">
                          <a:solidFill>
                            <a:srgbClr val="000000"/>
                          </a:solidFill>
                          <a:latin typeface="Times New Roman"/>
                          <a:ea typeface="宋体"/>
                          <a:cs typeface="Times New Roman"/>
                        </a:rPr>
                        <a:t>2.64±3.02</a:t>
                      </a:r>
                      <a:endParaRPr lang="en-US" sz="2400" dirty="0">
                        <a:latin typeface="Times New Roman"/>
                        <a:ea typeface="宋体"/>
                        <a:cs typeface="Times New Roman"/>
                      </a:endParaRPr>
                    </a:p>
                  </a:txBody>
                  <a:tcPr marL="67817" marR="67817" marT="0" marB="0">
                    <a:lnL>
                      <a:noFill/>
                    </a:lnL>
                    <a:lnR>
                      <a:noFill/>
                    </a:lnR>
                    <a:lnT>
                      <a:noFill/>
                    </a:lnT>
                    <a:lnB>
                      <a:noFill/>
                    </a:lnB>
                  </a:tcPr>
                </a:tc>
              </a:tr>
              <a:tr h="355600">
                <a:tc>
                  <a:txBody>
                    <a:bodyPr/>
                    <a:lstStyle/>
                    <a:p>
                      <a:pPr marL="0" marR="0">
                        <a:spcBef>
                          <a:spcPts val="100"/>
                        </a:spcBef>
                        <a:spcAft>
                          <a:spcPts val="100"/>
                        </a:spcAft>
                      </a:pPr>
                      <a:r>
                        <a:rPr lang="en-US" sz="2400" b="1" dirty="0">
                          <a:solidFill>
                            <a:srgbClr val="000000"/>
                          </a:solidFill>
                          <a:latin typeface="Times New Roman"/>
                          <a:ea typeface="宋体"/>
                          <a:cs typeface="Times New Roman"/>
                        </a:rPr>
                        <a:t>The proposed framework</a:t>
                      </a:r>
                      <a:endParaRPr lang="en-US" sz="2400" dirty="0">
                        <a:latin typeface="Times New Roman"/>
                        <a:ea typeface="宋体"/>
                        <a:cs typeface="Times New Roman"/>
                      </a:endParaRPr>
                    </a:p>
                  </a:txBody>
                  <a:tcPr marL="67817" marR="67817"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2400" b="1">
                          <a:solidFill>
                            <a:srgbClr val="000000"/>
                          </a:solidFill>
                          <a:latin typeface="Times New Roman"/>
                          <a:ea typeface="宋体"/>
                          <a:cs typeface="Times New Roman"/>
                        </a:rPr>
                        <a:t>0.83±0.12</a:t>
                      </a:r>
                      <a:endParaRPr lang="en-US" sz="2400">
                        <a:latin typeface="Times New Roman"/>
                        <a:ea typeface="宋体"/>
                        <a:cs typeface="Times New Roman"/>
                      </a:endParaRPr>
                    </a:p>
                  </a:txBody>
                  <a:tcPr marL="67817" marR="67817"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100"/>
                        </a:spcBef>
                        <a:spcAft>
                          <a:spcPts val="100"/>
                        </a:spcAft>
                      </a:pPr>
                      <a:r>
                        <a:rPr lang="en-US" sz="2400" b="1" dirty="0">
                          <a:solidFill>
                            <a:srgbClr val="000000"/>
                          </a:solidFill>
                          <a:latin typeface="Times New Roman"/>
                          <a:ea typeface="宋体"/>
                          <a:cs typeface="Times New Roman"/>
                        </a:rPr>
                        <a:t>0.79±1.43</a:t>
                      </a:r>
                      <a:endParaRPr lang="en-US" sz="2400" dirty="0">
                        <a:latin typeface="Times New Roman"/>
                        <a:ea typeface="宋体"/>
                        <a:cs typeface="Times New Roman"/>
                      </a:endParaRPr>
                    </a:p>
                  </a:txBody>
                  <a:tcPr marL="67817" marR="67817"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 name="矩形 6"/>
          <p:cNvSpPr/>
          <p:nvPr/>
        </p:nvSpPr>
        <p:spPr bwMode="auto">
          <a:xfrm>
            <a:off x="152400" y="5791200"/>
            <a:ext cx="8839200" cy="4572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8" name="Picture 10"/>
          <p:cNvPicPr>
            <a:picLocks noChangeAspect="1" noChangeArrowheads="1"/>
          </p:cNvPicPr>
          <p:nvPr/>
        </p:nvPicPr>
        <p:blipFill>
          <a:blip r:embed="rId3" cstate="print"/>
          <a:srcRect/>
          <a:stretch>
            <a:fillRect/>
          </a:stretch>
        </p:blipFill>
        <p:spPr bwMode="auto">
          <a:xfrm>
            <a:off x="5152569" y="2743200"/>
            <a:ext cx="1781631" cy="1188720"/>
          </a:xfrm>
          <a:prstGeom prst="rect">
            <a:avLst/>
          </a:prstGeom>
          <a:noFill/>
          <a:ln w="9525">
            <a:noFill/>
            <a:miter lim="800000"/>
            <a:headEnd/>
            <a:tailEnd/>
          </a:ln>
        </p:spPr>
      </p:pic>
      <p:pic>
        <p:nvPicPr>
          <p:cNvPr id="80897" name="Picture 1"/>
          <p:cNvPicPr>
            <a:picLocks noChangeAspect="1" noChangeArrowheads="1"/>
          </p:cNvPicPr>
          <p:nvPr/>
        </p:nvPicPr>
        <p:blipFill>
          <a:blip r:embed="rId4" cstate="print"/>
          <a:srcRect/>
          <a:stretch>
            <a:fillRect/>
          </a:stretch>
        </p:blipFill>
        <p:spPr bwMode="auto">
          <a:xfrm>
            <a:off x="7309297" y="2514600"/>
            <a:ext cx="1377503" cy="1371600"/>
          </a:xfrm>
          <a:prstGeom prst="rect">
            <a:avLst/>
          </a:prstGeom>
          <a:noFill/>
          <a:ln w="9525">
            <a:noFill/>
            <a:miter lim="800000"/>
            <a:headEnd/>
            <a:tailEnd/>
          </a:ln>
        </p:spPr>
      </p:pic>
      <p:pic>
        <p:nvPicPr>
          <p:cNvPr id="80899" name="Picture 3"/>
          <p:cNvPicPr>
            <a:picLocks noChangeAspect="1" noChangeArrowheads="1"/>
          </p:cNvPicPr>
          <p:nvPr/>
        </p:nvPicPr>
        <p:blipFill>
          <a:blip r:embed="rId5" cstate="print"/>
          <a:srcRect/>
          <a:stretch>
            <a:fillRect/>
          </a:stretch>
        </p:blipFill>
        <p:spPr bwMode="auto">
          <a:xfrm>
            <a:off x="4524281" y="2667000"/>
            <a:ext cx="885919" cy="274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Results</a:t>
            </a:r>
            <a:endParaRPr lang="en-US" dirty="0"/>
          </a:p>
        </p:txBody>
      </p:sp>
      <p:sp>
        <p:nvSpPr>
          <p:cNvPr id="4" name="灯片编号占位符 3"/>
          <p:cNvSpPr>
            <a:spLocks noGrp="1"/>
          </p:cNvSpPr>
          <p:nvPr>
            <p:ph type="sldNum" sz="quarter" idx="10"/>
          </p:nvPr>
        </p:nvSpPr>
        <p:spPr>
          <a:xfrm>
            <a:off x="8001000" y="6172200"/>
            <a:ext cx="457200" cy="457200"/>
          </a:xfrm>
        </p:spPr>
        <p:txBody>
          <a:bodyPr/>
          <a:lstStyle/>
          <a:p>
            <a:fld id="{DB81046F-2934-6447-87A0-D712CF813C96}" type="slidenum">
              <a:rPr lang="en-US" smtClean="0">
                <a:solidFill>
                  <a:srgbClr val="000000"/>
                </a:solidFill>
              </a:rPr>
              <a:pPr/>
              <a:t>14</a:t>
            </a:fld>
            <a:endParaRPr lang="en-US">
              <a:solidFill>
                <a:srgbClr val="000000"/>
              </a:solidFill>
            </a:endParaRPr>
          </a:p>
        </p:txBody>
      </p:sp>
      <p:sp>
        <p:nvSpPr>
          <p:cNvPr id="6" name="TextBox 5"/>
          <p:cNvSpPr txBox="1"/>
          <p:nvPr/>
        </p:nvSpPr>
        <p:spPr>
          <a:xfrm>
            <a:off x="69776" y="5663625"/>
            <a:ext cx="1682824"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input images and ground truths</a:t>
            </a:r>
            <a:endParaRPr lang="en-US" sz="1600" b="1" dirty="0">
              <a:latin typeface="Times New Roman" pitchFamily="18" charset="0"/>
              <a:cs typeface="Times New Roman" pitchFamily="18" charset="0"/>
            </a:endParaRPr>
          </a:p>
        </p:txBody>
      </p:sp>
      <p:sp>
        <p:nvSpPr>
          <p:cNvPr id="7" name="TextBox 6"/>
          <p:cNvSpPr txBox="1"/>
          <p:nvPr/>
        </p:nvSpPr>
        <p:spPr>
          <a:xfrm>
            <a:off x="3337947" y="5663625"/>
            <a:ext cx="1143000" cy="830997"/>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marker-controlled watershed</a:t>
            </a:r>
            <a:endParaRPr lang="en-US" sz="1600" b="1" dirty="0">
              <a:latin typeface="Times New Roman" pitchFamily="18" charset="0"/>
              <a:cs typeface="Times New Roman" pitchFamily="18" charset="0"/>
            </a:endParaRPr>
          </a:p>
        </p:txBody>
      </p:sp>
      <p:sp>
        <p:nvSpPr>
          <p:cNvPr id="8" name="TextBox 7"/>
          <p:cNvSpPr txBox="1"/>
          <p:nvPr/>
        </p:nvSpPr>
        <p:spPr>
          <a:xfrm>
            <a:off x="1965960" y="5663625"/>
            <a:ext cx="1152128"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AdaFCM</a:t>
            </a:r>
            <a:endParaRPr lang="en-US" sz="1600" b="1" dirty="0">
              <a:latin typeface="Times New Roman" pitchFamily="18" charset="0"/>
              <a:cs typeface="Times New Roman" pitchFamily="18" charset="0"/>
            </a:endParaRPr>
          </a:p>
        </p:txBody>
      </p:sp>
      <p:sp>
        <p:nvSpPr>
          <p:cNvPr id="9" name="TextBox 8"/>
          <p:cNvSpPr txBox="1"/>
          <p:nvPr/>
        </p:nvSpPr>
        <p:spPr>
          <a:xfrm>
            <a:off x="4495800" y="5663625"/>
            <a:ext cx="1752600"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adaptive geodesic transformation</a:t>
            </a:r>
            <a:endParaRPr lang="en-US" sz="1600" b="1" dirty="0">
              <a:latin typeface="Times New Roman" pitchFamily="18" charset="0"/>
              <a:cs typeface="Times New Roman" pitchFamily="18" charset="0"/>
            </a:endParaRPr>
          </a:p>
        </p:txBody>
      </p:sp>
      <p:sp>
        <p:nvSpPr>
          <p:cNvPr id="10" name="TextBox 9"/>
          <p:cNvSpPr txBox="1"/>
          <p:nvPr/>
        </p:nvSpPr>
        <p:spPr>
          <a:xfrm>
            <a:off x="6172200" y="5646003"/>
            <a:ext cx="1295400"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superpixel-based MRF</a:t>
            </a:r>
          </a:p>
        </p:txBody>
      </p:sp>
      <p:sp>
        <p:nvSpPr>
          <p:cNvPr id="11" name="TextBox 10"/>
          <p:cNvSpPr txBox="1"/>
          <p:nvPr/>
        </p:nvSpPr>
        <p:spPr>
          <a:xfrm>
            <a:off x="7573888" y="5663625"/>
            <a:ext cx="1341512"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the proposed framework</a:t>
            </a:r>
          </a:p>
        </p:txBody>
      </p:sp>
      <p:pic>
        <p:nvPicPr>
          <p:cNvPr id="44" name="Picture 20"/>
          <p:cNvPicPr>
            <a:picLocks noChangeAspect="1" noChangeArrowheads="1"/>
          </p:cNvPicPr>
          <p:nvPr/>
        </p:nvPicPr>
        <p:blipFill>
          <a:blip r:embed="rId3" cstate="print"/>
          <a:srcRect/>
          <a:stretch>
            <a:fillRect/>
          </a:stretch>
        </p:blipFill>
        <p:spPr bwMode="auto">
          <a:xfrm flipV="1">
            <a:off x="3185547" y="4343400"/>
            <a:ext cx="1386453" cy="1371600"/>
          </a:xfrm>
          <a:prstGeom prst="rect">
            <a:avLst/>
          </a:prstGeom>
          <a:noFill/>
          <a:ln w="9525">
            <a:noFill/>
            <a:miter lim="800000"/>
            <a:headEnd/>
            <a:tailEnd/>
          </a:ln>
        </p:spPr>
      </p:pic>
      <p:sp>
        <p:nvSpPr>
          <p:cNvPr id="45" name="TextBox 44"/>
          <p:cNvSpPr txBox="1"/>
          <p:nvPr/>
        </p:nvSpPr>
        <p:spPr>
          <a:xfrm>
            <a:off x="3109347" y="42672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0.7735</a:t>
            </a:r>
            <a:endParaRPr lang="en-US" sz="1600" b="1" dirty="0">
              <a:solidFill>
                <a:srgbClr val="FF0000"/>
              </a:solidFill>
              <a:latin typeface="Times New Roman" pitchFamily="18" charset="0"/>
              <a:cs typeface="Times New Roman" pitchFamily="18" charset="0"/>
            </a:endParaRPr>
          </a:p>
        </p:txBody>
      </p:sp>
      <p:pic>
        <p:nvPicPr>
          <p:cNvPr id="42" name="Picture 22"/>
          <p:cNvPicPr>
            <a:picLocks noChangeAspect="1" noChangeArrowheads="1"/>
          </p:cNvPicPr>
          <p:nvPr/>
        </p:nvPicPr>
        <p:blipFill>
          <a:blip r:embed="rId4" cstate="print"/>
          <a:srcRect/>
          <a:stretch>
            <a:fillRect/>
          </a:stretch>
        </p:blipFill>
        <p:spPr bwMode="auto">
          <a:xfrm flipV="1">
            <a:off x="1737360" y="4343400"/>
            <a:ext cx="1371600" cy="1371600"/>
          </a:xfrm>
          <a:prstGeom prst="rect">
            <a:avLst/>
          </a:prstGeom>
          <a:noFill/>
          <a:ln w="9525">
            <a:noFill/>
            <a:miter lim="800000"/>
            <a:headEnd/>
            <a:tailEnd/>
          </a:ln>
        </p:spPr>
      </p:pic>
      <p:sp>
        <p:nvSpPr>
          <p:cNvPr id="43" name="TextBox 42"/>
          <p:cNvSpPr txBox="1"/>
          <p:nvPr/>
        </p:nvSpPr>
        <p:spPr>
          <a:xfrm>
            <a:off x="1676400" y="42672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0.6360</a:t>
            </a:r>
            <a:endParaRPr lang="en-US" sz="1600" b="1" dirty="0">
              <a:solidFill>
                <a:srgbClr val="FF0000"/>
              </a:solidFill>
              <a:latin typeface="Times New Roman" pitchFamily="18" charset="0"/>
              <a:cs typeface="Times New Roman" pitchFamily="18" charset="0"/>
            </a:endParaRPr>
          </a:p>
        </p:txBody>
      </p:sp>
      <p:pic>
        <p:nvPicPr>
          <p:cNvPr id="40" name="Picture 23"/>
          <p:cNvPicPr>
            <a:picLocks noChangeAspect="1" noChangeArrowheads="1"/>
          </p:cNvPicPr>
          <p:nvPr/>
        </p:nvPicPr>
        <p:blipFill>
          <a:blip r:embed="rId5" cstate="print"/>
          <a:srcRect/>
          <a:stretch>
            <a:fillRect/>
          </a:stretch>
        </p:blipFill>
        <p:spPr bwMode="auto">
          <a:xfrm flipV="1">
            <a:off x="4643266" y="4343400"/>
            <a:ext cx="1376534" cy="1371600"/>
          </a:xfrm>
          <a:prstGeom prst="rect">
            <a:avLst/>
          </a:prstGeom>
          <a:noFill/>
          <a:ln w="9525">
            <a:noFill/>
            <a:miter lim="800000"/>
            <a:headEnd/>
            <a:tailEnd/>
          </a:ln>
        </p:spPr>
      </p:pic>
      <p:sp>
        <p:nvSpPr>
          <p:cNvPr id="41" name="TextBox 40"/>
          <p:cNvSpPr txBox="1"/>
          <p:nvPr/>
        </p:nvSpPr>
        <p:spPr>
          <a:xfrm>
            <a:off x="4572000" y="42672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0.6983</a:t>
            </a:r>
            <a:endParaRPr lang="en-US" sz="1600" b="1" dirty="0">
              <a:solidFill>
                <a:srgbClr val="FF0000"/>
              </a:solidFill>
              <a:latin typeface="Times New Roman" pitchFamily="18" charset="0"/>
              <a:cs typeface="Times New Roman" pitchFamily="18" charset="0"/>
            </a:endParaRPr>
          </a:p>
        </p:txBody>
      </p:sp>
      <p:pic>
        <p:nvPicPr>
          <p:cNvPr id="38" name="Picture 24"/>
          <p:cNvPicPr>
            <a:picLocks noChangeAspect="1" noChangeArrowheads="1"/>
          </p:cNvPicPr>
          <p:nvPr/>
        </p:nvPicPr>
        <p:blipFill>
          <a:blip r:embed="rId6" cstate="print"/>
          <a:srcRect/>
          <a:stretch>
            <a:fillRect/>
          </a:stretch>
        </p:blipFill>
        <p:spPr bwMode="auto">
          <a:xfrm flipV="1">
            <a:off x="6091066" y="4343400"/>
            <a:ext cx="1376534" cy="1371600"/>
          </a:xfrm>
          <a:prstGeom prst="rect">
            <a:avLst/>
          </a:prstGeom>
          <a:noFill/>
          <a:ln w="9525">
            <a:noFill/>
            <a:miter lim="800000"/>
            <a:headEnd/>
            <a:tailEnd/>
          </a:ln>
        </p:spPr>
      </p:pic>
      <p:sp>
        <p:nvSpPr>
          <p:cNvPr id="39" name="TextBox 38"/>
          <p:cNvSpPr txBox="1"/>
          <p:nvPr/>
        </p:nvSpPr>
        <p:spPr>
          <a:xfrm>
            <a:off x="6035040" y="42672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0.8173</a:t>
            </a:r>
            <a:endParaRPr lang="en-US" sz="1600" b="1" dirty="0">
              <a:solidFill>
                <a:srgbClr val="FF0000"/>
              </a:solidFill>
              <a:latin typeface="Times New Roman" pitchFamily="18" charset="0"/>
              <a:cs typeface="Times New Roman" pitchFamily="18" charset="0"/>
            </a:endParaRPr>
          </a:p>
        </p:txBody>
      </p:sp>
      <p:pic>
        <p:nvPicPr>
          <p:cNvPr id="36" name="Picture 25"/>
          <p:cNvPicPr>
            <a:picLocks noChangeAspect="1" noChangeArrowheads="1"/>
          </p:cNvPicPr>
          <p:nvPr/>
        </p:nvPicPr>
        <p:blipFill>
          <a:blip r:embed="rId7" cstate="print"/>
          <a:srcRect/>
          <a:stretch>
            <a:fillRect/>
          </a:stretch>
        </p:blipFill>
        <p:spPr bwMode="auto">
          <a:xfrm flipV="1">
            <a:off x="7548734" y="4343400"/>
            <a:ext cx="1366666" cy="1371600"/>
          </a:xfrm>
          <a:prstGeom prst="rect">
            <a:avLst/>
          </a:prstGeom>
          <a:noFill/>
          <a:ln w="9525">
            <a:noFill/>
            <a:miter lim="800000"/>
            <a:headEnd/>
            <a:tailEnd/>
          </a:ln>
        </p:spPr>
      </p:pic>
      <p:sp>
        <p:nvSpPr>
          <p:cNvPr id="37" name="TextBox 26"/>
          <p:cNvSpPr txBox="1"/>
          <p:nvPr/>
        </p:nvSpPr>
        <p:spPr>
          <a:xfrm>
            <a:off x="7482840" y="42672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0.9177</a:t>
            </a:r>
            <a:endParaRPr lang="en-US" sz="1600" b="1" dirty="0">
              <a:solidFill>
                <a:srgbClr val="FF0000"/>
              </a:solidFill>
              <a:latin typeface="Times New Roman" pitchFamily="18" charset="0"/>
              <a:cs typeface="Times New Roman" pitchFamily="18" charset="0"/>
            </a:endParaRPr>
          </a:p>
        </p:txBody>
      </p:sp>
      <p:pic>
        <p:nvPicPr>
          <p:cNvPr id="35" name="Picture 3"/>
          <p:cNvPicPr>
            <a:picLocks noChangeAspect="1" noChangeArrowheads="1"/>
          </p:cNvPicPr>
          <p:nvPr/>
        </p:nvPicPr>
        <p:blipFill>
          <a:blip r:embed="rId8" cstate="print"/>
          <a:srcRect/>
          <a:stretch>
            <a:fillRect/>
          </a:stretch>
        </p:blipFill>
        <p:spPr bwMode="auto">
          <a:xfrm flipV="1">
            <a:off x="304800" y="4343400"/>
            <a:ext cx="1375189" cy="1371600"/>
          </a:xfrm>
          <a:prstGeom prst="rect">
            <a:avLst/>
          </a:prstGeom>
          <a:noFill/>
          <a:ln w="9525">
            <a:noFill/>
            <a:miter lim="800000"/>
            <a:headEnd/>
            <a:tailEnd/>
          </a:ln>
        </p:spPr>
      </p:pic>
      <p:pic>
        <p:nvPicPr>
          <p:cNvPr id="61" name="Picture 32"/>
          <p:cNvPicPr>
            <a:picLocks noChangeAspect="1" noChangeArrowheads="1"/>
          </p:cNvPicPr>
          <p:nvPr/>
        </p:nvPicPr>
        <p:blipFill>
          <a:blip r:embed="rId9" cstate="print"/>
          <a:srcRect/>
          <a:stretch>
            <a:fillRect/>
          </a:stretch>
        </p:blipFill>
        <p:spPr bwMode="auto">
          <a:xfrm flipV="1">
            <a:off x="3185547" y="2895600"/>
            <a:ext cx="1371600" cy="1371600"/>
          </a:xfrm>
          <a:prstGeom prst="rect">
            <a:avLst/>
          </a:prstGeom>
          <a:noFill/>
          <a:ln w="9525">
            <a:noFill/>
            <a:miter lim="800000"/>
            <a:headEnd/>
            <a:tailEnd/>
          </a:ln>
        </p:spPr>
      </p:pic>
      <p:sp>
        <p:nvSpPr>
          <p:cNvPr id="62" name="TextBox 34"/>
          <p:cNvSpPr txBox="1"/>
          <p:nvPr/>
        </p:nvSpPr>
        <p:spPr>
          <a:xfrm>
            <a:off x="3124587" y="28194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0.7731</a:t>
            </a:r>
            <a:endParaRPr lang="en-US" sz="1600" b="1" dirty="0">
              <a:solidFill>
                <a:srgbClr val="FF0000"/>
              </a:solidFill>
              <a:latin typeface="Times New Roman" pitchFamily="18" charset="0"/>
              <a:cs typeface="Times New Roman" pitchFamily="18" charset="0"/>
            </a:endParaRPr>
          </a:p>
        </p:txBody>
      </p:sp>
      <p:pic>
        <p:nvPicPr>
          <p:cNvPr id="59" name="Picture 34"/>
          <p:cNvPicPr>
            <a:picLocks noChangeAspect="1" noChangeArrowheads="1"/>
          </p:cNvPicPr>
          <p:nvPr/>
        </p:nvPicPr>
        <p:blipFill>
          <a:blip r:embed="rId10" cstate="print"/>
          <a:srcRect/>
          <a:stretch>
            <a:fillRect/>
          </a:stretch>
        </p:blipFill>
        <p:spPr bwMode="auto">
          <a:xfrm flipV="1">
            <a:off x="1732426" y="2895600"/>
            <a:ext cx="1376534" cy="1371600"/>
          </a:xfrm>
          <a:prstGeom prst="rect">
            <a:avLst/>
          </a:prstGeom>
          <a:noFill/>
          <a:ln w="9525">
            <a:noFill/>
            <a:miter lim="800000"/>
            <a:headEnd/>
            <a:tailEnd/>
          </a:ln>
        </p:spPr>
      </p:pic>
      <p:sp>
        <p:nvSpPr>
          <p:cNvPr id="60" name="TextBox 59"/>
          <p:cNvSpPr txBox="1"/>
          <p:nvPr/>
        </p:nvSpPr>
        <p:spPr>
          <a:xfrm>
            <a:off x="1676400" y="28194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0.7107</a:t>
            </a:r>
            <a:endParaRPr lang="en-US" sz="1600" b="1" dirty="0">
              <a:solidFill>
                <a:srgbClr val="FF0000"/>
              </a:solidFill>
              <a:latin typeface="Times New Roman" pitchFamily="18" charset="0"/>
              <a:cs typeface="Times New Roman" pitchFamily="18" charset="0"/>
            </a:endParaRPr>
          </a:p>
        </p:txBody>
      </p:sp>
      <p:pic>
        <p:nvPicPr>
          <p:cNvPr id="57" name="Picture 35"/>
          <p:cNvPicPr>
            <a:picLocks noChangeAspect="1" noChangeArrowheads="1"/>
          </p:cNvPicPr>
          <p:nvPr/>
        </p:nvPicPr>
        <p:blipFill>
          <a:blip r:embed="rId11" cstate="print"/>
          <a:srcRect/>
          <a:stretch>
            <a:fillRect/>
          </a:stretch>
        </p:blipFill>
        <p:spPr bwMode="auto">
          <a:xfrm flipV="1">
            <a:off x="4643266" y="2895600"/>
            <a:ext cx="1376534" cy="1371600"/>
          </a:xfrm>
          <a:prstGeom prst="rect">
            <a:avLst/>
          </a:prstGeom>
          <a:noFill/>
          <a:ln w="9525">
            <a:noFill/>
            <a:miter lim="800000"/>
            <a:headEnd/>
            <a:tailEnd/>
          </a:ln>
        </p:spPr>
      </p:pic>
      <p:sp>
        <p:nvSpPr>
          <p:cNvPr id="58" name="TextBox 57"/>
          <p:cNvSpPr txBox="1"/>
          <p:nvPr/>
        </p:nvSpPr>
        <p:spPr>
          <a:xfrm>
            <a:off x="4587240" y="28194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0.7137</a:t>
            </a:r>
            <a:endParaRPr lang="en-US" sz="1600" b="1" dirty="0">
              <a:solidFill>
                <a:srgbClr val="FF0000"/>
              </a:solidFill>
              <a:latin typeface="Times New Roman" pitchFamily="18" charset="0"/>
              <a:cs typeface="Times New Roman" pitchFamily="18" charset="0"/>
            </a:endParaRPr>
          </a:p>
        </p:txBody>
      </p:sp>
      <p:pic>
        <p:nvPicPr>
          <p:cNvPr id="55" name="Picture 36"/>
          <p:cNvPicPr>
            <a:picLocks noChangeAspect="1" noChangeArrowheads="1"/>
          </p:cNvPicPr>
          <p:nvPr/>
        </p:nvPicPr>
        <p:blipFill>
          <a:blip r:embed="rId12" cstate="print"/>
          <a:srcRect/>
          <a:stretch>
            <a:fillRect/>
          </a:stretch>
        </p:blipFill>
        <p:spPr bwMode="auto">
          <a:xfrm flipV="1">
            <a:off x="6091066" y="2895600"/>
            <a:ext cx="1376534" cy="1371600"/>
          </a:xfrm>
          <a:prstGeom prst="rect">
            <a:avLst/>
          </a:prstGeom>
          <a:noFill/>
          <a:ln w="9525">
            <a:noFill/>
            <a:miter lim="800000"/>
            <a:headEnd/>
            <a:tailEnd/>
          </a:ln>
        </p:spPr>
      </p:pic>
      <p:sp>
        <p:nvSpPr>
          <p:cNvPr id="56" name="TextBox 55"/>
          <p:cNvSpPr txBox="1"/>
          <p:nvPr/>
        </p:nvSpPr>
        <p:spPr>
          <a:xfrm>
            <a:off x="6035040" y="28194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0.4932</a:t>
            </a:r>
            <a:endParaRPr lang="en-US" sz="1600" b="1" dirty="0">
              <a:solidFill>
                <a:srgbClr val="FF0000"/>
              </a:solidFill>
              <a:latin typeface="Times New Roman" pitchFamily="18" charset="0"/>
              <a:cs typeface="Times New Roman" pitchFamily="18" charset="0"/>
            </a:endParaRPr>
          </a:p>
        </p:txBody>
      </p:sp>
      <p:pic>
        <p:nvPicPr>
          <p:cNvPr id="53" name="Picture 37"/>
          <p:cNvPicPr>
            <a:picLocks noChangeAspect="1" noChangeArrowheads="1"/>
          </p:cNvPicPr>
          <p:nvPr/>
        </p:nvPicPr>
        <p:blipFill>
          <a:blip r:embed="rId13" cstate="print"/>
          <a:srcRect/>
          <a:stretch>
            <a:fillRect/>
          </a:stretch>
        </p:blipFill>
        <p:spPr bwMode="auto">
          <a:xfrm flipV="1">
            <a:off x="7538866" y="2895600"/>
            <a:ext cx="1376534" cy="1371600"/>
          </a:xfrm>
          <a:prstGeom prst="rect">
            <a:avLst/>
          </a:prstGeom>
          <a:noFill/>
          <a:ln w="9525">
            <a:noFill/>
            <a:miter lim="800000"/>
            <a:headEnd/>
            <a:tailEnd/>
          </a:ln>
        </p:spPr>
      </p:pic>
      <p:sp>
        <p:nvSpPr>
          <p:cNvPr id="54" name="TextBox 53"/>
          <p:cNvSpPr txBox="1"/>
          <p:nvPr/>
        </p:nvSpPr>
        <p:spPr>
          <a:xfrm>
            <a:off x="7467600" y="28194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0.8873</a:t>
            </a:r>
            <a:endParaRPr lang="en-US" sz="1600" b="1" dirty="0">
              <a:solidFill>
                <a:srgbClr val="FF0000"/>
              </a:solidFill>
              <a:latin typeface="Times New Roman" pitchFamily="18" charset="0"/>
              <a:cs typeface="Times New Roman" pitchFamily="18" charset="0"/>
            </a:endParaRPr>
          </a:p>
        </p:txBody>
      </p:sp>
      <p:pic>
        <p:nvPicPr>
          <p:cNvPr id="52" name="Picture 4"/>
          <p:cNvPicPr>
            <a:picLocks noChangeAspect="1" noChangeArrowheads="1"/>
          </p:cNvPicPr>
          <p:nvPr/>
        </p:nvPicPr>
        <p:blipFill>
          <a:blip r:embed="rId14" cstate="print"/>
          <a:srcRect/>
          <a:stretch>
            <a:fillRect/>
          </a:stretch>
        </p:blipFill>
        <p:spPr bwMode="auto">
          <a:xfrm flipV="1">
            <a:off x="304800" y="2895600"/>
            <a:ext cx="1375200" cy="1371600"/>
          </a:xfrm>
          <a:prstGeom prst="rect">
            <a:avLst/>
          </a:prstGeom>
          <a:noFill/>
          <a:ln w="9525">
            <a:noFill/>
            <a:miter lim="800000"/>
            <a:headEnd/>
            <a:tailEnd/>
          </a:ln>
        </p:spPr>
      </p:pic>
      <p:pic>
        <p:nvPicPr>
          <p:cNvPr id="78" name="Picture 3"/>
          <p:cNvPicPr>
            <a:picLocks noChangeAspect="1" noChangeArrowheads="1"/>
          </p:cNvPicPr>
          <p:nvPr/>
        </p:nvPicPr>
        <p:blipFill>
          <a:blip r:embed="rId15" cstate="print"/>
          <a:srcRect/>
          <a:stretch>
            <a:fillRect/>
          </a:stretch>
        </p:blipFill>
        <p:spPr bwMode="auto">
          <a:xfrm flipV="1">
            <a:off x="3180596" y="1447800"/>
            <a:ext cx="1376551" cy="1371600"/>
          </a:xfrm>
          <a:prstGeom prst="rect">
            <a:avLst/>
          </a:prstGeom>
          <a:noFill/>
          <a:ln w="9525">
            <a:noFill/>
            <a:miter lim="800000"/>
            <a:headEnd/>
            <a:tailEnd/>
          </a:ln>
        </p:spPr>
      </p:pic>
      <p:sp>
        <p:nvSpPr>
          <p:cNvPr id="79" name="TextBox 78"/>
          <p:cNvSpPr txBox="1"/>
          <p:nvPr/>
        </p:nvSpPr>
        <p:spPr>
          <a:xfrm>
            <a:off x="3109347" y="1371600"/>
            <a:ext cx="1280160" cy="274320"/>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0.8109</a:t>
            </a:r>
            <a:endParaRPr lang="en-US" sz="1600" b="1" dirty="0">
              <a:solidFill>
                <a:srgbClr val="FF0000"/>
              </a:solidFill>
              <a:latin typeface="Times New Roman" pitchFamily="18" charset="0"/>
              <a:cs typeface="Times New Roman" pitchFamily="18" charset="0"/>
            </a:endParaRPr>
          </a:p>
        </p:txBody>
      </p:sp>
      <p:pic>
        <p:nvPicPr>
          <p:cNvPr id="76" name="Picture 4"/>
          <p:cNvPicPr>
            <a:picLocks noChangeAspect="1" noChangeArrowheads="1"/>
          </p:cNvPicPr>
          <p:nvPr/>
        </p:nvPicPr>
        <p:blipFill>
          <a:blip r:embed="rId16" cstate="print"/>
          <a:srcRect/>
          <a:stretch>
            <a:fillRect/>
          </a:stretch>
        </p:blipFill>
        <p:spPr bwMode="auto">
          <a:xfrm flipV="1">
            <a:off x="1737360" y="1447800"/>
            <a:ext cx="1371600" cy="1371600"/>
          </a:xfrm>
          <a:prstGeom prst="rect">
            <a:avLst/>
          </a:prstGeom>
          <a:noFill/>
          <a:ln w="9525">
            <a:noFill/>
            <a:miter lim="800000"/>
            <a:headEnd/>
            <a:tailEnd/>
          </a:ln>
        </p:spPr>
      </p:pic>
      <p:sp>
        <p:nvSpPr>
          <p:cNvPr id="77" name="TextBox 76"/>
          <p:cNvSpPr txBox="1"/>
          <p:nvPr/>
        </p:nvSpPr>
        <p:spPr>
          <a:xfrm>
            <a:off x="1676400" y="1371600"/>
            <a:ext cx="1280160" cy="274320"/>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0.9238</a:t>
            </a:r>
            <a:endParaRPr lang="en-US" sz="1600" b="1" dirty="0">
              <a:solidFill>
                <a:srgbClr val="FF0000"/>
              </a:solidFill>
              <a:latin typeface="Times New Roman" pitchFamily="18" charset="0"/>
              <a:cs typeface="Times New Roman" pitchFamily="18" charset="0"/>
            </a:endParaRPr>
          </a:p>
        </p:txBody>
      </p:sp>
      <p:pic>
        <p:nvPicPr>
          <p:cNvPr id="74" name="Picture 5"/>
          <p:cNvPicPr>
            <a:picLocks noChangeAspect="1" noChangeArrowheads="1"/>
          </p:cNvPicPr>
          <p:nvPr/>
        </p:nvPicPr>
        <p:blipFill>
          <a:blip r:embed="rId17" cstate="print"/>
          <a:srcRect/>
          <a:stretch>
            <a:fillRect/>
          </a:stretch>
        </p:blipFill>
        <p:spPr bwMode="auto">
          <a:xfrm flipV="1">
            <a:off x="4638298" y="1447800"/>
            <a:ext cx="1381502" cy="1371600"/>
          </a:xfrm>
          <a:prstGeom prst="rect">
            <a:avLst/>
          </a:prstGeom>
          <a:noFill/>
          <a:ln w="9525">
            <a:noFill/>
            <a:miter lim="800000"/>
            <a:headEnd/>
            <a:tailEnd/>
          </a:ln>
        </p:spPr>
      </p:pic>
      <p:sp>
        <p:nvSpPr>
          <p:cNvPr id="75" name="TextBox 74"/>
          <p:cNvSpPr txBox="1"/>
          <p:nvPr/>
        </p:nvSpPr>
        <p:spPr>
          <a:xfrm>
            <a:off x="4572000" y="1371600"/>
            <a:ext cx="1280160" cy="274320"/>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0.9348</a:t>
            </a:r>
            <a:endParaRPr lang="en-US" sz="1600" b="1" dirty="0">
              <a:solidFill>
                <a:srgbClr val="FF0000"/>
              </a:solidFill>
              <a:latin typeface="Times New Roman" pitchFamily="18" charset="0"/>
              <a:cs typeface="Times New Roman" pitchFamily="18" charset="0"/>
            </a:endParaRPr>
          </a:p>
        </p:txBody>
      </p:sp>
      <p:pic>
        <p:nvPicPr>
          <p:cNvPr id="72" name="Picture 7"/>
          <p:cNvPicPr>
            <a:picLocks noChangeAspect="1" noChangeArrowheads="1"/>
          </p:cNvPicPr>
          <p:nvPr/>
        </p:nvPicPr>
        <p:blipFill>
          <a:blip r:embed="rId18" cstate="print"/>
          <a:srcRect/>
          <a:stretch>
            <a:fillRect/>
          </a:stretch>
        </p:blipFill>
        <p:spPr bwMode="auto">
          <a:xfrm flipV="1">
            <a:off x="6086098" y="1447800"/>
            <a:ext cx="1381502" cy="1371600"/>
          </a:xfrm>
          <a:prstGeom prst="rect">
            <a:avLst/>
          </a:prstGeom>
          <a:noFill/>
          <a:ln w="9525">
            <a:noFill/>
            <a:miter lim="800000"/>
            <a:headEnd/>
            <a:tailEnd/>
          </a:ln>
        </p:spPr>
      </p:pic>
      <p:sp>
        <p:nvSpPr>
          <p:cNvPr id="73" name="TextBox 72"/>
          <p:cNvSpPr txBox="1"/>
          <p:nvPr/>
        </p:nvSpPr>
        <p:spPr>
          <a:xfrm>
            <a:off x="6035040" y="1371600"/>
            <a:ext cx="1280160" cy="274320"/>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0.8659</a:t>
            </a:r>
            <a:endParaRPr lang="en-US" sz="1600" b="1" dirty="0">
              <a:solidFill>
                <a:srgbClr val="FF0000"/>
              </a:solidFill>
              <a:latin typeface="Times New Roman" pitchFamily="18" charset="0"/>
              <a:cs typeface="Times New Roman" pitchFamily="18" charset="0"/>
            </a:endParaRPr>
          </a:p>
        </p:txBody>
      </p:sp>
      <p:pic>
        <p:nvPicPr>
          <p:cNvPr id="70" name="Picture 6"/>
          <p:cNvPicPr>
            <a:picLocks noChangeAspect="1" noChangeArrowheads="1"/>
          </p:cNvPicPr>
          <p:nvPr/>
        </p:nvPicPr>
        <p:blipFill>
          <a:blip r:embed="rId19" cstate="print"/>
          <a:srcRect/>
          <a:stretch>
            <a:fillRect/>
          </a:stretch>
        </p:blipFill>
        <p:spPr bwMode="auto">
          <a:xfrm flipV="1">
            <a:off x="7543800" y="1447800"/>
            <a:ext cx="1371600" cy="1371600"/>
          </a:xfrm>
          <a:prstGeom prst="rect">
            <a:avLst/>
          </a:prstGeom>
          <a:noFill/>
          <a:ln w="9525">
            <a:noFill/>
            <a:miter lim="800000"/>
            <a:headEnd/>
            <a:tailEnd/>
          </a:ln>
        </p:spPr>
      </p:pic>
      <p:sp>
        <p:nvSpPr>
          <p:cNvPr id="71" name="TextBox 70"/>
          <p:cNvSpPr txBox="1"/>
          <p:nvPr/>
        </p:nvSpPr>
        <p:spPr>
          <a:xfrm>
            <a:off x="7482840" y="1371600"/>
            <a:ext cx="128016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DSC: 0.9443</a:t>
            </a:r>
            <a:endParaRPr lang="en-US" sz="1600" b="1" dirty="0">
              <a:solidFill>
                <a:srgbClr val="FF0000"/>
              </a:solidFill>
              <a:latin typeface="Times New Roman" pitchFamily="18" charset="0"/>
              <a:cs typeface="Times New Roman" pitchFamily="18" charset="0"/>
            </a:endParaRPr>
          </a:p>
        </p:txBody>
      </p:sp>
      <p:pic>
        <p:nvPicPr>
          <p:cNvPr id="80" name="Picture 4"/>
          <p:cNvPicPr>
            <a:picLocks noChangeAspect="1" noChangeArrowheads="1"/>
          </p:cNvPicPr>
          <p:nvPr/>
        </p:nvPicPr>
        <p:blipFill>
          <a:blip r:embed="rId20" cstate="print"/>
          <a:srcRect/>
          <a:stretch>
            <a:fillRect/>
          </a:stretch>
        </p:blipFill>
        <p:spPr bwMode="auto">
          <a:xfrm flipV="1">
            <a:off x="306759" y="1447800"/>
            <a:ext cx="1369641" cy="1371600"/>
          </a:xfrm>
          <a:prstGeom prst="rect">
            <a:avLst/>
          </a:prstGeom>
          <a:noFill/>
          <a:ln w="9525">
            <a:noFill/>
            <a:miter lim="800000"/>
            <a:headEnd/>
            <a:tailEnd/>
          </a:ln>
        </p:spPr>
      </p:pic>
      <p:sp>
        <p:nvSpPr>
          <p:cNvPr id="84" name="TextBox 83"/>
          <p:cNvSpPr txBox="1"/>
          <p:nvPr/>
        </p:nvSpPr>
        <p:spPr>
          <a:xfrm>
            <a:off x="3505200" y="381000"/>
            <a:ext cx="5572098" cy="830997"/>
          </a:xfrm>
          <a:prstGeom prst="rect">
            <a:avLst/>
          </a:prstGeom>
          <a:noFill/>
        </p:spPr>
        <p:txBody>
          <a:bodyPr wrap="square" rtlCol="0">
            <a:spAutoFit/>
          </a:bodyPr>
          <a:lstStyle/>
          <a:p>
            <a:r>
              <a:rPr lang="en-US" sz="1600" b="1" dirty="0">
                <a:solidFill>
                  <a:srgbClr val="C00000"/>
                </a:solidFill>
                <a:latin typeface="Times New Roman" pitchFamily="18" charset="0"/>
                <a:ea typeface="Dotum" pitchFamily="34" charset="-127"/>
                <a:cs typeface="Times New Roman" pitchFamily="18" charset="0"/>
              </a:rPr>
              <a:t>Red</a:t>
            </a:r>
            <a:r>
              <a:rPr lang="en-US" sz="1600" b="1" dirty="0">
                <a:latin typeface="Times New Roman" pitchFamily="18" charset="0"/>
                <a:ea typeface="Dotum" pitchFamily="34" charset="-127"/>
                <a:cs typeface="Times New Roman" pitchFamily="18" charset="0"/>
              </a:rPr>
              <a:t> – overlap </a:t>
            </a:r>
            <a:r>
              <a:rPr lang="en-US" sz="1600" b="1" dirty="0" smtClean="0">
                <a:latin typeface="Times New Roman" pitchFamily="18" charset="0"/>
                <a:ea typeface="Dotum" pitchFamily="34" charset="-127"/>
                <a:cs typeface="Times New Roman" pitchFamily="18" charset="0"/>
              </a:rPr>
              <a:t>between </a:t>
            </a:r>
            <a:r>
              <a:rPr lang="en-US" sz="1600" b="1" dirty="0">
                <a:latin typeface="Times New Roman" pitchFamily="18" charset="0"/>
                <a:ea typeface="Dotum" pitchFamily="34" charset="-127"/>
                <a:cs typeface="Times New Roman" pitchFamily="18" charset="0"/>
              </a:rPr>
              <a:t>ground truth and </a:t>
            </a:r>
            <a:r>
              <a:rPr lang="en-US" sz="1600" b="1" dirty="0" smtClean="0">
                <a:latin typeface="Times New Roman" pitchFamily="18" charset="0"/>
                <a:ea typeface="Dotum" pitchFamily="34" charset="-127"/>
                <a:cs typeface="Times New Roman" pitchFamily="18" charset="0"/>
              </a:rPr>
              <a:t>segmentation result  </a:t>
            </a:r>
          </a:p>
          <a:p>
            <a:r>
              <a:rPr lang="en-US" sz="1600" b="1" dirty="0" smtClean="0">
                <a:solidFill>
                  <a:srgbClr val="FFC000"/>
                </a:solidFill>
                <a:latin typeface="Times New Roman" pitchFamily="18" charset="0"/>
                <a:ea typeface="Dotum" pitchFamily="34" charset="-127"/>
                <a:cs typeface="Times New Roman" pitchFamily="18" charset="0"/>
              </a:rPr>
              <a:t>Yellow</a:t>
            </a:r>
            <a:r>
              <a:rPr lang="en-US" sz="1600" b="1" dirty="0" smtClean="0">
                <a:latin typeface="Times New Roman" pitchFamily="18" charset="0"/>
                <a:ea typeface="Dotum" pitchFamily="34" charset="-127"/>
                <a:cs typeface="Times New Roman" pitchFamily="18" charset="0"/>
              </a:rPr>
              <a:t> – under-segmentation</a:t>
            </a:r>
          </a:p>
          <a:p>
            <a:r>
              <a:rPr lang="en-US" sz="1600" b="1" dirty="0" smtClean="0">
                <a:solidFill>
                  <a:srgbClr val="00B0F0"/>
                </a:solidFill>
                <a:latin typeface="Times New Roman" pitchFamily="18" charset="0"/>
                <a:ea typeface="Dotum" pitchFamily="34" charset="-127"/>
                <a:cs typeface="Times New Roman" pitchFamily="18" charset="0"/>
              </a:rPr>
              <a:t>Cyan</a:t>
            </a:r>
            <a:r>
              <a:rPr lang="en-US" sz="1600" b="1" dirty="0" smtClean="0">
                <a:latin typeface="Times New Roman" pitchFamily="18" charset="0"/>
                <a:ea typeface="Dotum" pitchFamily="34" charset="-127"/>
                <a:cs typeface="Times New Roman" pitchFamily="18" charset="0"/>
              </a:rPr>
              <a:t> </a:t>
            </a:r>
            <a:r>
              <a:rPr lang="en-US" sz="1600" b="1" dirty="0">
                <a:latin typeface="Times New Roman" pitchFamily="18" charset="0"/>
                <a:ea typeface="Dotum" pitchFamily="34" charset="-127"/>
                <a:cs typeface="Times New Roman" pitchFamily="18" charset="0"/>
              </a:rPr>
              <a:t>– </a:t>
            </a:r>
            <a:r>
              <a:rPr lang="en-US" sz="1600" b="1" dirty="0" smtClean="0">
                <a:latin typeface="Times New Roman" pitchFamily="18" charset="0"/>
                <a:ea typeface="Dotum" pitchFamily="34" charset="-127"/>
                <a:cs typeface="Times New Roman" pitchFamily="18" charset="0"/>
              </a:rPr>
              <a:t>over-segmentation</a:t>
            </a:r>
          </a:p>
        </p:txBody>
      </p:sp>
      <p:sp>
        <p:nvSpPr>
          <p:cNvPr id="47" name="矩形 46"/>
          <p:cNvSpPr/>
          <p:nvPr/>
        </p:nvSpPr>
        <p:spPr bwMode="auto">
          <a:xfrm>
            <a:off x="7428978" y="1295400"/>
            <a:ext cx="1600200" cy="493776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Future Work</a:t>
            </a:r>
            <a:endParaRPr lang="en-US" dirty="0"/>
          </a:p>
        </p:txBody>
      </p:sp>
      <p:sp>
        <p:nvSpPr>
          <p:cNvPr id="3" name="内容占位符 2"/>
          <p:cNvSpPr>
            <a:spLocks noGrp="1"/>
          </p:cNvSpPr>
          <p:nvPr>
            <p:ph idx="1"/>
          </p:nvPr>
        </p:nvSpPr>
        <p:spPr>
          <a:xfrm>
            <a:off x="152400" y="1447800"/>
            <a:ext cx="8763000" cy="1066800"/>
          </a:xfrm>
        </p:spPr>
        <p:txBody>
          <a:bodyPr/>
          <a:lstStyle/>
          <a:p>
            <a:r>
              <a:rPr lang="en-US" dirty="0" smtClean="0"/>
              <a:t>Incorporate superpixels into graph-cuts model</a:t>
            </a:r>
          </a:p>
          <a:p>
            <a:pPr>
              <a:buFont typeface="Wingdings" pitchFamily="2" charset="2"/>
              <a:buChar char="Ø"/>
            </a:pPr>
            <a:r>
              <a:rPr lang="en-US" sz="1600" b="0" dirty="0" smtClean="0"/>
              <a:t> while considering to combine together multiple similarities in different feature spaces so as to best reflect underlying information.</a:t>
            </a:r>
            <a:endParaRPr lang="en-US" sz="1600" b="0"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15</a:t>
            </a:fld>
            <a:endParaRPr lang="en-US">
              <a:solidFill>
                <a:srgbClr val="000000"/>
              </a:solidFill>
            </a:endParaRPr>
          </a:p>
        </p:txBody>
      </p:sp>
      <p:pic>
        <p:nvPicPr>
          <p:cNvPr id="5" name="Picture 2"/>
          <p:cNvPicPr>
            <a:picLocks noChangeAspect="1" noChangeArrowheads="1"/>
          </p:cNvPicPr>
          <p:nvPr/>
        </p:nvPicPr>
        <p:blipFill>
          <a:blip r:embed="rId3" cstate="print"/>
          <a:srcRect/>
          <a:stretch>
            <a:fillRect/>
          </a:stretch>
        </p:blipFill>
        <p:spPr bwMode="auto">
          <a:xfrm flipV="1">
            <a:off x="1300625" y="2662535"/>
            <a:ext cx="3652375" cy="3657600"/>
          </a:xfrm>
          <a:prstGeom prst="rect">
            <a:avLst/>
          </a:prstGeom>
          <a:noFill/>
          <a:ln w="9525">
            <a:noFill/>
            <a:miter lim="800000"/>
            <a:headEnd/>
            <a:tailEnd/>
          </a:ln>
        </p:spPr>
      </p:pic>
      <p:sp>
        <p:nvSpPr>
          <p:cNvPr id="6" name="TextBox 5"/>
          <p:cNvSpPr txBox="1"/>
          <p:nvPr/>
        </p:nvSpPr>
        <p:spPr>
          <a:xfrm>
            <a:off x="2370473" y="6396335"/>
            <a:ext cx="1752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superpixels</a:t>
            </a:r>
            <a:endParaRPr lang="en-US" sz="2400" b="1" dirty="0">
              <a:latin typeface="Times New Roman" pitchFamily="18" charset="0"/>
              <a:cs typeface="Times New Roman" pitchFamily="18" charset="0"/>
            </a:endParaRPr>
          </a:p>
        </p:txBody>
      </p:sp>
      <p:sp>
        <p:nvSpPr>
          <p:cNvPr id="7" name="TextBox 6"/>
          <p:cNvSpPr txBox="1"/>
          <p:nvPr/>
        </p:nvSpPr>
        <p:spPr>
          <a:xfrm>
            <a:off x="5029200" y="4092714"/>
            <a:ext cx="436880" cy="707886"/>
          </a:xfrm>
          <a:prstGeom prst="rect">
            <a:avLst/>
          </a:prstGeom>
          <a:noFill/>
          <a:ln>
            <a:noFill/>
          </a:ln>
        </p:spPr>
        <p:txBody>
          <a:bodyPr wrap="square" rtlCol="0">
            <a:spAutoFit/>
          </a:bodyPr>
          <a:lstStyle/>
          <a:p>
            <a:r>
              <a:rPr lang="en-US" sz="4000" dirty="0" smtClean="0">
                <a:latin typeface="Times New Roman" pitchFamily="18" charset="0"/>
                <a:cs typeface="Times New Roman" pitchFamily="18" charset="0"/>
              </a:rPr>
              <a:t>+</a:t>
            </a:r>
          </a:p>
        </p:txBody>
      </p:sp>
      <p:pic>
        <p:nvPicPr>
          <p:cNvPr id="8" name="图片 7" descr="figure17.jpg"/>
          <p:cNvPicPr>
            <a:picLocks noChangeAspect="1"/>
          </p:cNvPicPr>
          <p:nvPr/>
        </p:nvPicPr>
        <p:blipFill>
          <a:blip r:embed="rId4" cstate="print"/>
          <a:stretch>
            <a:fillRect/>
          </a:stretch>
        </p:blipFill>
        <p:spPr>
          <a:xfrm>
            <a:off x="5624974" y="3480260"/>
            <a:ext cx="1995026" cy="2006140"/>
          </a:xfrm>
          <a:prstGeom prst="rect">
            <a:avLst/>
          </a:prstGeom>
        </p:spPr>
      </p:pic>
      <p:sp>
        <p:nvSpPr>
          <p:cNvPr id="9" name="TextBox 8"/>
          <p:cNvSpPr txBox="1"/>
          <p:nvPr/>
        </p:nvSpPr>
        <p:spPr>
          <a:xfrm>
            <a:off x="5791200" y="5486400"/>
            <a:ext cx="1752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graph-cuts</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5000">
              <a:srgbClr val="000050"/>
            </a:gs>
            <a:gs pos="100000">
              <a:srgbClr val="00008E">
                <a:gamma/>
                <a:tint val="81961"/>
                <a:invGamma/>
              </a:srgbClr>
            </a:gs>
          </a:gsLst>
          <a:lin ang="5400000" scaled="0"/>
        </a:gradFill>
        <a:effectLst/>
      </p:bgPr>
    </p:bg>
    <p:spTree>
      <p:nvGrpSpPr>
        <p:cNvPr id="1" name=""/>
        <p:cNvGrpSpPr/>
        <p:nvPr/>
      </p:nvGrpSpPr>
      <p:grpSpPr>
        <a:xfrm>
          <a:off x="0" y="0"/>
          <a:ext cx="0" cy="0"/>
          <a:chOff x="0" y="0"/>
          <a:chExt cx="0" cy="0"/>
        </a:xfrm>
      </p:grpSpPr>
      <p:sp>
        <p:nvSpPr>
          <p:cNvPr id="13" name="Rectangle 12"/>
          <p:cNvSpPr/>
          <p:nvPr/>
        </p:nvSpPr>
        <p:spPr>
          <a:xfrm>
            <a:off x="129434" y="448066"/>
            <a:ext cx="3200400" cy="3759491"/>
          </a:xfrm>
          <a:prstGeom prst="rect">
            <a:avLst/>
          </a:prstGeom>
        </p:spPr>
        <p:txBody>
          <a:bodyPr wrap="square">
            <a:spAutoFit/>
          </a:bodyPr>
          <a:lstStyle/>
          <a:p>
            <a:pPr marL="342900" indent="-342900" eaLnBrk="0" fontAlgn="base" hangingPunct="0">
              <a:lnSpc>
                <a:spcPct val="80000"/>
              </a:lnSpc>
              <a:spcBef>
                <a:spcPct val="20000"/>
              </a:spcBef>
              <a:spcAft>
                <a:spcPct val="0"/>
              </a:spcAft>
              <a:buClr>
                <a:srgbClr val="CCFFFF"/>
              </a:buClr>
              <a:buSzPct val="115000"/>
              <a:defRPr/>
            </a:pPr>
            <a:r>
              <a:rPr lang="en-US" sz="2000" kern="0" dirty="0">
                <a:solidFill>
                  <a:srgbClr val="FFFF00"/>
                </a:solidFill>
                <a:effectLst>
                  <a:outerShdw blurRad="38100" dist="38100" dir="2700000" algn="tl">
                    <a:srgbClr val="000000">
                      <a:alpha val="43137"/>
                    </a:srgbClr>
                  </a:outerShdw>
                </a:effectLst>
                <a:latin typeface="Arial"/>
              </a:rPr>
              <a:t>  </a:t>
            </a:r>
            <a:r>
              <a:rPr lang="en-US" sz="2000" u="sng" kern="0" dirty="0">
                <a:solidFill>
                  <a:srgbClr val="FFFF00"/>
                </a:solidFill>
                <a:effectLst>
                  <a:outerShdw blurRad="38100" dist="38100" dir="2700000" algn="tl">
                    <a:srgbClr val="000000">
                      <a:alpha val="43137"/>
                    </a:srgbClr>
                  </a:outerShdw>
                </a:effectLst>
                <a:latin typeface="Arial"/>
              </a:rPr>
              <a:t>Breast Imaging Division</a:t>
            </a:r>
          </a:p>
          <a:p>
            <a:pPr marL="342900" indent="-342900" eaLnBrk="0" fontAlgn="base" hangingPunct="0">
              <a:lnSpc>
                <a:spcPct val="110000"/>
              </a:lnSpc>
              <a:spcBef>
                <a:spcPct val="20000"/>
              </a:spcBef>
              <a:spcAft>
                <a:spcPct val="0"/>
              </a:spcAft>
              <a:buClr>
                <a:srgbClr val="CCFFFF"/>
              </a:buClr>
              <a:buSzPct val="115000"/>
              <a:defRPr/>
            </a:pPr>
            <a:r>
              <a:rPr lang="en-US" sz="2000" kern="0" dirty="0">
                <a:solidFill>
                  <a:srgbClr val="FFFFFF"/>
                </a:solidFill>
                <a:effectLst>
                  <a:outerShdw blurRad="38100" dist="38100" dir="2700000" algn="tl">
                    <a:srgbClr val="000000">
                      <a:alpha val="43137"/>
                    </a:srgbClr>
                  </a:outerShdw>
                </a:effectLst>
                <a:latin typeface="Arial"/>
              </a:rPr>
              <a:t>   </a:t>
            </a:r>
          </a:p>
          <a:p>
            <a:pPr marL="342900" indent="-342900" eaLnBrk="0" fontAlgn="base" hangingPunct="0">
              <a:lnSpc>
                <a:spcPct val="110000"/>
              </a:lnSpc>
              <a:spcBef>
                <a:spcPct val="20000"/>
              </a:spcBef>
              <a:spcAft>
                <a:spcPct val="0"/>
              </a:spcAft>
              <a:buClr>
                <a:srgbClr val="CCFFFF"/>
              </a:buClr>
              <a:buSzPct val="115000"/>
              <a:defRPr/>
            </a:pP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6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6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9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6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Emily F. Conant MD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Susan P. Weinstein MD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Elizabeth McDonald MD PhD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p>
        </p:txBody>
      </p:sp>
      <p:pic>
        <p:nvPicPr>
          <p:cNvPr id="164868" name="Picture 7" descr="breast imag"/>
          <p:cNvPicPr>
            <a:picLocks noChangeAspect="1" noChangeArrowheads="1"/>
          </p:cNvPicPr>
          <p:nvPr/>
        </p:nvPicPr>
        <p:blipFill>
          <a:blip r:embed="rId3" cstate="print">
            <a:lum bright="6000"/>
          </a:blip>
          <a:srcRect/>
          <a:stretch>
            <a:fillRect/>
          </a:stretch>
        </p:blipFill>
        <p:spPr bwMode="auto">
          <a:xfrm>
            <a:off x="268941" y="834284"/>
            <a:ext cx="2839247" cy="1920240"/>
          </a:xfrm>
          <a:prstGeom prst="rect">
            <a:avLst/>
          </a:prstGeom>
          <a:noFill/>
          <a:ln w="9525">
            <a:noFill/>
            <a:miter lim="800000"/>
            <a:headEnd/>
            <a:tailEnd/>
          </a:ln>
        </p:spPr>
      </p:pic>
      <p:sp>
        <p:nvSpPr>
          <p:cNvPr id="10" name="Rectangle 9"/>
          <p:cNvSpPr/>
          <p:nvPr/>
        </p:nvSpPr>
        <p:spPr>
          <a:xfrm>
            <a:off x="3505199" y="397557"/>
            <a:ext cx="2819401" cy="6347892"/>
          </a:xfrm>
          <a:prstGeom prst="rect">
            <a:avLst/>
          </a:prstGeom>
        </p:spPr>
        <p:txBody>
          <a:bodyPr wrap="square">
            <a:spAutoFit/>
          </a:bodyPr>
          <a:lstStyle/>
          <a:p>
            <a:pPr marL="342900" indent="-342900" eaLnBrk="0" fontAlgn="base" hangingPunct="0">
              <a:lnSpc>
                <a:spcPct val="80000"/>
              </a:lnSpc>
              <a:spcBef>
                <a:spcPct val="20000"/>
              </a:spcBef>
              <a:spcAft>
                <a:spcPct val="0"/>
              </a:spcAft>
              <a:buClr>
                <a:srgbClr val="CCFFFF"/>
              </a:buClr>
              <a:buSzPct val="115000"/>
              <a:defRPr/>
            </a:pPr>
            <a:r>
              <a:rPr lang="en-US" sz="2400" kern="0" dirty="0">
                <a:solidFill>
                  <a:srgbClr val="FFFF00"/>
                </a:solidFill>
                <a:effectLst>
                  <a:outerShdw blurRad="38100" dist="38100" dir="2700000" algn="tl">
                    <a:srgbClr val="000000">
                      <a:alpha val="43137"/>
                    </a:srgbClr>
                  </a:outerShdw>
                </a:effectLst>
                <a:latin typeface="Arial"/>
              </a:rPr>
              <a:t>  </a:t>
            </a:r>
            <a:r>
              <a:rPr lang="en-US" sz="2000" u="sng" kern="0" dirty="0">
                <a:solidFill>
                  <a:srgbClr val="FFFF00"/>
                </a:solidFill>
                <a:effectLst>
                  <a:outerShdw blurRad="38100" dist="38100" dir="2700000" algn="tl">
                    <a:srgbClr val="000000">
                      <a:alpha val="43137"/>
                    </a:srgbClr>
                  </a:outerShdw>
                </a:effectLst>
                <a:latin typeface="Arial"/>
              </a:rPr>
              <a:t>CBIG Lab Members</a:t>
            </a:r>
          </a:p>
          <a:p>
            <a:pPr marL="342900" indent="-342900" eaLnBrk="0" fontAlgn="base" hangingPunct="0">
              <a:lnSpc>
                <a:spcPct val="110000"/>
              </a:lnSpc>
              <a:spcBef>
                <a:spcPct val="20000"/>
              </a:spcBef>
              <a:spcAft>
                <a:spcPct val="0"/>
              </a:spcAft>
              <a:buClr>
                <a:srgbClr val="CCFFFF"/>
              </a:buClr>
              <a:buSzPct val="115000"/>
              <a:defRPr/>
            </a:pPr>
            <a:r>
              <a:rPr lang="en-US" sz="2000" kern="0" dirty="0">
                <a:solidFill>
                  <a:srgbClr val="FFFFFF"/>
                </a:solidFill>
                <a:effectLst>
                  <a:outerShdw blurRad="38100" dist="38100" dir="2700000" algn="tl">
                    <a:srgbClr val="000000">
                      <a:alpha val="43137"/>
                    </a:srgbClr>
                  </a:outerShdw>
                </a:effectLst>
                <a:latin typeface="Arial"/>
              </a:rPr>
              <a:t>   </a:t>
            </a:r>
          </a:p>
          <a:p>
            <a:pPr marL="342900" indent="-342900" eaLnBrk="0" fontAlgn="base" hangingPunct="0">
              <a:lnSpc>
                <a:spcPct val="110000"/>
              </a:lnSpc>
              <a:spcBef>
                <a:spcPct val="20000"/>
              </a:spcBef>
              <a:spcAft>
                <a:spcPct val="0"/>
              </a:spcAft>
              <a:buClr>
                <a:srgbClr val="CCFFFF"/>
              </a:buClr>
              <a:buSzPct val="115000"/>
              <a:defRPr/>
            </a:pP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r>
              <a:rPr lang="en-US" sz="2000" kern="0" dirty="0">
                <a:solidFill>
                  <a:srgbClr val="FFFFFF"/>
                </a:solidFill>
                <a:effectLst>
                  <a:outerShdw blurRad="38100" dist="38100" dir="2700000" algn="tl">
                    <a:srgbClr val="000000">
                      <a:alpha val="43137"/>
                    </a:srgbClr>
                  </a:outerShdw>
                </a:effectLst>
                <a:latin typeface="Arial"/>
              </a:rPr>
              <a:t/>
            </a:r>
            <a:br>
              <a:rPr lang="en-US" sz="2000" kern="0" dirty="0">
                <a:solidFill>
                  <a:srgbClr val="FFFFFF"/>
                </a:solidFill>
                <a:effectLst>
                  <a:outerShdw blurRad="38100" dist="38100" dir="2700000" algn="tl">
                    <a:srgbClr val="000000">
                      <a:alpha val="43137"/>
                    </a:srgbClr>
                  </a:outerShdw>
                </a:effectLst>
                <a:latin typeface="Arial"/>
              </a:rPr>
            </a:br>
            <a:endParaRPr lang="en-US" sz="7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Despina Kontos PhD  </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Brad Keller PhD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r>
              <a:rPr lang="en-US" sz="1600" kern="0" dirty="0" smtClean="0">
                <a:solidFill>
                  <a:srgbClr val="FFFFFF"/>
                </a:solidFill>
                <a:effectLst>
                  <a:outerShdw blurRad="38100" dist="38100" dir="2700000" algn="tl">
                    <a:srgbClr val="000000">
                      <a:alpha val="43137"/>
                    </a:srgbClr>
                  </a:outerShdw>
                </a:effectLst>
                <a:latin typeface="Arial"/>
              </a:rPr>
              <a:t>Jia </a:t>
            </a:r>
            <a:r>
              <a:rPr lang="en-US" sz="1600" kern="0" dirty="0">
                <a:solidFill>
                  <a:srgbClr val="FFFFFF"/>
                </a:solidFill>
                <a:effectLst>
                  <a:outerShdw blurRad="38100" dist="38100" dir="2700000" algn="tl">
                    <a:srgbClr val="000000">
                      <a:alpha val="43137"/>
                    </a:srgbClr>
                  </a:outerShdw>
                </a:effectLst>
                <a:latin typeface="Arial"/>
              </a:rPr>
              <a:t>Wu PhD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Majid Mahrooghy PhD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Shonket Ray  PhD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Lin Chen PhD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r>
              <a:rPr lang="en-US" sz="1600" kern="0" dirty="0" smtClean="0">
                <a:solidFill>
                  <a:srgbClr val="FFFFFF"/>
                </a:solidFill>
                <a:effectLst>
                  <a:outerShdw blurRad="38100" dist="38100" dir="2700000" algn="tl">
                    <a:srgbClr val="000000">
                      <a:alpha val="43137"/>
                    </a:srgbClr>
                  </a:outerShdw>
                </a:effectLst>
                <a:latin typeface="Arial"/>
              </a:rPr>
              <a:t>Aimilia Gastounioti PhD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r>
              <a:rPr lang="en-US" sz="1600" kern="0" dirty="0" smtClean="0">
                <a:solidFill>
                  <a:srgbClr val="FFFFFF"/>
                </a:solidFill>
                <a:effectLst>
                  <a:outerShdw blurRad="38100" dist="38100" dir="2700000" algn="tl">
                    <a:srgbClr val="000000">
                      <a:alpha val="43137"/>
                    </a:srgbClr>
                  </a:outerShdw>
                </a:effectLst>
                <a:latin typeface="Arial"/>
              </a:rPr>
              <a:t> Ning Yu MSc</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r>
              <a:rPr lang="en-US" sz="1600" kern="0" dirty="0" smtClean="0">
                <a:solidFill>
                  <a:srgbClr val="FFFFFF"/>
                </a:solidFill>
                <a:effectLst>
                  <a:outerShdw blurRad="38100" dist="38100" dir="2700000" algn="tl">
                    <a:srgbClr val="000000">
                      <a:alpha val="43137"/>
                    </a:srgbClr>
                  </a:outerShdw>
                </a:effectLst>
                <a:latin typeface="Arial"/>
              </a:rPr>
              <a:t> Andrew Oustimov MPH</a:t>
            </a:r>
            <a:endParaRPr lang="en-US" sz="16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r>
              <a:rPr lang="en-US" sz="1600" kern="0" dirty="0" smtClean="0">
                <a:solidFill>
                  <a:srgbClr val="FFFFFF"/>
                </a:solidFill>
                <a:effectLst>
                  <a:outerShdw blurRad="38100" dist="38100" dir="2700000" algn="tl">
                    <a:srgbClr val="000000">
                      <a:alpha val="43137"/>
                    </a:srgbClr>
                  </a:outerShdw>
                </a:effectLst>
                <a:latin typeface="Arial"/>
              </a:rPr>
              <a:t>Lauren Pantalone BS</a:t>
            </a:r>
          </a:p>
          <a:p>
            <a:pPr marL="342900" indent="-342900" eaLnBrk="0" fontAlgn="base" hangingPunct="0">
              <a:spcBef>
                <a:spcPct val="20000"/>
              </a:spcBef>
              <a:spcAft>
                <a:spcPct val="0"/>
              </a:spcAft>
              <a:buClr>
                <a:srgbClr val="CCFFFF"/>
              </a:buClr>
              <a:buSzPct val="115000"/>
              <a:defRPr/>
            </a:pPr>
            <a:endParaRPr lang="en-US" sz="700" kern="0" dirty="0" smtClean="0">
              <a:solidFill>
                <a:srgbClr val="FFFFFF"/>
              </a:solidFill>
              <a:effectLst>
                <a:outerShdw blurRad="38100" dist="38100" dir="2700000" algn="tl">
                  <a:srgbClr val="000000">
                    <a:alpha val="43137"/>
                  </a:srgbClr>
                </a:outerShdw>
              </a:effectLst>
              <a:latin typeface="Arial"/>
            </a:endParaRP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r>
              <a:rPr lang="en-US" sz="1600" kern="0" dirty="0" smtClean="0">
                <a:solidFill>
                  <a:srgbClr val="FFFFFF"/>
                </a:solidFill>
                <a:effectLst>
                  <a:outerShdw blurRad="38100" dist="38100" dir="2700000" algn="tl">
                    <a:srgbClr val="000000">
                      <a:alpha val="43137"/>
                    </a:srgbClr>
                  </a:outerShdw>
                </a:effectLst>
                <a:latin typeface="Arial"/>
              </a:rPr>
              <a:t> Amanda Shacklett MS</a:t>
            </a:r>
          </a:p>
          <a:p>
            <a:pPr marL="342900" indent="-342900" eaLnBrk="0" fontAlgn="base" hangingPunct="0">
              <a:spcBef>
                <a:spcPct val="20000"/>
              </a:spcBef>
              <a:spcAft>
                <a:spcPct val="0"/>
              </a:spcAft>
              <a:buClr>
                <a:srgbClr val="CCFFFF"/>
              </a:buClr>
              <a:buSzPct val="115000"/>
              <a:defRPr/>
            </a:pPr>
            <a:r>
              <a:rPr lang="en-US" sz="1600" kern="0" dirty="0" smtClean="0">
                <a:solidFill>
                  <a:srgbClr val="FFFFFF"/>
                </a:solidFill>
                <a:effectLst>
                  <a:outerShdw blurRad="38100" dist="38100" dir="2700000" algn="tl">
                    <a:srgbClr val="000000">
                      <a:alpha val="43137"/>
                    </a:srgbClr>
                  </a:outerShdw>
                </a:effectLst>
                <a:latin typeface="Arial"/>
              </a:rPr>
              <a:t>  Paraskevi Parmpi MS</a:t>
            </a:r>
            <a:endParaRPr lang="en-US" kern="0" dirty="0">
              <a:solidFill>
                <a:srgbClr val="FFFFFF"/>
              </a:solidFill>
              <a:effectLst>
                <a:outerShdw blurRad="38100" dist="38100" dir="2700000" algn="tl">
                  <a:srgbClr val="000000">
                    <a:alpha val="43137"/>
                  </a:srgbClr>
                </a:outerShdw>
              </a:effectLst>
              <a:latin typeface="Arial"/>
            </a:endParaRPr>
          </a:p>
        </p:txBody>
      </p:sp>
      <p:sp>
        <p:nvSpPr>
          <p:cNvPr id="9" name="Rectangle 8"/>
          <p:cNvSpPr/>
          <p:nvPr/>
        </p:nvSpPr>
        <p:spPr>
          <a:xfrm>
            <a:off x="228600" y="3962400"/>
            <a:ext cx="3352800" cy="2111347"/>
          </a:xfrm>
          <a:prstGeom prst="rect">
            <a:avLst/>
          </a:prstGeom>
        </p:spPr>
        <p:txBody>
          <a:bodyPr wrap="square">
            <a:spAutoFit/>
          </a:bodyPr>
          <a:lstStyle/>
          <a:p>
            <a:pPr marL="342900" indent="-342900" eaLnBrk="0" fontAlgn="base" hangingPunct="0">
              <a:lnSpc>
                <a:spcPct val="80000"/>
              </a:lnSpc>
              <a:spcBef>
                <a:spcPct val="20000"/>
              </a:spcBef>
              <a:spcAft>
                <a:spcPct val="0"/>
              </a:spcAft>
              <a:buClr>
                <a:srgbClr val="CCFFFF"/>
              </a:buClr>
              <a:buSzPct val="115000"/>
              <a:defRPr/>
            </a:pPr>
            <a:r>
              <a:rPr lang="en-US" sz="2000" u="sng" kern="0" dirty="0">
                <a:solidFill>
                  <a:srgbClr val="FFFF00"/>
                </a:solidFill>
                <a:effectLst>
                  <a:outerShdw blurRad="38100" dist="38100" dir="2700000" algn="tl">
                    <a:srgbClr val="000000">
                      <a:alpha val="43137"/>
                    </a:srgbClr>
                  </a:outerShdw>
                </a:effectLst>
                <a:latin typeface="Arial"/>
              </a:rPr>
              <a:t>Affiliated Clinical Trainees</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Michael Deleo MD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Jenny Rowland MD</a:t>
            </a:r>
          </a:p>
          <a:p>
            <a:pPr marL="342900" indent="-342900" eaLnBrk="0" fontAlgn="base" hangingPunct="0">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Dania Daye </a:t>
            </a:r>
            <a:r>
              <a:rPr lang="en-US" sz="1600" kern="0" dirty="0" smtClean="0">
                <a:solidFill>
                  <a:srgbClr val="FFFFFF"/>
                </a:solidFill>
                <a:effectLst>
                  <a:outerShdw blurRad="38100" dist="38100" dir="2700000" algn="tl">
                    <a:srgbClr val="000000">
                      <a:alpha val="43137"/>
                    </a:srgbClr>
                  </a:outerShdw>
                </a:effectLst>
                <a:latin typeface="Arial"/>
              </a:rPr>
              <a:t>MD PhD</a:t>
            </a:r>
          </a:p>
          <a:p>
            <a:pPr marL="342900" indent="-342900" eaLnBrk="0" fontAlgn="base" hangingPunct="0">
              <a:spcBef>
                <a:spcPct val="20000"/>
              </a:spcBef>
              <a:spcAft>
                <a:spcPct val="0"/>
              </a:spcAft>
              <a:buClr>
                <a:srgbClr val="CCFFFF"/>
              </a:buClr>
              <a:buSzPct val="115000"/>
              <a:defRPr/>
            </a:pPr>
            <a:r>
              <a:rPr lang="en-US" sz="1600" kern="0" dirty="0" smtClean="0">
                <a:solidFill>
                  <a:srgbClr val="FFFFFF"/>
                </a:solidFill>
                <a:effectLst>
                  <a:outerShdw blurRad="38100" dist="38100" dir="2700000" algn="tl">
                    <a:srgbClr val="000000">
                      <a:alpha val="43137"/>
                    </a:srgbClr>
                  </a:outerShdw>
                </a:effectLst>
                <a:latin typeface="Arial"/>
              </a:rPr>
              <a:t>Tim Carlon MDc</a:t>
            </a:r>
            <a:endParaRPr lang="en-US" sz="16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r>
            <a:br>
              <a:rPr lang="en-US" sz="1600" kern="0" dirty="0">
                <a:solidFill>
                  <a:srgbClr val="FFFFFF"/>
                </a:solidFill>
                <a:effectLst>
                  <a:outerShdw blurRad="38100" dist="38100" dir="2700000" algn="tl">
                    <a:srgbClr val="000000">
                      <a:alpha val="43137"/>
                    </a:srgbClr>
                  </a:outerShdw>
                </a:effectLst>
                <a:latin typeface="Arial"/>
              </a:rPr>
            </a:br>
            <a:endParaRPr lang="en-US" sz="1600" kern="0" dirty="0">
              <a:solidFill>
                <a:srgbClr val="FFFFFF"/>
              </a:solidFill>
              <a:effectLst>
                <a:outerShdw blurRad="38100" dist="38100" dir="2700000" algn="tl">
                  <a:srgbClr val="000000">
                    <a:alpha val="43137"/>
                  </a:srgbClr>
                </a:outerShdw>
              </a:effectLst>
              <a:latin typeface="Arial"/>
            </a:endParaRPr>
          </a:p>
        </p:txBody>
      </p:sp>
      <p:pic>
        <p:nvPicPr>
          <p:cNvPr id="15" name="Picture 14" descr="psom_logo_white.png"/>
          <p:cNvPicPr>
            <a:picLocks noChangeAspect="1"/>
          </p:cNvPicPr>
          <p:nvPr/>
        </p:nvPicPr>
        <p:blipFill>
          <a:blip r:embed="rId4" cstate="print"/>
          <a:stretch>
            <a:fillRect/>
          </a:stretch>
        </p:blipFill>
        <p:spPr>
          <a:xfrm>
            <a:off x="6629400" y="6172200"/>
            <a:ext cx="2362200" cy="592060"/>
          </a:xfrm>
          <a:prstGeom prst="rect">
            <a:avLst/>
          </a:prstGeom>
        </p:spPr>
      </p:pic>
      <p:sp>
        <p:nvSpPr>
          <p:cNvPr id="16" name="Rectangle 15"/>
          <p:cNvSpPr/>
          <p:nvPr/>
        </p:nvSpPr>
        <p:spPr>
          <a:xfrm>
            <a:off x="228599" y="5562600"/>
            <a:ext cx="3581401" cy="978729"/>
          </a:xfrm>
          <a:prstGeom prst="rect">
            <a:avLst/>
          </a:prstGeom>
        </p:spPr>
        <p:txBody>
          <a:bodyPr wrap="square">
            <a:spAutoFit/>
          </a:bodyPr>
          <a:lstStyle/>
          <a:p>
            <a:pPr marL="342900" indent="-342900" eaLnBrk="0" fontAlgn="base" hangingPunct="0">
              <a:lnSpc>
                <a:spcPct val="80000"/>
              </a:lnSpc>
              <a:spcBef>
                <a:spcPct val="20000"/>
              </a:spcBef>
              <a:spcAft>
                <a:spcPct val="0"/>
              </a:spcAft>
              <a:buClr>
                <a:srgbClr val="CCFFFF"/>
              </a:buClr>
              <a:buSzPct val="115000"/>
              <a:defRPr/>
            </a:pPr>
            <a:r>
              <a:rPr lang="en-US" sz="2000" u="sng" kern="0" dirty="0">
                <a:solidFill>
                  <a:srgbClr val="FFFF00"/>
                </a:solidFill>
                <a:effectLst>
                  <a:outerShdw blurRad="38100" dist="38100" dir="2700000" algn="tl">
                    <a:srgbClr val="000000">
                      <a:alpha val="43137"/>
                    </a:srgbClr>
                  </a:outerShdw>
                </a:effectLst>
                <a:latin typeface="Arial"/>
              </a:rPr>
              <a:t>Affiliated Research Staff</a:t>
            </a:r>
          </a:p>
          <a:p>
            <a:pPr marL="342900" indent="-342900" eaLnBrk="0" fontAlgn="base" hangingPunct="0">
              <a:lnSpc>
                <a:spcPct val="110000"/>
              </a:lnSpc>
              <a:spcBef>
                <a:spcPct val="20000"/>
              </a:spcBef>
              <a:spcAft>
                <a:spcPct val="0"/>
              </a:spcAft>
              <a:buClr>
                <a:srgbClr val="CCFFFF"/>
              </a:buClr>
              <a:buSzPct val="115000"/>
              <a:defRPr/>
            </a:pPr>
            <a:r>
              <a:rPr lang="en-US" sz="1600" kern="0" dirty="0" smtClean="0">
                <a:solidFill>
                  <a:srgbClr val="FFFFFF"/>
                </a:solidFill>
                <a:effectLst>
                  <a:outerShdw blurRad="38100" dist="38100" dir="2700000" algn="tl">
                    <a:srgbClr val="000000">
                      <a:alpha val="43137"/>
                    </a:srgbClr>
                  </a:outerShdw>
                </a:effectLst>
                <a:latin typeface="Arial"/>
              </a:rPr>
              <a:t>Michael </a:t>
            </a:r>
            <a:r>
              <a:rPr lang="en-US" sz="1600" kern="0" dirty="0">
                <a:solidFill>
                  <a:srgbClr val="FFFFFF"/>
                </a:solidFill>
                <a:effectLst>
                  <a:outerShdw blurRad="38100" dist="38100" dir="2700000" algn="tl">
                    <a:srgbClr val="000000">
                      <a:alpha val="43137"/>
                    </a:srgbClr>
                  </a:outerShdw>
                </a:effectLst>
                <a:latin typeface="Arial"/>
              </a:rPr>
              <a:t>Hsieh </a:t>
            </a:r>
            <a:r>
              <a:rPr lang="en-US" sz="1600" kern="0" dirty="0" smtClean="0">
                <a:solidFill>
                  <a:srgbClr val="FFFFFF"/>
                </a:solidFill>
                <a:effectLst>
                  <a:outerShdw blurRad="38100" dist="38100" dir="2700000" algn="tl">
                    <a:srgbClr val="000000">
                      <a:alpha val="43137"/>
                    </a:srgbClr>
                  </a:outerShdw>
                </a:effectLst>
                <a:latin typeface="Arial"/>
              </a:rPr>
              <a:t>MS</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Yuanjie Zheng </a:t>
            </a:r>
            <a:r>
              <a:rPr lang="en-US" sz="1600" kern="0" dirty="0" smtClean="0">
                <a:solidFill>
                  <a:srgbClr val="FFFFFF"/>
                </a:solidFill>
                <a:effectLst>
                  <a:outerShdw blurRad="38100" dist="38100" dir="2700000" algn="tl">
                    <a:srgbClr val="000000">
                      <a:alpha val="43137"/>
                    </a:srgbClr>
                  </a:outerShdw>
                </a:effectLst>
                <a:latin typeface="Arial"/>
              </a:rPr>
              <a:t>PhD</a:t>
            </a:r>
            <a:endParaRPr lang="en-US" sz="1600" kern="0" dirty="0">
              <a:solidFill>
                <a:srgbClr val="FFFFFF"/>
              </a:solidFill>
              <a:effectLst>
                <a:outerShdw blurRad="38100" dist="38100" dir="2700000" algn="tl">
                  <a:srgbClr val="000000">
                    <a:alpha val="43137"/>
                  </a:srgbClr>
                </a:outerShdw>
              </a:effectLst>
              <a:latin typeface="Arial"/>
            </a:endParaRPr>
          </a:p>
        </p:txBody>
      </p:sp>
      <p:sp>
        <p:nvSpPr>
          <p:cNvPr id="17" name="Rectangle 16"/>
          <p:cNvSpPr/>
          <p:nvPr/>
        </p:nvSpPr>
        <p:spPr>
          <a:xfrm>
            <a:off x="76200" y="6535876"/>
            <a:ext cx="5894046" cy="292388"/>
          </a:xfrm>
          <a:prstGeom prst="rect">
            <a:avLst/>
          </a:prstGeom>
        </p:spPr>
        <p:txBody>
          <a:bodyPr wrap="square">
            <a:spAutoFit/>
          </a:bodyPr>
          <a:lstStyle/>
          <a:p>
            <a:pPr eaLnBrk="0" fontAlgn="base" hangingPunct="0">
              <a:spcBef>
                <a:spcPct val="0"/>
              </a:spcBef>
              <a:spcAft>
                <a:spcPct val="0"/>
              </a:spcAft>
            </a:pPr>
            <a:r>
              <a:rPr lang="en-US" sz="1300" b="1" dirty="0">
                <a:solidFill>
                  <a:srgbClr val="FFFF00"/>
                </a:solidFill>
                <a:effectLst>
                  <a:outerShdw blurRad="38100" dist="38100" dir="2700000" algn="tl">
                    <a:srgbClr val="000000">
                      <a:alpha val="43137"/>
                    </a:srgbClr>
                  </a:outerShdw>
                </a:effectLst>
                <a:cs typeface="Calibri" pitchFamily="34" charset="0"/>
              </a:rPr>
              <a:t>www.uphs.upenn.edu/radiology/research/labs/cbig/</a:t>
            </a:r>
          </a:p>
        </p:txBody>
      </p:sp>
      <p:pic>
        <p:nvPicPr>
          <p:cNvPr id="14" name="Picture 2"/>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25000"/>
                    </a14:imgEffect>
                    <a14:imgEffect>
                      <a14:brightnessContrast bright="15000" contrast="-10000"/>
                    </a14:imgEffect>
                  </a14:imgLayer>
                </a14:imgProps>
              </a:ext>
              <a:ext uri="{28A0092B-C50C-407E-A947-70E740481C1C}">
                <a14:useLocalDpi xmlns:a14="http://schemas.microsoft.com/office/drawing/2010/main" xmlns="" val="0"/>
              </a:ext>
            </a:extLst>
          </a:blip>
          <a:srcRect l="3151" t="14799" r="12201" b="6956"/>
          <a:stretch/>
        </p:blipFill>
        <p:spPr bwMode="auto">
          <a:xfrm>
            <a:off x="3402354" y="838199"/>
            <a:ext cx="2769846" cy="192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19"/>
          <p:cNvSpPr/>
          <p:nvPr/>
        </p:nvSpPr>
        <p:spPr>
          <a:xfrm>
            <a:off x="6245156" y="394188"/>
            <a:ext cx="2819400" cy="3988784"/>
          </a:xfrm>
          <a:prstGeom prst="rect">
            <a:avLst/>
          </a:prstGeom>
        </p:spPr>
        <p:txBody>
          <a:bodyPr wrap="square">
            <a:spAutoFit/>
          </a:bodyPr>
          <a:lstStyle/>
          <a:p>
            <a:pPr marL="342900" indent="-342900" eaLnBrk="0" fontAlgn="base" hangingPunct="0">
              <a:lnSpc>
                <a:spcPct val="80000"/>
              </a:lnSpc>
              <a:spcBef>
                <a:spcPct val="20000"/>
              </a:spcBef>
              <a:spcAft>
                <a:spcPct val="0"/>
              </a:spcAft>
              <a:buClr>
                <a:srgbClr val="CCFFFF"/>
              </a:buClr>
              <a:buSzPct val="115000"/>
              <a:defRPr/>
            </a:pPr>
            <a:r>
              <a:rPr lang="en-US" sz="2400" kern="0" dirty="0">
                <a:solidFill>
                  <a:srgbClr val="FFFF00"/>
                </a:solidFill>
                <a:effectLst>
                  <a:outerShdw blurRad="38100" dist="38100" dir="2700000" algn="tl">
                    <a:srgbClr val="000000">
                      <a:alpha val="43137"/>
                    </a:srgbClr>
                  </a:outerShdw>
                </a:effectLst>
                <a:latin typeface="Arial"/>
              </a:rPr>
              <a:t>  </a:t>
            </a:r>
            <a:r>
              <a:rPr lang="en-US" sz="2000" u="sng" kern="0" dirty="0">
                <a:solidFill>
                  <a:srgbClr val="FFFF00"/>
                </a:solidFill>
                <a:effectLst>
                  <a:outerShdw blurRad="38100" dist="38100" dir="2700000" algn="tl">
                    <a:srgbClr val="000000">
                      <a:alpha val="43137"/>
                    </a:srgbClr>
                  </a:outerShdw>
                </a:effectLst>
                <a:latin typeface="Arial"/>
              </a:rPr>
              <a:t>Collaborators</a:t>
            </a: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4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Mitchell D. Schnall MD PhD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Christos Davatzikos PhD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Mark A. Rosen MD PhD</a:t>
            </a:r>
          </a:p>
          <a:p>
            <a:pPr marL="342900" indent="-342900" eaLnBrk="0" fontAlgn="base" hangingPunct="0">
              <a:lnSpc>
                <a:spcPct val="110000"/>
              </a:lnSpc>
              <a:spcBef>
                <a:spcPct val="20000"/>
              </a:spcBef>
              <a:spcAft>
                <a:spcPct val="0"/>
              </a:spcAft>
              <a:buClr>
                <a:srgbClr val="CCFFFF"/>
              </a:buClr>
              <a:buSzPct val="115000"/>
              <a:defRPr/>
            </a:pPr>
            <a:r>
              <a:rPr lang="en-US" sz="1600" kern="0" dirty="0" smtClean="0">
                <a:solidFill>
                  <a:srgbClr val="FFFFFF"/>
                </a:solidFill>
                <a:effectLst>
                  <a:outerShdw blurRad="38100" dist="38100" dir="2700000" algn="tl">
                    <a:srgbClr val="000000">
                      <a:alpha val="43137"/>
                    </a:srgbClr>
                  </a:outerShdw>
                </a:effectLst>
                <a:latin typeface="Arial"/>
              </a:rPr>
              <a:t>  Angela </a:t>
            </a:r>
            <a:r>
              <a:rPr lang="en-US" sz="1600" kern="0" dirty="0">
                <a:solidFill>
                  <a:srgbClr val="FFFFFF"/>
                </a:solidFill>
                <a:effectLst>
                  <a:outerShdw blurRad="38100" dist="38100" dir="2700000" algn="tl">
                    <a:srgbClr val="000000">
                      <a:alpha val="43137"/>
                    </a:srgbClr>
                  </a:outerShdw>
                </a:effectLst>
                <a:latin typeface="Arial"/>
              </a:rPr>
              <a:t>DeMichele MD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James C. Gee PhD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Katrina Armstrong MD </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Lewis Chodosh MD PhD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Susan M. Domchek MD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David Mankoff MD PhD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Michael Feldman MD PhD</a:t>
            </a:r>
          </a:p>
          <a:p>
            <a:pPr marL="342900" indent="-342900" eaLnBrk="0" fontAlgn="base" hangingPunct="0">
              <a:lnSpc>
                <a:spcPct val="110000"/>
              </a:lnSpc>
              <a:spcBef>
                <a:spcPct val="20000"/>
              </a:spcBef>
              <a:spcAft>
                <a:spcPct val="0"/>
              </a:spcAft>
              <a:buClr>
                <a:srgbClr val="CCFFFF"/>
              </a:buClr>
              <a:buSzPct val="115000"/>
              <a:defRPr/>
            </a:pPr>
            <a:r>
              <a:rPr lang="en-US" sz="1600" kern="0" dirty="0">
                <a:solidFill>
                  <a:srgbClr val="FFFFFF"/>
                </a:solidFill>
                <a:effectLst>
                  <a:outerShdw blurRad="38100" dist="38100" dir="2700000" algn="tl">
                    <a:srgbClr val="000000">
                      <a:alpha val="43137"/>
                    </a:srgbClr>
                  </a:outerShdw>
                </a:effectLst>
                <a:latin typeface="Arial"/>
              </a:rPr>
              <a:t>  </a:t>
            </a:r>
            <a:r>
              <a:rPr lang="en-US" sz="1600" kern="0" dirty="0" smtClean="0">
                <a:solidFill>
                  <a:srgbClr val="FFFFFF"/>
                </a:solidFill>
                <a:effectLst>
                  <a:outerShdw blurRad="38100" dist="38100" dir="2700000" algn="tl">
                    <a:srgbClr val="000000">
                      <a:alpha val="43137"/>
                    </a:srgbClr>
                  </a:outerShdw>
                </a:effectLst>
                <a:latin typeface="Arial"/>
              </a:rPr>
              <a:t>Katie </a:t>
            </a:r>
            <a:r>
              <a:rPr lang="en-US" sz="1600" kern="0" dirty="0">
                <a:solidFill>
                  <a:srgbClr val="FFFFFF"/>
                </a:solidFill>
                <a:effectLst>
                  <a:outerShdw blurRad="38100" dist="38100" dir="2700000" algn="tl">
                    <a:srgbClr val="000000">
                      <a:alpha val="43137"/>
                    </a:srgbClr>
                  </a:outerShdw>
                </a:effectLst>
                <a:latin typeface="Arial"/>
              </a:rPr>
              <a:t>Schmitz PhD </a:t>
            </a:r>
            <a:r>
              <a:rPr lang="en-US" sz="1600" kern="0" dirty="0" smtClean="0">
                <a:solidFill>
                  <a:srgbClr val="FFFFFF"/>
                </a:solidFill>
                <a:effectLst>
                  <a:outerShdw blurRad="38100" dist="38100" dir="2700000" algn="tl">
                    <a:srgbClr val="000000">
                      <a:alpha val="43137"/>
                    </a:srgbClr>
                  </a:outerShdw>
                </a:effectLst>
                <a:latin typeface="Arial"/>
              </a:rPr>
              <a:t>MPH         </a:t>
            </a:r>
            <a:endParaRPr lang="en-US" kern="0" dirty="0">
              <a:solidFill>
                <a:srgbClr val="FFFFFF"/>
              </a:solidFill>
              <a:effectLst>
                <a:outerShdw blurRad="38100" dist="38100" dir="2700000" algn="tl">
                  <a:srgbClr val="000000">
                    <a:alpha val="43137"/>
                  </a:srgbClr>
                </a:outerShdw>
              </a:effectLst>
              <a:latin typeface="Arial"/>
            </a:endParaRPr>
          </a:p>
        </p:txBody>
      </p:sp>
      <p:sp>
        <p:nvSpPr>
          <p:cNvPr id="11" name="Rectangle 10"/>
          <p:cNvSpPr/>
          <p:nvPr/>
        </p:nvSpPr>
        <p:spPr>
          <a:xfrm>
            <a:off x="6196362" y="4339938"/>
            <a:ext cx="2819400" cy="2014398"/>
          </a:xfrm>
          <a:prstGeom prst="rect">
            <a:avLst/>
          </a:prstGeom>
        </p:spPr>
        <p:txBody>
          <a:bodyPr wrap="square">
            <a:spAutoFit/>
          </a:bodyPr>
          <a:lstStyle/>
          <a:p>
            <a:pPr marL="342900" indent="-342900" eaLnBrk="0" fontAlgn="base" hangingPunct="0">
              <a:lnSpc>
                <a:spcPct val="80000"/>
              </a:lnSpc>
              <a:spcBef>
                <a:spcPct val="20000"/>
              </a:spcBef>
              <a:spcAft>
                <a:spcPct val="0"/>
              </a:spcAft>
              <a:buClr>
                <a:srgbClr val="CCFFFF"/>
              </a:buClr>
              <a:buSzPct val="115000"/>
              <a:defRPr/>
            </a:pPr>
            <a:r>
              <a:rPr lang="en-US" sz="2400" kern="0" dirty="0">
                <a:solidFill>
                  <a:srgbClr val="FFFF00"/>
                </a:solidFill>
                <a:effectLst>
                  <a:outerShdw blurRad="38100" dist="38100" dir="2700000" algn="tl">
                    <a:srgbClr val="000000">
                      <a:alpha val="43137"/>
                    </a:srgbClr>
                  </a:outerShdw>
                </a:effectLst>
                <a:latin typeface="Arial"/>
              </a:rPr>
              <a:t> </a:t>
            </a:r>
            <a:r>
              <a:rPr lang="en-US" sz="2400" kern="0" dirty="0" smtClean="0">
                <a:solidFill>
                  <a:srgbClr val="FFFF00"/>
                </a:solidFill>
                <a:effectLst>
                  <a:outerShdw blurRad="38100" dist="38100" dir="2700000" algn="tl">
                    <a:srgbClr val="000000">
                      <a:alpha val="43137"/>
                    </a:srgbClr>
                  </a:outerShdw>
                </a:effectLst>
                <a:latin typeface="Arial"/>
              </a:rPr>
              <a:t>  </a:t>
            </a:r>
            <a:r>
              <a:rPr lang="en-US" u="sng" kern="0" dirty="0" smtClean="0">
                <a:solidFill>
                  <a:srgbClr val="FFFF00"/>
                </a:solidFill>
                <a:effectLst>
                  <a:outerShdw blurRad="38100" dist="38100" dir="2700000" algn="tl">
                    <a:srgbClr val="000000">
                      <a:alpha val="43137"/>
                    </a:srgbClr>
                  </a:outerShdw>
                </a:effectLst>
                <a:latin typeface="Arial"/>
              </a:rPr>
              <a:t>Funding</a:t>
            </a:r>
            <a:endParaRPr lang="en-US" sz="20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lnSpc>
                <a:spcPct val="110000"/>
              </a:lnSpc>
              <a:spcBef>
                <a:spcPct val="20000"/>
              </a:spcBef>
              <a:spcAft>
                <a:spcPct val="0"/>
              </a:spcAft>
              <a:buClr>
                <a:srgbClr val="CCFFFF"/>
              </a:buClr>
              <a:buSzPct val="115000"/>
              <a:defRPr/>
            </a:pPr>
            <a:endParaRPr lang="en-US" sz="100" kern="0" dirty="0">
              <a:solidFill>
                <a:srgbClr val="FFFFFF"/>
              </a:solidFill>
              <a:effectLst>
                <a:outerShdw blurRad="38100" dist="38100" dir="2700000" algn="tl">
                  <a:srgbClr val="000000">
                    <a:alpha val="43137"/>
                  </a:srgbClr>
                </a:outerShdw>
              </a:effectLst>
              <a:latin typeface="Arial"/>
            </a:endParaRPr>
          </a:p>
          <a:p>
            <a:pPr marL="342900" indent="-342900" eaLnBrk="0" fontAlgn="base" hangingPunct="0">
              <a:spcBef>
                <a:spcPct val="20000"/>
              </a:spcBef>
              <a:spcAft>
                <a:spcPct val="0"/>
              </a:spcAft>
              <a:buClr>
                <a:srgbClr val="CCFFFF"/>
              </a:buClr>
              <a:buSzPct val="115000"/>
              <a:defRPr/>
            </a:pPr>
            <a:r>
              <a:rPr lang="en-US" sz="1600" kern="0" dirty="0" smtClean="0">
                <a:solidFill>
                  <a:srgbClr val="FFFFFF"/>
                </a:solidFill>
                <a:effectLst>
                  <a:outerShdw blurRad="38100" dist="38100" dir="2700000" algn="tl">
                    <a:srgbClr val="000000">
                      <a:alpha val="43137"/>
                    </a:srgbClr>
                  </a:outerShdw>
                </a:effectLst>
                <a:latin typeface="Arial"/>
              </a:rPr>
              <a:t>   </a:t>
            </a:r>
            <a:r>
              <a:rPr lang="en-US" sz="1400" kern="0" dirty="0" smtClean="0">
                <a:solidFill>
                  <a:srgbClr val="FFFFFF"/>
                </a:solidFill>
                <a:effectLst>
                  <a:outerShdw blurRad="38100" dist="38100" dir="2700000" algn="tl">
                    <a:srgbClr val="000000">
                      <a:alpha val="43137"/>
                    </a:srgbClr>
                  </a:outerShdw>
                </a:effectLst>
                <a:latin typeface="Arial"/>
              </a:rPr>
              <a:t>NIH/NCI (R01, U54, R21)</a:t>
            </a:r>
          </a:p>
          <a:p>
            <a:pPr marL="342900" indent="-342900" eaLnBrk="0" fontAlgn="base" hangingPunct="0">
              <a:spcBef>
                <a:spcPct val="20000"/>
              </a:spcBef>
              <a:spcAft>
                <a:spcPct val="0"/>
              </a:spcAft>
              <a:buClr>
                <a:srgbClr val="CCFFFF"/>
              </a:buClr>
              <a:buSzPct val="115000"/>
              <a:defRPr/>
            </a:pPr>
            <a:r>
              <a:rPr lang="en-US" sz="1400" kern="0" dirty="0">
                <a:solidFill>
                  <a:srgbClr val="FFFFFF"/>
                </a:solidFill>
                <a:effectLst>
                  <a:outerShdw blurRad="38100" dist="38100" dir="2700000" algn="tl">
                    <a:srgbClr val="000000">
                      <a:alpha val="43137"/>
                    </a:srgbClr>
                  </a:outerShdw>
                </a:effectLst>
                <a:latin typeface="Arial"/>
              </a:rPr>
              <a:t> </a:t>
            </a:r>
            <a:r>
              <a:rPr lang="en-US" sz="1400" kern="0" dirty="0" smtClean="0">
                <a:solidFill>
                  <a:srgbClr val="FFFFFF"/>
                </a:solidFill>
                <a:effectLst>
                  <a:outerShdw blurRad="38100" dist="38100" dir="2700000" algn="tl">
                    <a:srgbClr val="000000">
                      <a:alpha val="43137"/>
                    </a:srgbClr>
                  </a:outerShdw>
                </a:effectLst>
                <a:latin typeface="Arial"/>
              </a:rPr>
              <a:t>  American Cancer Society</a:t>
            </a:r>
          </a:p>
          <a:p>
            <a:pPr marL="342900" indent="-342900" eaLnBrk="0" fontAlgn="base" hangingPunct="0">
              <a:spcBef>
                <a:spcPct val="20000"/>
              </a:spcBef>
              <a:spcAft>
                <a:spcPct val="0"/>
              </a:spcAft>
              <a:buClr>
                <a:srgbClr val="CCFFFF"/>
              </a:buClr>
              <a:buSzPct val="115000"/>
              <a:defRPr/>
            </a:pPr>
            <a:r>
              <a:rPr lang="en-US" sz="1400" kern="0" dirty="0">
                <a:solidFill>
                  <a:srgbClr val="FFFFFF"/>
                </a:solidFill>
                <a:effectLst>
                  <a:outerShdw blurRad="38100" dist="38100" dir="2700000" algn="tl">
                    <a:srgbClr val="000000">
                      <a:alpha val="43137"/>
                    </a:srgbClr>
                  </a:outerShdw>
                </a:effectLst>
                <a:latin typeface="Arial"/>
              </a:rPr>
              <a:t> </a:t>
            </a:r>
            <a:r>
              <a:rPr lang="en-US" sz="1400" kern="0" dirty="0" smtClean="0">
                <a:solidFill>
                  <a:srgbClr val="FFFFFF"/>
                </a:solidFill>
                <a:effectLst>
                  <a:outerShdw blurRad="38100" dist="38100" dir="2700000" algn="tl">
                    <a:srgbClr val="000000">
                      <a:alpha val="43137"/>
                    </a:srgbClr>
                  </a:outerShdw>
                </a:effectLst>
                <a:latin typeface="Arial"/>
              </a:rPr>
              <a:t>  Susan G. Komen for the Cure</a:t>
            </a:r>
          </a:p>
          <a:p>
            <a:pPr marL="342900" indent="-342900" eaLnBrk="0" fontAlgn="base" hangingPunct="0">
              <a:spcBef>
                <a:spcPct val="20000"/>
              </a:spcBef>
              <a:spcAft>
                <a:spcPct val="0"/>
              </a:spcAft>
              <a:buClr>
                <a:srgbClr val="CCFFFF"/>
              </a:buClr>
              <a:buSzPct val="115000"/>
              <a:defRPr/>
            </a:pPr>
            <a:r>
              <a:rPr lang="en-US" sz="1400" kern="0" dirty="0">
                <a:solidFill>
                  <a:srgbClr val="FFFFFF"/>
                </a:solidFill>
                <a:effectLst>
                  <a:outerShdw blurRad="38100" dist="38100" dir="2700000" algn="tl">
                    <a:srgbClr val="000000">
                      <a:alpha val="43137"/>
                    </a:srgbClr>
                  </a:outerShdw>
                </a:effectLst>
                <a:latin typeface="Arial"/>
              </a:rPr>
              <a:t> </a:t>
            </a:r>
            <a:r>
              <a:rPr lang="en-US" sz="1400" kern="0" dirty="0" smtClean="0">
                <a:solidFill>
                  <a:srgbClr val="FFFFFF"/>
                </a:solidFill>
                <a:effectLst>
                  <a:outerShdw blurRad="38100" dist="38100" dir="2700000" algn="tl">
                    <a:srgbClr val="000000">
                      <a:alpha val="43137"/>
                    </a:srgbClr>
                  </a:outerShdw>
                </a:effectLst>
                <a:latin typeface="Arial"/>
              </a:rPr>
              <a:t>  Basser Research Center</a:t>
            </a:r>
          </a:p>
          <a:p>
            <a:pPr marL="342900" indent="-342900" eaLnBrk="0" fontAlgn="base" hangingPunct="0">
              <a:spcBef>
                <a:spcPct val="20000"/>
              </a:spcBef>
              <a:spcAft>
                <a:spcPct val="0"/>
              </a:spcAft>
              <a:buClr>
                <a:srgbClr val="CCFFFF"/>
              </a:buClr>
              <a:buSzPct val="115000"/>
              <a:defRPr/>
            </a:pPr>
            <a:r>
              <a:rPr lang="en-US" sz="1400" kern="0" dirty="0">
                <a:solidFill>
                  <a:srgbClr val="FFFFFF"/>
                </a:solidFill>
                <a:effectLst>
                  <a:outerShdw blurRad="38100" dist="38100" dir="2700000" algn="tl">
                    <a:srgbClr val="000000">
                      <a:alpha val="43137"/>
                    </a:srgbClr>
                  </a:outerShdw>
                </a:effectLst>
                <a:latin typeface="Arial"/>
              </a:rPr>
              <a:t> </a:t>
            </a:r>
            <a:r>
              <a:rPr lang="en-US" sz="1400" kern="0" dirty="0" smtClean="0">
                <a:solidFill>
                  <a:srgbClr val="FFFFFF"/>
                </a:solidFill>
                <a:effectLst>
                  <a:outerShdw blurRad="38100" dist="38100" dir="2700000" algn="tl">
                    <a:srgbClr val="000000">
                      <a:alpha val="43137"/>
                    </a:srgbClr>
                  </a:outerShdw>
                </a:effectLst>
                <a:latin typeface="Arial"/>
              </a:rPr>
              <a:t>  Penn ITMAT, CBICA</a:t>
            </a:r>
            <a:br>
              <a:rPr lang="en-US" sz="1400" kern="0" dirty="0" smtClean="0">
                <a:solidFill>
                  <a:srgbClr val="FFFFFF"/>
                </a:solidFill>
                <a:effectLst>
                  <a:outerShdw blurRad="38100" dist="38100" dir="2700000" algn="tl">
                    <a:srgbClr val="000000">
                      <a:alpha val="43137"/>
                    </a:srgbClr>
                  </a:outerShdw>
                </a:effectLst>
                <a:latin typeface="Arial"/>
              </a:rPr>
            </a:br>
            <a:endParaRPr lang="en-US" kern="0"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xmlns="" val="1782622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524000"/>
            <a:ext cx="9144000" cy="1828800"/>
          </a:xfrm>
        </p:spPr>
        <p:txBody>
          <a:bodyPr/>
          <a:lstStyle/>
          <a:p>
            <a:r>
              <a:rPr lang="en-US" sz="5400" dirty="0" smtClean="0"/>
              <a:t>Q</a:t>
            </a:r>
            <a:r>
              <a:rPr lang="en-US" altLang="zh-CN" sz="5400" dirty="0" smtClean="0"/>
              <a:t>&amp;A</a:t>
            </a:r>
            <a:endParaRPr lang="en-US" sz="5400" kern="1200" dirty="0">
              <a:solidFill>
                <a:schemeClr val="accent6"/>
              </a:solidFill>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57200" y="3505200"/>
            <a:ext cx="83058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T</a:t>
            </a:r>
            <a:r>
              <a:rPr lang="en-US" altLang="zh-CN" sz="2400" b="1" dirty="0" smtClean="0">
                <a:latin typeface="Times New Roman" pitchFamily="18" charset="0"/>
                <a:cs typeface="Times New Roman" pitchFamily="18" charset="0"/>
              </a:rPr>
              <a:t>hanks for your attention!</a:t>
            </a:r>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318786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4400" dirty="0" smtClean="0"/>
              <a:t>Introduction: Breast Cancer</a:t>
            </a:r>
            <a:endParaRPr lang="en-US" sz="4400" dirty="0"/>
          </a:p>
        </p:txBody>
      </p:sp>
      <p:sp>
        <p:nvSpPr>
          <p:cNvPr id="3" name="内容占位符 2"/>
          <p:cNvSpPr>
            <a:spLocks noGrp="1"/>
          </p:cNvSpPr>
          <p:nvPr>
            <p:ph idx="1"/>
          </p:nvPr>
        </p:nvSpPr>
        <p:spPr>
          <a:xfrm>
            <a:off x="6172200" y="1295400"/>
            <a:ext cx="2819400" cy="4800600"/>
          </a:xfrm>
        </p:spPr>
        <p:txBody>
          <a:bodyPr/>
          <a:lstStyle/>
          <a:p>
            <a:pPr>
              <a:buNone/>
            </a:pPr>
            <a:r>
              <a:rPr lang="en-US" sz="2800" dirty="0" smtClean="0"/>
              <a:t>B</a:t>
            </a:r>
            <a:r>
              <a:rPr lang="en-US" altLang="zh-CN" sz="2800" dirty="0" smtClean="0"/>
              <a:t>reast cancer:</a:t>
            </a:r>
          </a:p>
          <a:p>
            <a:pPr>
              <a:buFont typeface="Wingdings" pitchFamily="2" charset="2"/>
              <a:buChar char="Ø"/>
            </a:pPr>
            <a:r>
              <a:rPr lang="en-US" sz="2400" b="0" dirty="0" smtClean="0"/>
              <a:t> Most commonly diagnosed cancer form in women in U.S.</a:t>
            </a:r>
          </a:p>
          <a:p>
            <a:pPr>
              <a:buNone/>
            </a:pPr>
            <a:endParaRPr lang="en-US" sz="2400" dirty="0" smtClean="0"/>
          </a:p>
          <a:p>
            <a:pPr>
              <a:buNone/>
            </a:pPr>
            <a:endParaRPr lang="en-US" sz="2400" dirty="0" smtClean="0"/>
          </a:p>
          <a:p>
            <a:pPr>
              <a:buFont typeface="Wingdings" pitchFamily="2" charset="2"/>
              <a:buChar char="Ø"/>
            </a:pPr>
            <a:r>
              <a:rPr lang="en-US" sz="2400" b="0" dirty="0" smtClean="0"/>
              <a:t> Second leading cause of cancer deaths in women in U.S.</a:t>
            </a:r>
          </a:p>
          <a:p>
            <a:pPr>
              <a:buNone/>
            </a:pPr>
            <a:endParaRPr lang="en-US" sz="2400"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2</a:t>
            </a:fld>
            <a:endParaRPr lang="en-US" dirty="0">
              <a:solidFill>
                <a:srgbClr val="0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152400" y="1295400"/>
            <a:ext cx="5822932" cy="4953000"/>
          </a:xfrm>
          <a:prstGeom prst="rect">
            <a:avLst/>
          </a:prstGeom>
          <a:noFill/>
          <a:ln w="9525">
            <a:noFill/>
            <a:miter lim="800000"/>
            <a:headEnd/>
            <a:tailEnd/>
          </a:ln>
        </p:spPr>
      </p:pic>
      <p:sp>
        <p:nvSpPr>
          <p:cNvPr id="6" name="矩形 5"/>
          <p:cNvSpPr/>
          <p:nvPr/>
        </p:nvSpPr>
        <p:spPr bwMode="auto">
          <a:xfrm>
            <a:off x="3505200" y="1818861"/>
            <a:ext cx="2438400" cy="152400"/>
          </a:xfrm>
          <a:prstGeom prst="rect">
            <a:avLst/>
          </a:prstGeom>
          <a:noFill/>
          <a:ln w="1905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矩形 6"/>
          <p:cNvSpPr/>
          <p:nvPr/>
        </p:nvSpPr>
        <p:spPr bwMode="auto">
          <a:xfrm>
            <a:off x="3505200" y="4429539"/>
            <a:ext cx="2438400" cy="152400"/>
          </a:xfrm>
          <a:prstGeom prst="rect">
            <a:avLst/>
          </a:prstGeom>
          <a:noFill/>
          <a:ln w="1905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TextBox 7"/>
          <p:cNvSpPr txBox="1"/>
          <p:nvPr/>
        </p:nvSpPr>
        <p:spPr>
          <a:xfrm>
            <a:off x="1447800" y="6248401"/>
            <a:ext cx="6629400" cy="584775"/>
          </a:xfrm>
          <a:prstGeom prst="rect">
            <a:avLst/>
          </a:prstGeom>
          <a:noFill/>
        </p:spPr>
        <p:txBody>
          <a:bodyPr wrap="square" rtlCol="0">
            <a:spAutoFit/>
          </a:bodyPr>
          <a:lstStyle/>
          <a:p>
            <a:r>
              <a:rPr lang="en-US" sz="1600" dirty="0" smtClean="0">
                <a:latin typeface="Times New Roman" pitchFamily="18" charset="0"/>
                <a:cs typeface="Times New Roman" pitchFamily="18" charset="0"/>
              </a:rPr>
              <a:t>* R. Siegel, J. M. Ma, Z. H. Zou et al., “Cancer Statistics, 2014,” Ca-a Cancer Journal for Clinicians, 64(1), 9-29 (2014).</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 DCE-MRI</a:t>
            </a:r>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3</a:t>
            </a:fld>
            <a:endParaRPr lang="en-US">
              <a:solidFill>
                <a:srgbClr val="000000"/>
              </a:solidFill>
            </a:endParaRPr>
          </a:p>
        </p:txBody>
      </p:sp>
      <p:grpSp>
        <p:nvGrpSpPr>
          <p:cNvPr id="5" name="组合 4"/>
          <p:cNvGrpSpPr/>
          <p:nvPr/>
        </p:nvGrpSpPr>
        <p:grpSpPr>
          <a:xfrm>
            <a:off x="2133600" y="1587083"/>
            <a:ext cx="1819225" cy="2603917"/>
            <a:chOff x="1818005" y="2423160"/>
            <a:chExt cx="1819225" cy="2603917"/>
          </a:xfrm>
        </p:grpSpPr>
        <p:pic>
          <p:nvPicPr>
            <p:cNvPr id="6" name="Picture 2"/>
            <p:cNvPicPr>
              <a:picLocks noChangeAspect="1" noChangeArrowheads="1"/>
            </p:cNvPicPr>
            <p:nvPr/>
          </p:nvPicPr>
          <p:blipFill>
            <a:blip r:embed="rId3" cstate="print"/>
            <a:srcRect/>
            <a:stretch>
              <a:fillRect/>
            </a:stretch>
          </p:blipFill>
          <p:spPr bwMode="auto">
            <a:xfrm>
              <a:off x="1818005" y="2423160"/>
              <a:ext cx="1819225" cy="1828800"/>
            </a:xfrm>
            <a:prstGeom prst="rect">
              <a:avLst/>
            </a:prstGeom>
            <a:noFill/>
            <a:ln w="9525">
              <a:noFill/>
              <a:miter lim="800000"/>
              <a:headEnd/>
              <a:tailEnd/>
            </a:ln>
          </p:spPr>
        </p:pic>
        <p:sp>
          <p:nvSpPr>
            <p:cNvPr id="7" name="TextBox 6"/>
            <p:cNvSpPr txBox="1"/>
            <p:nvPr/>
          </p:nvSpPr>
          <p:spPr>
            <a:xfrm>
              <a:off x="1849120" y="4196080"/>
              <a:ext cx="1767840" cy="830997"/>
            </a:xfrm>
            <a:prstGeom prst="rect">
              <a:avLst/>
            </a:prstGeom>
            <a:noFill/>
            <a:ln>
              <a:noFill/>
            </a:ln>
          </p:spPr>
          <p:txBody>
            <a:bodyPr wrap="square" rtlCol="0">
              <a:spAutoFit/>
            </a:bodyPr>
            <a:lstStyle/>
            <a:p>
              <a:r>
                <a:rPr lang="en-US" sz="2400" dirty="0" smtClean="0">
                  <a:latin typeface="Times New Roman" pitchFamily="18" charset="0"/>
                  <a:cs typeface="Times New Roman" pitchFamily="18" charset="0"/>
                </a:rPr>
                <a:t>pre-contrast image</a:t>
              </a:r>
            </a:p>
          </p:txBody>
        </p:sp>
      </p:grpSp>
      <p:grpSp>
        <p:nvGrpSpPr>
          <p:cNvPr id="8" name="组合 7"/>
          <p:cNvGrpSpPr/>
          <p:nvPr/>
        </p:nvGrpSpPr>
        <p:grpSpPr>
          <a:xfrm>
            <a:off x="62949" y="1587083"/>
            <a:ext cx="1895158" cy="2593757"/>
            <a:chOff x="4119562" y="2423160"/>
            <a:chExt cx="1895158" cy="2593757"/>
          </a:xfrm>
        </p:grpSpPr>
        <p:pic>
          <p:nvPicPr>
            <p:cNvPr id="9" name="Picture 3"/>
            <p:cNvPicPr>
              <a:picLocks noChangeAspect="1" noChangeArrowheads="1"/>
            </p:cNvPicPr>
            <p:nvPr/>
          </p:nvPicPr>
          <p:blipFill>
            <a:blip r:embed="rId4" cstate="print"/>
            <a:srcRect/>
            <a:stretch>
              <a:fillRect/>
            </a:stretch>
          </p:blipFill>
          <p:spPr bwMode="auto">
            <a:xfrm>
              <a:off x="4119562" y="2423160"/>
              <a:ext cx="1828800" cy="1828800"/>
            </a:xfrm>
            <a:prstGeom prst="rect">
              <a:avLst/>
            </a:prstGeom>
            <a:noFill/>
            <a:ln w="9525">
              <a:noFill/>
              <a:miter lim="800000"/>
              <a:headEnd/>
              <a:tailEnd/>
            </a:ln>
          </p:spPr>
        </p:pic>
        <p:sp>
          <p:nvSpPr>
            <p:cNvPr id="10" name="TextBox 9"/>
            <p:cNvSpPr txBox="1"/>
            <p:nvPr/>
          </p:nvSpPr>
          <p:spPr>
            <a:xfrm>
              <a:off x="4145280" y="4185920"/>
              <a:ext cx="1869440" cy="830997"/>
            </a:xfrm>
            <a:prstGeom prst="rect">
              <a:avLst/>
            </a:prstGeom>
            <a:noFill/>
            <a:ln>
              <a:noFill/>
            </a:ln>
          </p:spPr>
          <p:txBody>
            <a:bodyPr wrap="square" rtlCol="0">
              <a:spAutoFit/>
            </a:bodyPr>
            <a:lstStyle/>
            <a:p>
              <a:r>
                <a:rPr lang="en-US" sz="2400" dirty="0" smtClean="0">
                  <a:latin typeface="Times New Roman" pitchFamily="18" charset="0"/>
                  <a:cs typeface="Times New Roman" pitchFamily="18" charset="0"/>
                </a:rPr>
                <a:t>post-contrast image</a:t>
              </a:r>
            </a:p>
          </p:txBody>
        </p:sp>
      </p:grpSp>
      <p:grpSp>
        <p:nvGrpSpPr>
          <p:cNvPr id="11" name="组合 10"/>
          <p:cNvGrpSpPr/>
          <p:nvPr/>
        </p:nvGrpSpPr>
        <p:grpSpPr>
          <a:xfrm>
            <a:off x="4343400" y="1587083"/>
            <a:ext cx="1838425" cy="2583597"/>
            <a:chOff x="6436043" y="2423160"/>
            <a:chExt cx="1838425" cy="2583597"/>
          </a:xfrm>
        </p:grpSpPr>
        <p:pic>
          <p:nvPicPr>
            <p:cNvPr id="12" name="Picture 4"/>
            <p:cNvPicPr>
              <a:picLocks noChangeAspect="1" noChangeArrowheads="1"/>
            </p:cNvPicPr>
            <p:nvPr/>
          </p:nvPicPr>
          <p:blipFill>
            <a:blip r:embed="rId5" cstate="print"/>
            <a:srcRect/>
            <a:stretch>
              <a:fillRect/>
            </a:stretch>
          </p:blipFill>
          <p:spPr bwMode="auto">
            <a:xfrm>
              <a:off x="6436043" y="2423160"/>
              <a:ext cx="1838425" cy="1828800"/>
            </a:xfrm>
            <a:prstGeom prst="rect">
              <a:avLst/>
            </a:prstGeom>
            <a:noFill/>
            <a:ln w="9525">
              <a:noFill/>
              <a:miter lim="800000"/>
              <a:headEnd/>
              <a:tailEnd/>
            </a:ln>
          </p:spPr>
        </p:pic>
        <p:sp>
          <p:nvSpPr>
            <p:cNvPr id="13" name="TextBox 12"/>
            <p:cNvSpPr txBox="1"/>
            <p:nvPr/>
          </p:nvSpPr>
          <p:spPr>
            <a:xfrm>
              <a:off x="6588443" y="4175760"/>
              <a:ext cx="1676400" cy="830997"/>
            </a:xfrm>
            <a:prstGeom prst="rect">
              <a:avLst/>
            </a:prstGeom>
            <a:noFill/>
            <a:ln>
              <a:noFill/>
            </a:ln>
          </p:spPr>
          <p:txBody>
            <a:bodyPr wrap="square" rtlCol="0">
              <a:spAutoFit/>
            </a:bodyPr>
            <a:lstStyle/>
            <a:p>
              <a:r>
                <a:rPr lang="en-US" sz="2400" dirty="0" smtClean="0">
                  <a:latin typeface="Times New Roman" pitchFamily="18" charset="0"/>
                  <a:cs typeface="Times New Roman" pitchFamily="18" charset="0"/>
                </a:rPr>
                <a:t>subtraction image</a:t>
              </a:r>
            </a:p>
          </p:txBody>
        </p:sp>
      </p:grpSp>
      <p:sp>
        <p:nvSpPr>
          <p:cNvPr id="14" name="TextBox 13"/>
          <p:cNvSpPr txBox="1"/>
          <p:nvPr/>
        </p:nvSpPr>
        <p:spPr>
          <a:xfrm>
            <a:off x="1828800" y="2079843"/>
            <a:ext cx="386080" cy="707886"/>
          </a:xfrm>
          <a:prstGeom prst="rect">
            <a:avLst/>
          </a:prstGeom>
          <a:noFill/>
          <a:ln>
            <a:noFill/>
          </a:ln>
        </p:spPr>
        <p:txBody>
          <a:bodyPr wrap="square" rtlCol="0">
            <a:spAutoFit/>
          </a:bodyPr>
          <a:lstStyle/>
          <a:p>
            <a:r>
              <a:rPr lang="en-US" altLang="zh-CN" sz="40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15" name="TextBox 14"/>
          <p:cNvSpPr txBox="1"/>
          <p:nvPr/>
        </p:nvSpPr>
        <p:spPr>
          <a:xfrm>
            <a:off x="3925956" y="2120483"/>
            <a:ext cx="436880" cy="707886"/>
          </a:xfrm>
          <a:prstGeom prst="rect">
            <a:avLst/>
          </a:prstGeom>
          <a:noFill/>
          <a:ln>
            <a:noFill/>
          </a:ln>
        </p:spPr>
        <p:txBody>
          <a:bodyPr wrap="square" rtlCol="0">
            <a:spAutoFit/>
          </a:bodyPr>
          <a:lstStyle/>
          <a:p>
            <a:r>
              <a:rPr lang="en-US" altLang="zh-CN" sz="40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grpSp>
        <p:nvGrpSpPr>
          <p:cNvPr id="27" name="组合 26"/>
          <p:cNvGrpSpPr/>
          <p:nvPr/>
        </p:nvGrpSpPr>
        <p:grpSpPr>
          <a:xfrm>
            <a:off x="7162800" y="1590261"/>
            <a:ext cx="1981200" cy="2950193"/>
            <a:chOff x="7162800" y="3038061"/>
            <a:chExt cx="1981200" cy="2950193"/>
          </a:xfrm>
        </p:grpSpPr>
        <p:pic>
          <p:nvPicPr>
            <p:cNvPr id="3074" name="Picture 2"/>
            <p:cNvPicPr>
              <a:picLocks noChangeAspect="1" noChangeArrowheads="1"/>
            </p:cNvPicPr>
            <p:nvPr/>
          </p:nvPicPr>
          <p:blipFill>
            <a:blip r:embed="rId6" cstate="print"/>
            <a:srcRect/>
            <a:stretch>
              <a:fillRect/>
            </a:stretch>
          </p:blipFill>
          <p:spPr bwMode="auto">
            <a:xfrm>
              <a:off x="7234715" y="3038061"/>
              <a:ext cx="1833085" cy="1828800"/>
            </a:xfrm>
            <a:prstGeom prst="rect">
              <a:avLst/>
            </a:prstGeom>
            <a:noFill/>
            <a:ln w="9525">
              <a:noFill/>
              <a:miter lim="800000"/>
              <a:headEnd/>
              <a:tailEnd/>
            </a:ln>
          </p:spPr>
        </p:pic>
        <p:sp>
          <p:nvSpPr>
            <p:cNvPr id="18" name="TextBox 17"/>
            <p:cNvSpPr txBox="1"/>
            <p:nvPr/>
          </p:nvSpPr>
          <p:spPr>
            <a:xfrm>
              <a:off x="7162800" y="4787925"/>
              <a:ext cx="1981200" cy="1200329"/>
            </a:xfrm>
            <a:prstGeom prst="rect">
              <a:avLst/>
            </a:prstGeom>
            <a:noFill/>
            <a:ln>
              <a:noFill/>
            </a:ln>
          </p:spPr>
          <p:txBody>
            <a:bodyPr wrap="square" rtlCol="0">
              <a:spAutoFit/>
            </a:bodyPr>
            <a:lstStyle/>
            <a:p>
              <a:r>
                <a:rPr lang="en-US" sz="2400" dirty="0" smtClean="0">
                  <a:latin typeface="Times New Roman" pitchFamily="18" charset="0"/>
                  <a:cs typeface="Times New Roman" pitchFamily="18" charset="0"/>
                </a:rPr>
                <a:t>tumor boundaries in red</a:t>
              </a:r>
            </a:p>
          </p:txBody>
        </p:sp>
      </p:grpSp>
      <p:sp>
        <p:nvSpPr>
          <p:cNvPr id="19" name="右箭头 18"/>
          <p:cNvSpPr/>
          <p:nvPr/>
        </p:nvSpPr>
        <p:spPr bwMode="auto">
          <a:xfrm>
            <a:off x="6355080" y="1752600"/>
            <a:ext cx="731520" cy="304800"/>
          </a:xfrm>
          <a:prstGeom prst="rightArrow">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TextBox 19"/>
          <p:cNvSpPr txBox="1"/>
          <p:nvPr/>
        </p:nvSpPr>
        <p:spPr>
          <a:xfrm>
            <a:off x="6248400" y="1447800"/>
            <a:ext cx="990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manual</a:t>
            </a:r>
            <a:endParaRPr lang="en-US" b="1" dirty="0">
              <a:latin typeface="Times New Roman" pitchFamily="18" charset="0"/>
              <a:cs typeface="Times New Roman" pitchFamily="18" charset="0"/>
            </a:endParaRPr>
          </a:p>
        </p:txBody>
      </p:sp>
      <p:sp>
        <p:nvSpPr>
          <p:cNvPr id="21" name="TextBox 20"/>
          <p:cNvSpPr txBox="1"/>
          <p:nvPr/>
        </p:nvSpPr>
        <p:spPr>
          <a:xfrm>
            <a:off x="6331227" y="3135868"/>
            <a:ext cx="6858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auto</a:t>
            </a:r>
            <a:endParaRPr lang="en-US" b="1" dirty="0">
              <a:latin typeface="Times New Roman" pitchFamily="18" charset="0"/>
              <a:cs typeface="Times New Roman" pitchFamily="18" charset="0"/>
            </a:endParaRPr>
          </a:p>
        </p:txBody>
      </p:sp>
      <p:sp>
        <p:nvSpPr>
          <p:cNvPr id="22" name="TextBox 21"/>
          <p:cNvSpPr txBox="1"/>
          <p:nvPr/>
        </p:nvSpPr>
        <p:spPr>
          <a:xfrm rot="19349947">
            <a:off x="5900094" y="3281972"/>
            <a:ext cx="1676400" cy="461665"/>
          </a:xfrm>
          <a:prstGeom prst="rect">
            <a:avLst/>
          </a:prstGeom>
          <a:noFill/>
          <a:ln w="19050">
            <a:solidFill>
              <a:srgbClr val="FF0000"/>
            </a:solidFill>
            <a:prstDash val="sysDash"/>
          </a:ln>
        </p:spPr>
        <p:txBody>
          <a:bodyPr wrap="square" rtlCol="0">
            <a:spAutoFit/>
          </a:bodyPr>
          <a:lstStyle/>
          <a:p>
            <a:r>
              <a:rPr lang="en-US" sz="2400" b="1" dirty="0" smtClean="0">
                <a:solidFill>
                  <a:srgbClr val="FF0000"/>
                </a:solidFill>
                <a:latin typeface="Times New Roman" pitchFamily="18" charset="0"/>
                <a:cs typeface="Times New Roman" pitchFamily="18" charset="0"/>
              </a:rPr>
              <a:t>Preferred !</a:t>
            </a:r>
            <a:endParaRPr lang="en-US" sz="2400" b="1" dirty="0">
              <a:solidFill>
                <a:srgbClr val="FF0000"/>
              </a:solidFill>
              <a:latin typeface="Times New Roman" pitchFamily="18" charset="0"/>
              <a:cs typeface="Times New Roman" pitchFamily="18" charset="0"/>
            </a:endParaRPr>
          </a:p>
        </p:txBody>
      </p:sp>
      <p:sp>
        <p:nvSpPr>
          <p:cNvPr id="24" name="右箭头 23"/>
          <p:cNvSpPr/>
          <p:nvPr/>
        </p:nvSpPr>
        <p:spPr bwMode="auto">
          <a:xfrm>
            <a:off x="6324600" y="2971800"/>
            <a:ext cx="731520" cy="304800"/>
          </a:xfrm>
          <a:prstGeom prst="rightArrow">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5" name="圆角矩形 24"/>
          <p:cNvSpPr/>
          <p:nvPr/>
        </p:nvSpPr>
        <p:spPr bwMode="auto">
          <a:xfrm>
            <a:off x="4191000" y="1371600"/>
            <a:ext cx="2103120" cy="32004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6" name="TextBox 25"/>
          <p:cNvSpPr txBox="1"/>
          <p:nvPr/>
        </p:nvSpPr>
        <p:spPr>
          <a:xfrm>
            <a:off x="4313583" y="4038600"/>
            <a:ext cx="19812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(input image)</a:t>
            </a:r>
            <a:endParaRPr lang="en-US" sz="2400" dirty="0"/>
          </a:p>
        </p:txBody>
      </p:sp>
      <p:pic>
        <p:nvPicPr>
          <p:cNvPr id="44" name="Picture 7"/>
          <p:cNvPicPr>
            <a:picLocks noChangeAspect="1"/>
          </p:cNvPicPr>
          <p:nvPr/>
        </p:nvPicPr>
        <p:blipFill rotWithShape="1">
          <a:blip r:embed="rId7" cstate="print">
            <a:extLst>
              <a:ext uri="{28A0092B-C50C-407E-A947-70E740481C1C}">
                <a14:useLocalDpi xmlns="" xmlns:a14="http://schemas.microsoft.com/office/drawing/2010/main" val="0"/>
              </a:ext>
            </a:extLst>
          </a:blip>
          <a:srcRect l="36594" t="14044" r="22474" b="18415"/>
          <a:stretch/>
        </p:blipFill>
        <p:spPr>
          <a:xfrm>
            <a:off x="97660" y="4572000"/>
            <a:ext cx="1731140" cy="1828800"/>
          </a:xfrm>
          <a:prstGeom prst="rect">
            <a:avLst/>
          </a:prstGeom>
        </p:spPr>
      </p:pic>
      <p:pic>
        <p:nvPicPr>
          <p:cNvPr id="45" name="Picture 8"/>
          <p:cNvPicPr>
            <a:picLocks noChangeAspect="1"/>
          </p:cNvPicPr>
          <p:nvPr/>
        </p:nvPicPr>
        <p:blipFill rotWithShape="1">
          <a:blip r:embed="rId8" cstate="print">
            <a:extLst>
              <a:ext uri="{28A0092B-C50C-407E-A947-70E740481C1C}">
                <a14:useLocalDpi xmlns="" xmlns:a14="http://schemas.microsoft.com/office/drawing/2010/main" val="0"/>
              </a:ext>
            </a:extLst>
          </a:blip>
          <a:srcRect l="34250" t="17541" r="24188" b="17213"/>
          <a:stretch/>
        </p:blipFill>
        <p:spPr>
          <a:xfrm>
            <a:off x="2142800" y="4681927"/>
            <a:ext cx="1819600" cy="1828800"/>
          </a:xfrm>
          <a:prstGeom prst="rect">
            <a:avLst/>
          </a:prstGeom>
        </p:spPr>
      </p:pic>
      <p:pic>
        <p:nvPicPr>
          <p:cNvPr id="46" name="Picture 9"/>
          <p:cNvPicPr>
            <a:picLocks noChangeAspect="1"/>
          </p:cNvPicPr>
          <p:nvPr/>
        </p:nvPicPr>
        <p:blipFill rotWithShape="1">
          <a:blip r:embed="rId9" cstate="print">
            <a:extLst>
              <a:ext uri="{28A0092B-C50C-407E-A947-70E740481C1C}">
                <a14:useLocalDpi xmlns="" xmlns:a14="http://schemas.microsoft.com/office/drawing/2010/main" val="0"/>
              </a:ext>
            </a:extLst>
          </a:blip>
          <a:srcRect l="31136" t="16667" r="28561" b="13333"/>
          <a:stretch/>
        </p:blipFill>
        <p:spPr>
          <a:xfrm>
            <a:off x="4267200" y="4648200"/>
            <a:ext cx="1644640" cy="1828800"/>
          </a:xfrm>
          <a:prstGeom prst="rect">
            <a:avLst/>
          </a:prstGeom>
        </p:spPr>
      </p:pic>
      <p:pic>
        <p:nvPicPr>
          <p:cNvPr id="47" name="Picture 10"/>
          <p:cNvPicPr>
            <a:picLocks noChangeAspect="1"/>
          </p:cNvPicPr>
          <p:nvPr/>
        </p:nvPicPr>
        <p:blipFill rotWithShape="1">
          <a:blip r:embed="rId10" cstate="print">
            <a:extLst>
              <a:ext uri="{28A0092B-C50C-407E-A947-70E740481C1C}">
                <a14:useLocalDpi xmlns="" xmlns:a14="http://schemas.microsoft.com/office/drawing/2010/main" val="0"/>
              </a:ext>
            </a:extLst>
          </a:blip>
          <a:srcRect l="30965" t="14808" r="27893" b="15682"/>
          <a:stretch/>
        </p:blipFill>
        <p:spPr>
          <a:xfrm>
            <a:off x="6462620" y="4641954"/>
            <a:ext cx="1690780" cy="1828800"/>
          </a:xfrm>
          <a:prstGeom prst="rect">
            <a:avLst/>
          </a:prstGeom>
        </p:spPr>
      </p:pic>
      <p:sp>
        <p:nvSpPr>
          <p:cNvPr id="48" name="TextBox 47"/>
          <p:cNvSpPr txBox="1"/>
          <p:nvPr/>
        </p:nvSpPr>
        <p:spPr>
          <a:xfrm>
            <a:off x="0" y="6320135"/>
            <a:ext cx="1869440" cy="461665"/>
          </a:xfrm>
          <a:prstGeom prst="rect">
            <a:avLst/>
          </a:prstGeom>
          <a:solidFill>
            <a:schemeClr val="bg1"/>
          </a:solidFill>
          <a:ln>
            <a:noFill/>
          </a:ln>
        </p:spPr>
        <p:txBody>
          <a:bodyPr wrap="square" rtlCol="0">
            <a:spAutoFit/>
          </a:bodyPr>
          <a:lstStyle/>
          <a:p>
            <a:r>
              <a:rPr lang="en-US" sz="2400" dirty="0" smtClean="0">
                <a:latin typeface="Times New Roman" pitchFamily="18" charset="0"/>
                <a:cs typeface="Times New Roman" pitchFamily="18" charset="0"/>
              </a:rPr>
              <a:t>before chemo</a:t>
            </a:r>
          </a:p>
        </p:txBody>
      </p:sp>
      <p:sp>
        <p:nvSpPr>
          <p:cNvPr id="49" name="TextBox 48"/>
          <p:cNvSpPr txBox="1"/>
          <p:nvPr/>
        </p:nvSpPr>
        <p:spPr>
          <a:xfrm>
            <a:off x="2092960" y="6324600"/>
            <a:ext cx="1869440" cy="461665"/>
          </a:xfrm>
          <a:prstGeom prst="rect">
            <a:avLst/>
          </a:prstGeom>
          <a:solidFill>
            <a:schemeClr val="bg1"/>
          </a:solidFill>
          <a:ln>
            <a:noFill/>
          </a:ln>
        </p:spPr>
        <p:txBody>
          <a:bodyPr wrap="square" rtlCol="0">
            <a:spAutoFit/>
          </a:bodyPr>
          <a:lstStyle/>
          <a:p>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treatment</a:t>
            </a:r>
          </a:p>
        </p:txBody>
      </p:sp>
      <p:sp>
        <p:nvSpPr>
          <p:cNvPr id="50" name="TextBox 49"/>
          <p:cNvSpPr txBox="1"/>
          <p:nvPr/>
        </p:nvSpPr>
        <p:spPr>
          <a:xfrm>
            <a:off x="4226560" y="6324600"/>
            <a:ext cx="1869440" cy="461665"/>
          </a:xfrm>
          <a:prstGeom prst="rect">
            <a:avLst/>
          </a:prstGeom>
          <a:solidFill>
            <a:schemeClr val="bg1"/>
          </a:solidFill>
          <a:ln>
            <a:noFill/>
          </a:ln>
        </p:spPr>
        <p:txBody>
          <a:bodyPr wrap="square" rtlCol="0">
            <a:spAutoFit/>
          </a:bodyPr>
          <a:lstStyle/>
          <a:p>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treatment</a:t>
            </a:r>
          </a:p>
        </p:txBody>
      </p:sp>
      <p:sp>
        <p:nvSpPr>
          <p:cNvPr id="51" name="TextBox 50"/>
          <p:cNvSpPr txBox="1"/>
          <p:nvPr/>
        </p:nvSpPr>
        <p:spPr>
          <a:xfrm>
            <a:off x="6588760" y="6324600"/>
            <a:ext cx="1640840" cy="461665"/>
          </a:xfrm>
          <a:prstGeom prst="rect">
            <a:avLst/>
          </a:prstGeom>
          <a:solidFill>
            <a:schemeClr val="bg1"/>
          </a:solidFill>
          <a:ln>
            <a:noFill/>
          </a:ln>
        </p:spPr>
        <p:txBody>
          <a:bodyPr wrap="square" rtlCol="0">
            <a:spAutoFit/>
          </a:bodyPr>
          <a:lstStyle/>
          <a:p>
            <a:r>
              <a:rPr lang="en-US" sz="2400" dirty="0" smtClean="0">
                <a:latin typeface="Times New Roman" pitchFamily="18" charset="0"/>
                <a:cs typeface="Times New Roman" pitchFamily="18" charset="0"/>
              </a:rPr>
              <a:t>after chemo</a:t>
            </a:r>
          </a:p>
        </p:txBody>
      </p:sp>
      <p:sp>
        <p:nvSpPr>
          <p:cNvPr id="52" name="椭圆 51"/>
          <p:cNvSpPr/>
          <p:nvPr/>
        </p:nvSpPr>
        <p:spPr bwMode="auto">
          <a:xfrm>
            <a:off x="228600" y="5334000"/>
            <a:ext cx="685800" cy="82296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solidFill>
                  <a:srgbClr val="FF0000"/>
                </a:solidFill>
              </a:ln>
              <a:solidFill>
                <a:schemeClr val="tx1"/>
              </a:solidFill>
              <a:effectLst/>
              <a:latin typeface="Arial" charset="0"/>
            </a:endParaRPr>
          </a:p>
        </p:txBody>
      </p:sp>
      <p:sp>
        <p:nvSpPr>
          <p:cNvPr id="53" name="椭圆 52"/>
          <p:cNvSpPr/>
          <p:nvPr/>
        </p:nvSpPr>
        <p:spPr bwMode="auto">
          <a:xfrm>
            <a:off x="2362200" y="5334000"/>
            <a:ext cx="685800" cy="82296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solidFill>
                  <a:srgbClr val="FF0000"/>
                </a:solidFill>
              </a:ln>
              <a:solidFill>
                <a:schemeClr val="tx1"/>
              </a:solidFill>
              <a:effectLst/>
              <a:latin typeface="Arial" charset="0"/>
            </a:endParaRPr>
          </a:p>
        </p:txBody>
      </p:sp>
      <p:sp>
        <p:nvSpPr>
          <p:cNvPr id="54" name="椭圆 53"/>
          <p:cNvSpPr/>
          <p:nvPr/>
        </p:nvSpPr>
        <p:spPr bwMode="auto">
          <a:xfrm>
            <a:off x="4495800" y="5410200"/>
            <a:ext cx="548640" cy="64008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solidFill>
                  <a:srgbClr val="FF0000"/>
                </a:solidFill>
              </a:ln>
              <a:solidFill>
                <a:schemeClr val="tx1"/>
              </a:solidFill>
              <a:effectLst/>
              <a:latin typeface="Arial" charset="0"/>
            </a:endParaRPr>
          </a:p>
        </p:txBody>
      </p:sp>
      <p:sp>
        <p:nvSpPr>
          <p:cNvPr id="55" name="椭圆 54"/>
          <p:cNvSpPr/>
          <p:nvPr/>
        </p:nvSpPr>
        <p:spPr bwMode="auto">
          <a:xfrm>
            <a:off x="6842760" y="5425440"/>
            <a:ext cx="365760" cy="36576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solidFill>
                  <a:srgbClr val="FF0000"/>
                </a:solidFill>
              </a:ln>
              <a:solidFill>
                <a:schemeClr val="tx1"/>
              </a:solidFill>
              <a:effectLst/>
              <a:latin typeface="Arial" charset="0"/>
            </a:endParaRPr>
          </a:p>
        </p:txBody>
      </p:sp>
      <p:sp>
        <p:nvSpPr>
          <p:cNvPr id="56" name="TextBox 55"/>
          <p:cNvSpPr txBox="1"/>
          <p:nvPr/>
        </p:nvSpPr>
        <p:spPr>
          <a:xfrm>
            <a:off x="838200" y="5833646"/>
            <a:ext cx="825733" cy="338554"/>
          </a:xfrm>
          <a:prstGeom prst="rect">
            <a:avLst/>
          </a:prstGeom>
          <a:noFill/>
          <a:ln>
            <a:noFill/>
          </a:ln>
        </p:spPr>
        <p:txBody>
          <a:bodyPr wrap="square" rtlCol="0">
            <a:spAutoFit/>
          </a:bodyPr>
          <a:lstStyle/>
          <a:p>
            <a:r>
              <a:rPr lang="en-US" sz="1600" b="1" dirty="0" smtClean="0">
                <a:latin typeface="Times New Roman" pitchFamily="18" charset="0"/>
                <a:cs typeface="Times New Roman" pitchFamily="18" charset="0"/>
              </a:rPr>
              <a:t>tumor</a:t>
            </a:r>
          </a:p>
        </p:txBody>
      </p:sp>
      <p:sp>
        <p:nvSpPr>
          <p:cNvPr id="57" name="TextBox 56"/>
          <p:cNvSpPr txBox="1"/>
          <p:nvPr/>
        </p:nvSpPr>
        <p:spPr>
          <a:xfrm>
            <a:off x="7086600" y="5681246"/>
            <a:ext cx="1447800" cy="338554"/>
          </a:xfrm>
          <a:prstGeom prst="rect">
            <a:avLst/>
          </a:prstGeom>
          <a:noFill/>
          <a:ln>
            <a:noFill/>
          </a:ln>
        </p:spPr>
        <p:txBody>
          <a:bodyPr wrap="square" rtlCol="0">
            <a:spAutoFit/>
          </a:bodyPr>
          <a:lstStyle/>
          <a:p>
            <a:r>
              <a:rPr lang="en-US" sz="1600" b="1" dirty="0" smtClean="0">
                <a:latin typeface="Times New Roman" pitchFamily="18" charset="0"/>
                <a:cs typeface="Times New Roman" pitchFamily="18" charset="0"/>
              </a:rPr>
              <a:t>tumor shrinks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animBg="1"/>
      <p:bldP spid="20" grpId="0"/>
      <p:bldP spid="21" grpId="0"/>
      <p:bldP spid="22" grpId="0" animBg="1"/>
      <p:bldP spid="24" grpId="0" animBg="1"/>
      <p:bldP spid="48" grpId="0" animBg="1"/>
      <p:bldP spid="49" grpId="0" animBg="1"/>
      <p:bldP spid="50" grpId="0" animBg="1"/>
      <p:bldP spid="51" grpId="0" animBg="1"/>
      <p:bldP spid="52" grpId="0" animBg="1"/>
      <p:bldP spid="53" grpId="0" animBg="1"/>
      <p:bldP spid="54" grpId="0" animBg="1"/>
      <p:bldP spid="55" grpId="0" animBg="1"/>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 Superpixels</a:t>
            </a:r>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4</a:t>
            </a:fld>
            <a:endParaRPr lang="en-US">
              <a:solidFill>
                <a:srgbClr val="000000"/>
              </a:solidFill>
            </a:endParaRPr>
          </a:p>
        </p:txBody>
      </p:sp>
      <p:pic>
        <p:nvPicPr>
          <p:cNvPr id="1026" name="Picture 2"/>
          <p:cNvPicPr>
            <a:picLocks noChangeArrowheads="1"/>
          </p:cNvPicPr>
          <p:nvPr/>
        </p:nvPicPr>
        <p:blipFill>
          <a:blip r:embed="rId3" cstate="print"/>
          <a:srcRect/>
          <a:stretch>
            <a:fillRect/>
          </a:stretch>
        </p:blipFill>
        <p:spPr bwMode="auto">
          <a:xfrm>
            <a:off x="228600" y="1265583"/>
            <a:ext cx="1828800" cy="1828800"/>
          </a:xfrm>
          <a:prstGeom prst="rect">
            <a:avLst/>
          </a:prstGeom>
          <a:noFill/>
          <a:ln w="9525">
            <a:noFill/>
            <a:miter lim="800000"/>
            <a:headEnd/>
            <a:tailEnd/>
          </a:ln>
        </p:spPr>
      </p:pic>
      <p:pic>
        <p:nvPicPr>
          <p:cNvPr id="1027" name="Picture 3"/>
          <p:cNvPicPr>
            <a:picLocks noChangeArrowheads="1"/>
          </p:cNvPicPr>
          <p:nvPr/>
        </p:nvPicPr>
        <p:blipFill>
          <a:blip r:embed="rId4" cstate="print"/>
          <a:srcRect/>
          <a:stretch>
            <a:fillRect/>
          </a:stretch>
        </p:blipFill>
        <p:spPr bwMode="auto">
          <a:xfrm>
            <a:off x="2209800" y="1265583"/>
            <a:ext cx="1828800" cy="1828800"/>
          </a:xfrm>
          <a:prstGeom prst="rect">
            <a:avLst/>
          </a:prstGeom>
          <a:noFill/>
          <a:ln w="9525">
            <a:noFill/>
            <a:miter lim="800000"/>
            <a:headEnd/>
            <a:tailEnd/>
          </a:ln>
        </p:spPr>
      </p:pic>
      <p:sp>
        <p:nvSpPr>
          <p:cNvPr id="7" name="TextBox 6"/>
          <p:cNvSpPr txBox="1"/>
          <p:nvPr/>
        </p:nvSpPr>
        <p:spPr>
          <a:xfrm>
            <a:off x="4038600" y="1570383"/>
            <a:ext cx="1600200" cy="1200329"/>
          </a:xfrm>
          <a:prstGeom prst="rect">
            <a:avLst/>
          </a:prstGeom>
          <a:noFill/>
          <a:ln>
            <a:noFill/>
          </a:ln>
        </p:spPr>
        <p:txBody>
          <a:bodyPr wrap="square" rtlCol="0">
            <a:spAutoFit/>
          </a:bodyPr>
          <a:lstStyle/>
          <a:p>
            <a:r>
              <a:rPr lang="en-US" sz="2400" dirty="0" smtClean="0">
                <a:latin typeface="Times New Roman" pitchFamily="18" charset="0"/>
                <a:cs typeface="Times New Roman" pitchFamily="18" charset="0"/>
              </a:rPr>
              <a:t>electron microscope image</a:t>
            </a:r>
          </a:p>
        </p:txBody>
      </p:sp>
      <p:pic>
        <p:nvPicPr>
          <p:cNvPr id="1028" name="Picture 4"/>
          <p:cNvPicPr>
            <a:picLocks noChangeArrowheads="1"/>
          </p:cNvPicPr>
          <p:nvPr/>
        </p:nvPicPr>
        <p:blipFill>
          <a:blip r:embed="rId5" cstate="print"/>
          <a:srcRect/>
          <a:stretch>
            <a:fillRect/>
          </a:stretch>
        </p:blipFill>
        <p:spPr bwMode="auto">
          <a:xfrm>
            <a:off x="228600" y="3124200"/>
            <a:ext cx="1828800" cy="1828800"/>
          </a:xfrm>
          <a:prstGeom prst="rect">
            <a:avLst/>
          </a:prstGeom>
          <a:noFill/>
          <a:ln w="9525">
            <a:noFill/>
            <a:miter lim="800000"/>
            <a:headEnd/>
            <a:tailEnd/>
          </a:ln>
        </p:spPr>
      </p:pic>
      <p:pic>
        <p:nvPicPr>
          <p:cNvPr id="1029" name="Picture 5"/>
          <p:cNvPicPr>
            <a:picLocks noChangeArrowheads="1"/>
          </p:cNvPicPr>
          <p:nvPr/>
        </p:nvPicPr>
        <p:blipFill>
          <a:blip r:embed="rId6" cstate="print"/>
          <a:srcRect/>
          <a:stretch>
            <a:fillRect/>
          </a:stretch>
        </p:blipFill>
        <p:spPr bwMode="auto">
          <a:xfrm>
            <a:off x="2209800" y="3124200"/>
            <a:ext cx="1828800" cy="1828800"/>
          </a:xfrm>
          <a:prstGeom prst="rect">
            <a:avLst/>
          </a:prstGeom>
          <a:noFill/>
          <a:ln w="9525">
            <a:noFill/>
            <a:miter lim="800000"/>
            <a:headEnd/>
            <a:tailEnd/>
          </a:ln>
        </p:spPr>
      </p:pic>
      <p:sp>
        <p:nvSpPr>
          <p:cNvPr id="10" name="TextBox 9"/>
          <p:cNvSpPr txBox="1"/>
          <p:nvPr/>
        </p:nvSpPr>
        <p:spPr>
          <a:xfrm>
            <a:off x="4038600" y="3588603"/>
            <a:ext cx="1295400" cy="830997"/>
          </a:xfrm>
          <a:prstGeom prst="rect">
            <a:avLst/>
          </a:prstGeom>
          <a:noFill/>
          <a:ln>
            <a:noFill/>
          </a:ln>
        </p:spPr>
        <p:txBody>
          <a:bodyPr wrap="square" rtlCol="0">
            <a:spAutoFit/>
          </a:bodyPr>
          <a:lstStyle/>
          <a:p>
            <a:r>
              <a:rPr lang="en-US" sz="2400" dirty="0" smtClean="0">
                <a:latin typeface="Times New Roman" pitchFamily="18" charset="0"/>
                <a:cs typeface="Times New Roman" pitchFamily="18" charset="0"/>
              </a:rPr>
              <a:t>brain T1 MRI</a:t>
            </a:r>
          </a:p>
        </p:txBody>
      </p:sp>
      <p:pic>
        <p:nvPicPr>
          <p:cNvPr id="1030" name="Picture 6"/>
          <p:cNvPicPr>
            <a:picLocks noChangeArrowheads="1"/>
          </p:cNvPicPr>
          <p:nvPr/>
        </p:nvPicPr>
        <p:blipFill>
          <a:blip r:embed="rId7" cstate="print"/>
          <a:srcRect/>
          <a:stretch>
            <a:fillRect/>
          </a:stretch>
        </p:blipFill>
        <p:spPr bwMode="auto">
          <a:xfrm>
            <a:off x="228600" y="4989444"/>
            <a:ext cx="1828800" cy="1828800"/>
          </a:xfrm>
          <a:prstGeom prst="rect">
            <a:avLst/>
          </a:prstGeom>
          <a:noFill/>
          <a:ln w="9525">
            <a:noFill/>
            <a:miter lim="800000"/>
            <a:headEnd/>
            <a:tailEnd/>
          </a:ln>
        </p:spPr>
      </p:pic>
      <p:pic>
        <p:nvPicPr>
          <p:cNvPr id="1031" name="Picture 7"/>
          <p:cNvPicPr>
            <a:picLocks noChangeArrowheads="1"/>
          </p:cNvPicPr>
          <p:nvPr/>
        </p:nvPicPr>
        <p:blipFill>
          <a:blip r:embed="rId8" cstate="print"/>
          <a:srcRect/>
          <a:stretch>
            <a:fillRect/>
          </a:stretch>
        </p:blipFill>
        <p:spPr bwMode="auto">
          <a:xfrm>
            <a:off x="2209800" y="4989444"/>
            <a:ext cx="1828800" cy="1828800"/>
          </a:xfrm>
          <a:prstGeom prst="rect">
            <a:avLst/>
          </a:prstGeom>
          <a:noFill/>
          <a:ln w="9525">
            <a:noFill/>
            <a:miter lim="800000"/>
            <a:headEnd/>
            <a:tailEnd/>
          </a:ln>
        </p:spPr>
      </p:pic>
      <p:sp>
        <p:nvSpPr>
          <p:cNvPr id="13" name="TextBox 12"/>
          <p:cNvSpPr txBox="1"/>
          <p:nvPr/>
        </p:nvSpPr>
        <p:spPr>
          <a:xfrm>
            <a:off x="4038600" y="5276671"/>
            <a:ext cx="1524000" cy="1200329"/>
          </a:xfrm>
          <a:prstGeom prst="rect">
            <a:avLst/>
          </a:prstGeom>
          <a:noFill/>
          <a:ln>
            <a:noFill/>
          </a:ln>
        </p:spPr>
        <p:txBody>
          <a:bodyPr wrap="square" rtlCol="0">
            <a:spAutoFit/>
          </a:bodyPr>
          <a:lstStyle/>
          <a:p>
            <a:r>
              <a:rPr lang="en-US" sz="2400" dirty="0" smtClean="0">
                <a:latin typeface="Times New Roman" pitchFamily="18" charset="0"/>
                <a:cs typeface="Times New Roman" pitchFamily="18" charset="0"/>
              </a:rPr>
              <a:t>breast tumor DCE-MRI</a:t>
            </a:r>
          </a:p>
        </p:txBody>
      </p:sp>
      <p:sp>
        <p:nvSpPr>
          <p:cNvPr id="14" name="TextBox 13"/>
          <p:cNvSpPr txBox="1"/>
          <p:nvPr/>
        </p:nvSpPr>
        <p:spPr>
          <a:xfrm>
            <a:off x="6019800" y="1447800"/>
            <a:ext cx="2971800" cy="443198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Advantages of superpixels:</a:t>
            </a:r>
          </a:p>
          <a:p>
            <a:endParaRPr lang="en-US" sz="2400" b="1"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Adhere local boundaries</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Enrich features</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 Narrow down valid regions for pixel-level refinement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Framework</a:t>
            </a:r>
            <a:endParaRPr lang="en-US" dirty="0"/>
          </a:p>
        </p:txBody>
      </p:sp>
      <p:sp>
        <p:nvSpPr>
          <p:cNvPr id="4" name="灯片编号占位符 3"/>
          <p:cNvSpPr>
            <a:spLocks noGrp="1"/>
          </p:cNvSpPr>
          <p:nvPr>
            <p:ph type="sldNum" sz="quarter" idx="10"/>
          </p:nvPr>
        </p:nvSpPr>
        <p:spPr>
          <a:xfrm>
            <a:off x="7878289" y="6248399"/>
            <a:ext cx="559709" cy="578053"/>
          </a:xfrm>
        </p:spPr>
        <p:txBody>
          <a:bodyPr/>
          <a:lstStyle/>
          <a:p>
            <a:fld id="{DB81046F-2934-6447-87A0-D712CF813C96}" type="slidenum">
              <a:rPr lang="en-US" smtClean="0">
                <a:solidFill>
                  <a:srgbClr val="000000"/>
                </a:solidFill>
              </a:rPr>
              <a:pPr/>
              <a:t>5</a:t>
            </a:fld>
            <a:endParaRPr lang="en-US">
              <a:solidFill>
                <a:srgbClr val="000000"/>
              </a:solidFill>
            </a:endParaRPr>
          </a:p>
        </p:txBody>
      </p:sp>
      <p:pic>
        <p:nvPicPr>
          <p:cNvPr id="48" name="Picture 2"/>
          <p:cNvPicPr>
            <a:picLocks noChangeAspect="1" noChangeArrowheads="1"/>
          </p:cNvPicPr>
          <p:nvPr/>
        </p:nvPicPr>
        <p:blipFill>
          <a:blip r:embed="rId3" cstate="print"/>
          <a:srcRect/>
          <a:stretch>
            <a:fillRect/>
          </a:stretch>
        </p:blipFill>
        <p:spPr bwMode="auto">
          <a:xfrm flipV="1">
            <a:off x="301958" y="1781752"/>
            <a:ext cx="1232983" cy="1210696"/>
          </a:xfrm>
          <a:prstGeom prst="rect">
            <a:avLst/>
          </a:prstGeom>
          <a:noFill/>
          <a:ln w="9525">
            <a:noFill/>
            <a:miter lim="800000"/>
            <a:headEnd/>
            <a:tailEnd/>
          </a:ln>
        </p:spPr>
      </p:pic>
      <p:pic>
        <p:nvPicPr>
          <p:cNvPr id="49" name="Picture 3"/>
          <p:cNvPicPr>
            <a:picLocks noChangeAspect="1" noChangeArrowheads="1"/>
          </p:cNvPicPr>
          <p:nvPr/>
        </p:nvPicPr>
        <p:blipFill>
          <a:blip r:embed="rId4" cstate="print"/>
          <a:srcRect/>
          <a:stretch>
            <a:fillRect/>
          </a:stretch>
        </p:blipFill>
        <p:spPr bwMode="auto">
          <a:xfrm flipV="1">
            <a:off x="2767925" y="1781752"/>
            <a:ext cx="1232983" cy="1210696"/>
          </a:xfrm>
          <a:prstGeom prst="rect">
            <a:avLst/>
          </a:prstGeom>
          <a:noFill/>
          <a:ln w="9525">
            <a:noFill/>
            <a:miter lim="800000"/>
            <a:headEnd/>
            <a:tailEnd/>
          </a:ln>
        </p:spPr>
      </p:pic>
      <p:pic>
        <p:nvPicPr>
          <p:cNvPr id="50" name="Picture 4"/>
          <p:cNvPicPr>
            <a:picLocks noChangeAspect="1" noChangeArrowheads="1"/>
          </p:cNvPicPr>
          <p:nvPr/>
        </p:nvPicPr>
        <p:blipFill>
          <a:blip r:embed="rId5" cstate="print"/>
          <a:srcRect/>
          <a:stretch>
            <a:fillRect/>
          </a:stretch>
        </p:blipFill>
        <p:spPr bwMode="auto">
          <a:xfrm flipV="1">
            <a:off x="5233891" y="1781752"/>
            <a:ext cx="1232983" cy="1210696"/>
          </a:xfrm>
          <a:prstGeom prst="rect">
            <a:avLst/>
          </a:prstGeom>
          <a:noFill/>
          <a:ln w="9525">
            <a:noFill/>
            <a:miter lim="800000"/>
            <a:headEnd/>
            <a:tailEnd/>
          </a:ln>
        </p:spPr>
      </p:pic>
      <p:pic>
        <p:nvPicPr>
          <p:cNvPr id="51" name="Picture 5"/>
          <p:cNvPicPr>
            <a:picLocks noChangeAspect="1" noChangeArrowheads="1"/>
          </p:cNvPicPr>
          <p:nvPr/>
        </p:nvPicPr>
        <p:blipFill>
          <a:blip r:embed="rId6" cstate="print"/>
          <a:srcRect/>
          <a:stretch>
            <a:fillRect/>
          </a:stretch>
        </p:blipFill>
        <p:spPr bwMode="auto">
          <a:xfrm flipV="1">
            <a:off x="7699857" y="1781752"/>
            <a:ext cx="1232983" cy="1210696"/>
          </a:xfrm>
          <a:prstGeom prst="rect">
            <a:avLst/>
          </a:prstGeom>
          <a:noFill/>
          <a:ln w="9525">
            <a:noFill/>
            <a:miter lim="800000"/>
            <a:headEnd/>
            <a:tailEnd/>
          </a:ln>
        </p:spPr>
      </p:pic>
      <p:pic>
        <p:nvPicPr>
          <p:cNvPr id="52" name="Picture 6"/>
          <p:cNvPicPr>
            <a:picLocks noChangeAspect="1" noChangeArrowheads="1"/>
          </p:cNvPicPr>
          <p:nvPr/>
        </p:nvPicPr>
        <p:blipFill>
          <a:blip r:embed="rId7" cstate="print"/>
          <a:srcRect/>
          <a:stretch>
            <a:fillRect/>
          </a:stretch>
        </p:blipFill>
        <p:spPr bwMode="auto">
          <a:xfrm flipV="1">
            <a:off x="7699857" y="4203144"/>
            <a:ext cx="1232983" cy="1210696"/>
          </a:xfrm>
          <a:prstGeom prst="rect">
            <a:avLst/>
          </a:prstGeom>
          <a:noFill/>
          <a:ln w="9525">
            <a:noFill/>
            <a:miter lim="800000"/>
            <a:headEnd/>
            <a:tailEnd/>
          </a:ln>
        </p:spPr>
      </p:pic>
      <p:pic>
        <p:nvPicPr>
          <p:cNvPr id="53" name="Picture 8"/>
          <p:cNvPicPr>
            <a:picLocks noChangeAspect="1" noChangeArrowheads="1"/>
          </p:cNvPicPr>
          <p:nvPr/>
        </p:nvPicPr>
        <p:blipFill>
          <a:blip r:embed="rId8" cstate="print"/>
          <a:srcRect/>
          <a:stretch>
            <a:fillRect/>
          </a:stretch>
        </p:blipFill>
        <p:spPr bwMode="auto">
          <a:xfrm flipV="1">
            <a:off x="5235488" y="4203144"/>
            <a:ext cx="1232983" cy="1210696"/>
          </a:xfrm>
          <a:prstGeom prst="rect">
            <a:avLst/>
          </a:prstGeom>
          <a:noFill/>
          <a:ln w="9525">
            <a:noFill/>
            <a:miter lim="800000"/>
            <a:headEnd/>
            <a:tailEnd/>
          </a:ln>
        </p:spPr>
      </p:pic>
      <p:pic>
        <p:nvPicPr>
          <p:cNvPr id="54" name="Picture 9"/>
          <p:cNvPicPr>
            <a:picLocks noChangeAspect="1" noChangeArrowheads="1"/>
          </p:cNvPicPr>
          <p:nvPr/>
        </p:nvPicPr>
        <p:blipFill>
          <a:blip r:embed="rId9" cstate="print"/>
          <a:srcRect/>
          <a:stretch>
            <a:fillRect/>
          </a:stretch>
        </p:blipFill>
        <p:spPr bwMode="auto">
          <a:xfrm flipV="1">
            <a:off x="2769521" y="4203165"/>
            <a:ext cx="1228129" cy="1210696"/>
          </a:xfrm>
          <a:prstGeom prst="rect">
            <a:avLst/>
          </a:prstGeom>
          <a:noFill/>
          <a:ln w="9525">
            <a:noFill/>
            <a:miter lim="800000"/>
            <a:headEnd/>
            <a:tailEnd/>
          </a:ln>
        </p:spPr>
      </p:pic>
      <p:pic>
        <p:nvPicPr>
          <p:cNvPr id="55" name="Picture 10"/>
          <p:cNvPicPr>
            <a:picLocks noChangeAspect="1" noChangeArrowheads="1"/>
          </p:cNvPicPr>
          <p:nvPr/>
        </p:nvPicPr>
        <p:blipFill>
          <a:blip r:embed="rId10" cstate="print"/>
          <a:srcRect/>
          <a:stretch>
            <a:fillRect/>
          </a:stretch>
        </p:blipFill>
        <p:spPr bwMode="auto">
          <a:xfrm flipV="1">
            <a:off x="301958" y="4203144"/>
            <a:ext cx="1229347" cy="1210696"/>
          </a:xfrm>
          <a:prstGeom prst="rect">
            <a:avLst/>
          </a:prstGeom>
          <a:noFill/>
          <a:ln w="9525">
            <a:noFill/>
            <a:miter lim="800000"/>
            <a:headEnd/>
            <a:tailEnd/>
          </a:ln>
        </p:spPr>
      </p:pic>
      <p:cxnSp>
        <p:nvCxnSpPr>
          <p:cNvPr id="56" name="直接箭头连接符 55"/>
          <p:cNvCxnSpPr>
            <a:stCxn id="48" idx="3"/>
            <a:endCxn id="49" idx="1"/>
          </p:cNvCxnSpPr>
          <p:nvPr/>
        </p:nvCxnSpPr>
        <p:spPr>
          <a:xfrm>
            <a:off x="1534941" y="2387100"/>
            <a:ext cx="123298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49" idx="3"/>
            <a:endCxn id="50" idx="1"/>
          </p:cNvCxnSpPr>
          <p:nvPr/>
        </p:nvCxnSpPr>
        <p:spPr>
          <a:xfrm>
            <a:off x="4000908" y="2387100"/>
            <a:ext cx="123298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50" idx="3"/>
            <a:endCxn id="51" idx="1"/>
          </p:cNvCxnSpPr>
          <p:nvPr/>
        </p:nvCxnSpPr>
        <p:spPr>
          <a:xfrm>
            <a:off x="6466874" y="2387100"/>
            <a:ext cx="123298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48" idx="0"/>
            <a:endCxn id="55" idx="2"/>
          </p:cNvCxnSpPr>
          <p:nvPr/>
        </p:nvCxnSpPr>
        <p:spPr>
          <a:xfrm flipH="1">
            <a:off x="916632" y="2992448"/>
            <a:ext cx="1818" cy="12106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0" y="1504860"/>
            <a:ext cx="2610015"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(a) input subtraction image </a:t>
            </a:r>
            <a:endParaRPr lang="en-US" sz="1600" b="1" dirty="0">
              <a:latin typeface="Times New Roman" pitchFamily="18" charset="0"/>
              <a:cs typeface="Times New Roman" pitchFamily="18" charset="0"/>
            </a:endParaRPr>
          </a:p>
        </p:txBody>
      </p:sp>
      <p:sp>
        <p:nvSpPr>
          <p:cNvPr id="61" name="TextBox 60"/>
          <p:cNvSpPr txBox="1"/>
          <p:nvPr/>
        </p:nvSpPr>
        <p:spPr>
          <a:xfrm>
            <a:off x="1608842" y="2076906"/>
            <a:ext cx="1153574"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mean-shift smoothing</a:t>
            </a:r>
            <a:endParaRPr lang="en-US" sz="1600" b="1" dirty="0">
              <a:latin typeface="Times New Roman" pitchFamily="18" charset="0"/>
              <a:cs typeface="Times New Roman" pitchFamily="18" charset="0"/>
            </a:endParaRPr>
          </a:p>
        </p:txBody>
      </p:sp>
      <p:sp>
        <p:nvSpPr>
          <p:cNvPr id="62" name="TextBox 61"/>
          <p:cNvSpPr txBox="1"/>
          <p:nvPr/>
        </p:nvSpPr>
        <p:spPr>
          <a:xfrm>
            <a:off x="2524499" y="1504861"/>
            <a:ext cx="1990517"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(b) smoothing image</a:t>
            </a:r>
            <a:endParaRPr lang="en-US" sz="1600" b="1" dirty="0">
              <a:latin typeface="Times New Roman" pitchFamily="18" charset="0"/>
              <a:cs typeface="Times New Roman" pitchFamily="18" charset="0"/>
            </a:endParaRPr>
          </a:p>
        </p:txBody>
      </p:sp>
      <p:sp>
        <p:nvSpPr>
          <p:cNvPr id="63" name="TextBox 62"/>
          <p:cNvSpPr txBox="1"/>
          <p:nvPr/>
        </p:nvSpPr>
        <p:spPr>
          <a:xfrm>
            <a:off x="3828540" y="2076906"/>
            <a:ext cx="1753275"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SLIC algorithm</a:t>
            </a:r>
            <a:endParaRPr lang="en-US" sz="1600" b="1" dirty="0">
              <a:latin typeface="Times New Roman" pitchFamily="18" charset="0"/>
              <a:cs typeface="Times New Roman" pitchFamily="18" charset="0"/>
            </a:endParaRPr>
          </a:p>
        </p:txBody>
      </p:sp>
      <p:sp>
        <p:nvSpPr>
          <p:cNvPr id="64" name="TextBox 63"/>
          <p:cNvSpPr txBox="1"/>
          <p:nvPr/>
        </p:nvSpPr>
        <p:spPr>
          <a:xfrm>
            <a:off x="5146094" y="1504860"/>
            <a:ext cx="1456441"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(c) superpixels</a:t>
            </a:r>
            <a:endParaRPr lang="en-US" sz="1600" b="1" dirty="0">
              <a:latin typeface="Times New Roman" pitchFamily="18" charset="0"/>
              <a:cs typeface="Times New Roman" pitchFamily="18" charset="0"/>
            </a:endParaRPr>
          </a:p>
        </p:txBody>
      </p:sp>
      <p:sp>
        <p:nvSpPr>
          <p:cNvPr id="65" name="TextBox 64"/>
          <p:cNvSpPr txBox="1"/>
          <p:nvPr/>
        </p:nvSpPr>
        <p:spPr>
          <a:xfrm>
            <a:off x="6420016" y="2077674"/>
            <a:ext cx="1445961"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AdaBoost classification</a:t>
            </a:r>
            <a:endParaRPr lang="en-US" sz="1600" b="1" dirty="0">
              <a:latin typeface="Times New Roman" pitchFamily="18" charset="0"/>
              <a:cs typeface="Times New Roman" pitchFamily="18" charset="0"/>
            </a:endParaRPr>
          </a:p>
        </p:txBody>
      </p:sp>
      <p:sp>
        <p:nvSpPr>
          <p:cNvPr id="66" name="TextBox 65"/>
          <p:cNvSpPr txBox="1"/>
          <p:nvPr/>
        </p:nvSpPr>
        <p:spPr>
          <a:xfrm>
            <a:off x="7185111" y="1219200"/>
            <a:ext cx="2233210"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(d) pre-segmentation result</a:t>
            </a:r>
            <a:endParaRPr lang="en-US" sz="1600" b="1" dirty="0">
              <a:latin typeface="Times New Roman" pitchFamily="18" charset="0"/>
              <a:cs typeface="Times New Roman" pitchFamily="18" charset="0"/>
            </a:endParaRPr>
          </a:p>
        </p:txBody>
      </p:sp>
      <p:cxnSp>
        <p:nvCxnSpPr>
          <p:cNvPr id="68" name="直接箭头连接符 67"/>
          <p:cNvCxnSpPr>
            <a:stCxn id="52" idx="1"/>
            <a:endCxn id="53" idx="3"/>
          </p:cNvCxnSpPr>
          <p:nvPr/>
        </p:nvCxnSpPr>
        <p:spPr>
          <a:xfrm flipH="1">
            <a:off x="6468471" y="4808491"/>
            <a:ext cx="123138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51" idx="0"/>
            <a:endCxn id="53" idx="3"/>
          </p:cNvCxnSpPr>
          <p:nvPr/>
        </p:nvCxnSpPr>
        <p:spPr>
          <a:xfrm flipH="1">
            <a:off x="6468471" y="2992448"/>
            <a:ext cx="1847878" cy="18160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3" idx="1"/>
            <a:endCxn id="54" idx="3"/>
          </p:cNvCxnSpPr>
          <p:nvPr/>
        </p:nvCxnSpPr>
        <p:spPr>
          <a:xfrm flipH="1">
            <a:off x="3997650" y="4808491"/>
            <a:ext cx="1237837" cy="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54" idx="1"/>
            <a:endCxn id="55" idx="3"/>
          </p:cNvCxnSpPr>
          <p:nvPr/>
        </p:nvCxnSpPr>
        <p:spPr>
          <a:xfrm flipH="1" flipV="1">
            <a:off x="1531305" y="4808491"/>
            <a:ext cx="1238216" cy="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337511" y="5587425"/>
            <a:ext cx="1978105"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(e) probability map of tumor GMM</a:t>
            </a:r>
            <a:endParaRPr lang="en-US" sz="1600" b="1" dirty="0">
              <a:latin typeface="Times New Roman" pitchFamily="18" charset="0"/>
              <a:cs typeface="Times New Roman" pitchFamily="18" charset="0"/>
            </a:endParaRPr>
          </a:p>
        </p:txBody>
      </p:sp>
      <p:sp>
        <p:nvSpPr>
          <p:cNvPr id="73" name="TextBox 72"/>
          <p:cNvSpPr txBox="1"/>
          <p:nvPr/>
        </p:nvSpPr>
        <p:spPr>
          <a:xfrm rot="18901839">
            <a:off x="5894521" y="3262702"/>
            <a:ext cx="2790407"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over-segmentation prior knowledge</a:t>
            </a:r>
            <a:endParaRPr lang="en-US" sz="1600" b="1" dirty="0">
              <a:latin typeface="Times New Roman" pitchFamily="18" charset="0"/>
              <a:cs typeface="Times New Roman" pitchFamily="18" charset="0"/>
            </a:endParaRPr>
          </a:p>
        </p:txBody>
      </p:sp>
      <p:sp>
        <p:nvSpPr>
          <p:cNvPr id="74" name="TextBox 73"/>
          <p:cNvSpPr txBox="1"/>
          <p:nvPr/>
        </p:nvSpPr>
        <p:spPr>
          <a:xfrm>
            <a:off x="6699631" y="4515789"/>
            <a:ext cx="1068057"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data term</a:t>
            </a:r>
            <a:endParaRPr lang="en-US" sz="1600" b="1" dirty="0">
              <a:latin typeface="Times New Roman" pitchFamily="18" charset="0"/>
              <a:cs typeface="Times New Roman" pitchFamily="18" charset="0"/>
            </a:endParaRPr>
          </a:p>
        </p:txBody>
      </p:sp>
      <p:sp>
        <p:nvSpPr>
          <p:cNvPr id="75" name="TextBox 74"/>
          <p:cNvSpPr txBox="1"/>
          <p:nvPr/>
        </p:nvSpPr>
        <p:spPr>
          <a:xfrm>
            <a:off x="6541526" y="4774901"/>
            <a:ext cx="1154674" cy="830997"/>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mincut-maxflow algorithm</a:t>
            </a:r>
            <a:endParaRPr lang="en-US" sz="1600" b="1" dirty="0">
              <a:latin typeface="Times New Roman" pitchFamily="18" charset="0"/>
              <a:cs typeface="Times New Roman" pitchFamily="18" charset="0"/>
            </a:endParaRPr>
          </a:p>
        </p:txBody>
      </p:sp>
      <p:sp>
        <p:nvSpPr>
          <p:cNvPr id="76" name="TextBox 75"/>
          <p:cNvSpPr txBox="1"/>
          <p:nvPr/>
        </p:nvSpPr>
        <p:spPr>
          <a:xfrm>
            <a:off x="4896017" y="5587424"/>
            <a:ext cx="2524498"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(f) graph-cuts partitioning result</a:t>
            </a:r>
            <a:endParaRPr lang="en-US" sz="1600" b="1" dirty="0">
              <a:latin typeface="Times New Roman" pitchFamily="18" charset="0"/>
              <a:cs typeface="Times New Roman" pitchFamily="18" charset="0"/>
            </a:endParaRPr>
          </a:p>
        </p:txBody>
      </p:sp>
      <p:sp>
        <p:nvSpPr>
          <p:cNvPr id="77" name="TextBox 76"/>
          <p:cNvSpPr txBox="1"/>
          <p:nvPr/>
        </p:nvSpPr>
        <p:spPr>
          <a:xfrm>
            <a:off x="2676899" y="5587425"/>
            <a:ext cx="1457117"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(g) refinement result</a:t>
            </a:r>
            <a:endParaRPr lang="en-US" sz="1600" b="1" dirty="0">
              <a:latin typeface="Times New Roman" pitchFamily="18" charset="0"/>
              <a:cs typeface="Times New Roman" pitchFamily="18" charset="0"/>
            </a:endParaRPr>
          </a:p>
        </p:txBody>
      </p:sp>
      <p:sp>
        <p:nvSpPr>
          <p:cNvPr id="78" name="TextBox 77"/>
          <p:cNvSpPr txBox="1"/>
          <p:nvPr/>
        </p:nvSpPr>
        <p:spPr>
          <a:xfrm>
            <a:off x="3910287" y="4495800"/>
            <a:ext cx="1747729" cy="830997"/>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morphological opening and closing</a:t>
            </a:r>
            <a:endParaRPr lang="en-US" sz="1600" b="1" dirty="0">
              <a:latin typeface="Times New Roman" pitchFamily="18" charset="0"/>
              <a:cs typeface="Times New Roman" pitchFamily="18" charset="0"/>
            </a:endParaRPr>
          </a:p>
        </p:txBody>
      </p:sp>
      <p:sp>
        <p:nvSpPr>
          <p:cNvPr id="79" name="TextBox 78"/>
          <p:cNvSpPr txBox="1"/>
          <p:nvPr/>
        </p:nvSpPr>
        <p:spPr>
          <a:xfrm>
            <a:off x="1" y="5410201"/>
            <a:ext cx="2524498" cy="830997"/>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(h) overlap between final segmentation and ground truth</a:t>
            </a:r>
            <a:endParaRPr lang="en-US" sz="1600" b="1" dirty="0">
              <a:latin typeface="Times New Roman" pitchFamily="18" charset="0"/>
              <a:cs typeface="Times New Roman" pitchFamily="18" charset="0"/>
            </a:endParaRPr>
          </a:p>
        </p:txBody>
      </p:sp>
      <p:sp>
        <p:nvSpPr>
          <p:cNvPr id="83" name="TextBox 82"/>
          <p:cNvSpPr txBox="1"/>
          <p:nvPr/>
        </p:nvSpPr>
        <p:spPr>
          <a:xfrm>
            <a:off x="1543217" y="4495800"/>
            <a:ext cx="1458373"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final segmentation</a:t>
            </a:r>
            <a:endParaRPr lang="en-US" sz="1600" b="1" dirty="0">
              <a:latin typeface="Times New Roman" pitchFamily="18" charset="0"/>
              <a:cs typeface="Times New Roman" pitchFamily="18" charset="0"/>
            </a:endParaRPr>
          </a:p>
        </p:txBody>
      </p:sp>
      <p:sp>
        <p:nvSpPr>
          <p:cNvPr id="84" name="TextBox 83"/>
          <p:cNvSpPr txBox="1"/>
          <p:nvPr/>
        </p:nvSpPr>
        <p:spPr>
          <a:xfrm rot="16200000">
            <a:off x="321810" y="3075031"/>
            <a:ext cx="1096037" cy="58477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ground truth</a:t>
            </a:r>
            <a:endParaRPr lang="en-US" sz="1600" b="1" dirty="0">
              <a:latin typeface="Times New Roman" pitchFamily="18" charset="0"/>
              <a:cs typeface="Times New Roman" pitchFamily="18" charset="0"/>
            </a:endParaRPr>
          </a:p>
        </p:txBody>
      </p:sp>
      <p:sp>
        <p:nvSpPr>
          <p:cNvPr id="85" name="TextBox 84"/>
          <p:cNvSpPr txBox="1"/>
          <p:nvPr/>
        </p:nvSpPr>
        <p:spPr>
          <a:xfrm rot="18667700">
            <a:off x="4939498" y="2948154"/>
            <a:ext cx="936295"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zoom-in</a:t>
            </a:r>
            <a:endParaRPr lang="en-US" sz="1600" b="1" dirty="0">
              <a:latin typeface="Times New Roman" pitchFamily="18" charset="0"/>
              <a:cs typeface="Times New Roman" pitchFamily="18" charset="0"/>
            </a:endParaRPr>
          </a:p>
        </p:txBody>
      </p:sp>
      <p:sp>
        <p:nvSpPr>
          <p:cNvPr id="86" name="矩形 85"/>
          <p:cNvSpPr/>
          <p:nvPr/>
        </p:nvSpPr>
        <p:spPr>
          <a:xfrm>
            <a:off x="5825766" y="2172247"/>
            <a:ext cx="291288" cy="66738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12"/>
          <p:cNvPicPr>
            <a:picLocks noChangeAspect="1" noChangeArrowheads="1"/>
          </p:cNvPicPr>
          <p:nvPr/>
        </p:nvPicPr>
        <p:blipFill>
          <a:blip r:embed="rId11" cstate="print"/>
          <a:srcRect/>
          <a:stretch>
            <a:fillRect/>
          </a:stretch>
        </p:blipFill>
        <p:spPr bwMode="auto">
          <a:xfrm>
            <a:off x="4272229" y="2458268"/>
            <a:ext cx="776769" cy="1822072"/>
          </a:xfrm>
          <a:prstGeom prst="rect">
            <a:avLst/>
          </a:prstGeom>
          <a:noFill/>
          <a:ln w="9525">
            <a:noFill/>
            <a:miter lim="800000"/>
            <a:headEnd/>
            <a:tailEnd/>
          </a:ln>
        </p:spPr>
      </p:pic>
      <p:cxnSp>
        <p:nvCxnSpPr>
          <p:cNvPr id="88" name="直接箭头连接符 87"/>
          <p:cNvCxnSpPr>
            <a:stCxn id="86" idx="1"/>
            <a:endCxn id="87" idx="3"/>
          </p:cNvCxnSpPr>
          <p:nvPr/>
        </p:nvCxnSpPr>
        <p:spPr>
          <a:xfrm flipH="1">
            <a:off x="5048997" y="2505940"/>
            <a:ext cx="776769" cy="8633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Mean-shift Smoothing</a:t>
            </a:r>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6</a:t>
            </a:fld>
            <a:endParaRPr lang="en-US">
              <a:solidFill>
                <a:srgbClr val="000000"/>
              </a:solidFill>
            </a:endParaRPr>
          </a:p>
        </p:txBody>
      </p:sp>
      <p:grpSp>
        <p:nvGrpSpPr>
          <p:cNvPr id="24" name="组合 23"/>
          <p:cNvGrpSpPr/>
          <p:nvPr/>
        </p:nvGrpSpPr>
        <p:grpSpPr>
          <a:xfrm>
            <a:off x="157625" y="2057400"/>
            <a:ext cx="3652375" cy="4191000"/>
            <a:chOff x="157625" y="2057400"/>
            <a:chExt cx="3652375" cy="4191000"/>
          </a:xfrm>
        </p:grpSpPr>
        <p:sp>
          <p:nvSpPr>
            <p:cNvPr id="10" name="TextBox 9"/>
            <p:cNvSpPr txBox="1"/>
            <p:nvPr/>
          </p:nvSpPr>
          <p:spPr>
            <a:xfrm>
              <a:off x="381000" y="5786735"/>
              <a:ext cx="3352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input subtraction image </a:t>
              </a:r>
              <a:endParaRPr lang="en-US" sz="2400" b="1"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cstate="print"/>
            <a:srcRect/>
            <a:stretch>
              <a:fillRect/>
            </a:stretch>
          </p:blipFill>
          <p:spPr bwMode="auto">
            <a:xfrm flipV="1">
              <a:off x="157625" y="2057400"/>
              <a:ext cx="3652375" cy="3657600"/>
            </a:xfrm>
            <a:prstGeom prst="rect">
              <a:avLst/>
            </a:prstGeom>
            <a:noFill/>
            <a:ln w="9525">
              <a:noFill/>
              <a:miter lim="800000"/>
              <a:headEnd/>
              <a:tailEnd/>
            </a:ln>
          </p:spPr>
        </p:pic>
      </p:grpSp>
      <p:grpSp>
        <p:nvGrpSpPr>
          <p:cNvPr id="26" name="组合 25"/>
          <p:cNvGrpSpPr/>
          <p:nvPr/>
        </p:nvGrpSpPr>
        <p:grpSpPr>
          <a:xfrm>
            <a:off x="5334000" y="2057400"/>
            <a:ext cx="3652375" cy="4191000"/>
            <a:chOff x="5334000" y="2057400"/>
            <a:chExt cx="3652375" cy="4191000"/>
          </a:xfrm>
        </p:grpSpPr>
        <p:pic>
          <p:nvPicPr>
            <p:cNvPr id="2053" name="Picture 5"/>
            <p:cNvPicPr>
              <a:picLocks noChangeAspect="1" noChangeArrowheads="1"/>
            </p:cNvPicPr>
            <p:nvPr/>
          </p:nvPicPr>
          <p:blipFill>
            <a:blip r:embed="rId4" cstate="print"/>
            <a:srcRect/>
            <a:stretch>
              <a:fillRect/>
            </a:stretch>
          </p:blipFill>
          <p:spPr bwMode="auto">
            <a:xfrm flipV="1">
              <a:off x="5334000" y="2057400"/>
              <a:ext cx="3652375" cy="3657600"/>
            </a:xfrm>
            <a:prstGeom prst="rect">
              <a:avLst/>
            </a:prstGeom>
            <a:noFill/>
            <a:ln w="9525">
              <a:noFill/>
              <a:miter lim="800000"/>
              <a:headEnd/>
              <a:tailEnd/>
            </a:ln>
          </p:spPr>
        </p:pic>
        <p:sp>
          <p:nvSpPr>
            <p:cNvPr id="15" name="TextBox 14"/>
            <p:cNvSpPr txBox="1"/>
            <p:nvPr/>
          </p:nvSpPr>
          <p:spPr>
            <a:xfrm>
              <a:off x="6019800" y="5786735"/>
              <a:ext cx="2514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smoothing image </a:t>
              </a:r>
              <a:endParaRPr lang="en-US" sz="2400" b="1" dirty="0">
                <a:latin typeface="Times New Roman" pitchFamily="18" charset="0"/>
                <a:cs typeface="Times New Roman" pitchFamily="18" charset="0"/>
              </a:endParaRPr>
            </a:p>
          </p:txBody>
        </p:sp>
      </p:grpSp>
      <p:sp>
        <p:nvSpPr>
          <p:cNvPr id="19" name="内容占位符 2"/>
          <p:cNvSpPr>
            <a:spLocks noGrp="1"/>
          </p:cNvSpPr>
          <p:nvPr>
            <p:ph idx="1"/>
          </p:nvPr>
        </p:nvSpPr>
        <p:spPr>
          <a:xfrm>
            <a:off x="685800" y="1447800"/>
            <a:ext cx="7772400" cy="914400"/>
          </a:xfrm>
        </p:spPr>
        <p:txBody>
          <a:bodyPr/>
          <a:lstStyle/>
          <a:p>
            <a:r>
              <a:rPr lang="en-US" dirty="0" smtClean="0"/>
              <a:t>Mean-shift filter: edge-preserving smoothing</a:t>
            </a:r>
            <a:endParaRPr lang="en-US" dirty="0"/>
          </a:p>
        </p:txBody>
      </p:sp>
      <p:grpSp>
        <p:nvGrpSpPr>
          <p:cNvPr id="25" name="组合 24"/>
          <p:cNvGrpSpPr/>
          <p:nvPr/>
        </p:nvGrpSpPr>
        <p:grpSpPr>
          <a:xfrm>
            <a:off x="3352800" y="3429000"/>
            <a:ext cx="2438400" cy="2179320"/>
            <a:chOff x="3352800" y="3429000"/>
            <a:chExt cx="2438400" cy="2179320"/>
          </a:xfrm>
        </p:grpSpPr>
        <p:cxnSp>
          <p:nvCxnSpPr>
            <p:cNvPr id="17" name="直接箭头连接符 16"/>
            <p:cNvCxnSpPr>
              <a:stCxn id="2052" idx="3"/>
              <a:endCxn id="2053" idx="1"/>
            </p:cNvCxnSpPr>
            <p:nvPr/>
          </p:nvCxnSpPr>
          <p:spPr bwMode="auto">
            <a:xfrm>
              <a:off x="3810000" y="3886200"/>
              <a:ext cx="1524000" cy="0"/>
            </a:xfrm>
            <a:prstGeom prst="straightConnector1">
              <a:avLst/>
            </a:prstGeom>
            <a:noFill/>
            <a:ln w="19050" cap="flat" cmpd="sng" algn="ctr">
              <a:solidFill>
                <a:srgbClr val="FF0000"/>
              </a:solidFill>
              <a:prstDash val="solid"/>
              <a:round/>
              <a:headEnd type="none" w="med" len="med"/>
              <a:tailEnd type="arrow"/>
            </a:ln>
            <a:effectLst/>
          </p:spPr>
        </p:cxnSp>
        <p:sp>
          <p:nvSpPr>
            <p:cNvPr id="18" name="TextBox 17"/>
            <p:cNvSpPr txBox="1"/>
            <p:nvPr/>
          </p:nvSpPr>
          <p:spPr>
            <a:xfrm>
              <a:off x="3352800" y="3429000"/>
              <a:ext cx="2362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mean-shift filter</a:t>
              </a:r>
              <a:endParaRPr lang="en-US" sz="2400" b="1"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5" cstate="print"/>
            <a:srcRect/>
            <a:stretch>
              <a:fillRect/>
            </a:stretch>
          </p:blipFill>
          <p:spPr bwMode="auto">
            <a:xfrm>
              <a:off x="3416757" y="3962400"/>
              <a:ext cx="2374443" cy="164592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Superpixel Generation</a:t>
            </a:r>
            <a:endParaRPr lang="en-US" dirty="0"/>
          </a:p>
        </p:txBody>
      </p:sp>
      <p:sp>
        <p:nvSpPr>
          <p:cNvPr id="3" name="内容占位符 2"/>
          <p:cNvSpPr>
            <a:spLocks noGrp="1"/>
          </p:cNvSpPr>
          <p:nvPr>
            <p:ph idx="1"/>
          </p:nvPr>
        </p:nvSpPr>
        <p:spPr>
          <a:xfrm>
            <a:off x="685800" y="1447800"/>
            <a:ext cx="7772400" cy="609600"/>
          </a:xfrm>
        </p:spPr>
        <p:txBody>
          <a:bodyPr/>
          <a:lstStyle/>
          <a:p>
            <a:r>
              <a:rPr lang="en-US" dirty="0" smtClean="0"/>
              <a:t>SLIC: a spatially-localized version of k-means clustering</a:t>
            </a:r>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7</a:t>
            </a:fld>
            <a:endParaRPr lang="en-US">
              <a:solidFill>
                <a:srgbClr val="000000"/>
              </a:solidFill>
            </a:endParaRPr>
          </a:p>
        </p:txBody>
      </p:sp>
      <p:pic>
        <p:nvPicPr>
          <p:cNvPr id="5" name="Picture 5"/>
          <p:cNvPicPr>
            <a:picLocks noChangeAspect="1" noChangeArrowheads="1"/>
          </p:cNvPicPr>
          <p:nvPr/>
        </p:nvPicPr>
        <p:blipFill>
          <a:blip r:embed="rId3" cstate="print"/>
          <a:srcRect/>
          <a:stretch>
            <a:fillRect/>
          </a:stretch>
        </p:blipFill>
        <p:spPr bwMode="auto">
          <a:xfrm flipV="1">
            <a:off x="155448" y="2057400"/>
            <a:ext cx="3652375" cy="3657600"/>
          </a:xfrm>
          <a:prstGeom prst="rect">
            <a:avLst/>
          </a:prstGeom>
          <a:noFill/>
          <a:ln w="9525">
            <a:noFill/>
            <a:miter lim="800000"/>
            <a:headEnd/>
            <a:tailEnd/>
          </a:ln>
        </p:spPr>
      </p:pic>
      <p:sp>
        <p:nvSpPr>
          <p:cNvPr id="6" name="TextBox 5"/>
          <p:cNvSpPr txBox="1"/>
          <p:nvPr/>
        </p:nvSpPr>
        <p:spPr>
          <a:xfrm>
            <a:off x="762000" y="5786735"/>
            <a:ext cx="2514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smoothing image </a:t>
            </a:r>
            <a:endParaRPr lang="en-US" sz="24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srcRect/>
          <a:stretch>
            <a:fillRect/>
          </a:stretch>
        </p:blipFill>
        <p:spPr bwMode="auto">
          <a:xfrm flipV="1">
            <a:off x="5330952" y="2057400"/>
            <a:ext cx="3652375" cy="3657600"/>
          </a:xfrm>
          <a:prstGeom prst="rect">
            <a:avLst/>
          </a:prstGeom>
          <a:noFill/>
          <a:ln w="9525">
            <a:noFill/>
            <a:miter lim="800000"/>
            <a:headEnd/>
            <a:tailEnd/>
          </a:ln>
        </p:spPr>
      </p:pic>
      <p:sp>
        <p:nvSpPr>
          <p:cNvPr id="8" name="TextBox 7"/>
          <p:cNvSpPr txBox="1"/>
          <p:nvPr/>
        </p:nvSpPr>
        <p:spPr>
          <a:xfrm>
            <a:off x="6400800" y="5791200"/>
            <a:ext cx="1752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superpixels</a:t>
            </a:r>
            <a:endParaRPr lang="en-US" sz="2400" b="1" dirty="0">
              <a:latin typeface="Times New Roman" pitchFamily="18" charset="0"/>
              <a:cs typeface="Times New Roman" pitchFamily="18" charset="0"/>
            </a:endParaRPr>
          </a:p>
        </p:txBody>
      </p:sp>
      <p:cxnSp>
        <p:nvCxnSpPr>
          <p:cNvPr id="10" name="直接箭头连接符 9"/>
          <p:cNvCxnSpPr>
            <a:stCxn id="5" idx="3"/>
            <a:endCxn id="3074" idx="1"/>
          </p:cNvCxnSpPr>
          <p:nvPr/>
        </p:nvCxnSpPr>
        <p:spPr bwMode="auto">
          <a:xfrm>
            <a:off x="3807823" y="3886200"/>
            <a:ext cx="1523129" cy="0"/>
          </a:xfrm>
          <a:prstGeom prst="straightConnector1">
            <a:avLst/>
          </a:prstGeom>
          <a:noFill/>
          <a:ln w="19050" cap="flat" cmpd="sng" algn="ctr">
            <a:solidFill>
              <a:srgbClr val="FF0000"/>
            </a:solidFill>
            <a:prstDash val="solid"/>
            <a:round/>
            <a:headEnd type="none" w="med" len="med"/>
            <a:tailEnd type="arrow"/>
          </a:ln>
          <a:effectLst/>
        </p:spPr>
      </p:cxnSp>
      <p:sp>
        <p:nvSpPr>
          <p:cNvPr id="11" name="TextBox 10"/>
          <p:cNvSpPr txBox="1"/>
          <p:nvPr/>
        </p:nvSpPr>
        <p:spPr>
          <a:xfrm>
            <a:off x="4038600" y="3429000"/>
            <a:ext cx="990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SLIC</a:t>
            </a:r>
            <a:endParaRPr lang="en-US" sz="2400"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5" cstate="print"/>
          <a:srcRect/>
          <a:stretch>
            <a:fillRect/>
          </a:stretch>
        </p:blipFill>
        <p:spPr bwMode="auto">
          <a:xfrm>
            <a:off x="3276599" y="3962400"/>
            <a:ext cx="2576839" cy="192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Feature Exaction</a:t>
            </a:r>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8</a:t>
            </a:fld>
            <a:endParaRPr lang="en-US">
              <a:solidFill>
                <a:srgbClr val="00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1905001" y="1447800"/>
            <a:ext cx="2209800" cy="1402253"/>
          </a:xfrm>
          <a:prstGeom prst="rect">
            <a:avLst/>
          </a:prstGeom>
          <a:noFill/>
          <a:ln w="9525">
            <a:noFill/>
            <a:miter lim="800000"/>
            <a:headEnd/>
            <a:tailEnd/>
          </a:ln>
        </p:spPr>
      </p:pic>
      <p:sp>
        <p:nvSpPr>
          <p:cNvPr id="8" name="TextBox 7"/>
          <p:cNvSpPr txBox="1"/>
          <p:nvPr/>
        </p:nvSpPr>
        <p:spPr>
          <a:xfrm>
            <a:off x="4648200" y="1374338"/>
            <a:ext cx="3962400" cy="129266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Statistical intensity features:</a:t>
            </a:r>
          </a:p>
          <a:p>
            <a:pPr>
              <a:buFont typeface="Wingdings" pitchFamily="2" charset="2"/>
              <a:buChar char="Ø"/>
            </a:pPr>
            <a:r>
              <a:rPr lang="en-US" dirty="0" smtClean="0">
                <a:latin typeface="Times New Roman" pitchFamily="18" charset="0"/>
                <a:cs typeface="Times New Roman" pitchFamily="18" charset="0"/>
              </a:rPr>
              <a:t> intensity (gradient) mean, std, skewness, kurtosis, range, entropy, and histogram </a:t>
            </a:r>
            <a:endParaRPr lang="en-US"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4" cstate="print"/>
          <a:srcRect/>
          <a:stretch>
            <a:fillRect/>
          </a:stretch>
        </p:blipFill>
        <p:spPr bwMode="auto">
          <a:xfrm>
            <a:off x="1905000" y="3211605"/>
            <a:ext cx="2212848" cy="1284195"/>
          </a:xfrm>
          <a:prstGeom prst="rect">
            <a:avLst/>
          </a:prstGeom>
          <a:noFill/>
          <a:ln w="9525">
            <a:noFill/>
            <a:miter lim="800000"/>
            <a:headEnd/>
            <a:tailEnd/>
          </a:ln>
        </p:spPr>
      </p:pic>
      <p:sp>
        <p:nvSpPr>
          <p:cNvPr id="11" name="TextBox 10"/>
          <p:cNvSpPr txBox="1"/>
          <p:nvPr/>
        </p:nvSpPr>
        <p:spPr>
          <a:xfrm>
            <a:off x="4648200" y="3126938"/>
            <a:ext cx="3962400" cy="101566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Textural (Haralick) features:</a:t>
            </a:r>
          </a:p>
          <a:p>
            <a:pPr>
              <a:buFont typeface="Wingdings" pitchFamily="2" charset="2"/>
              <a:buChar char="Ø"/>
            </a:pPr>
            <a:r>
              <a:rPr lang="en-US" dirty="0" smtClean="0">
                <a:latin typeface="Times New Roman" pitchFamily="18" charset="0"/>
                <a:cs typeface="Times New Roman" pitchFamily="18" charset="0"/>
              </a:rPr>
              <a:t> contrast, correlation, energy and homogeneity of  co-occurrence matrices</a:t>
            </a:r>
            <a:endParaRPr lang="en-US"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5" cstate="print"/>
          <a:srcRect/>
          <a:stretch>
            <a:fillRect/>
          </a:stretch>
        </p:blipFill>
        <p:spPr bwMode="auto">
          <a:xfrm>
            <a:off x="1905000" y="4869379"/>
            <a:ext cx="1219200" cy="1379021"/>
          </a:xfrm>
          <a:prstGeom prst="rect">
            <a:avLst/>
          </a:prstGeom>
          <a:noFill/>
          <a:ln w="9525">
            <a:noFill/>
            <a:miter lim="800000"/>
            <a:headEnd/>
            <a:tailEnd/>
          </a:ln>
        </p:spPr>
      </p:pic>
      <p:sp>
        <p:nvSpPr>
          <p:cNvPr id="18" name="TextBox 17"/>
          <p:cNvSpPr txBox="1"/>
          <p:nvPr/>
        </p:nvSpPr>
        <p:spPr>
          <a:xfrm>
            <a:off x="4648200" y="4724400"/>
            <a:ext cx="3962400" cy="184665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Geometric features:</a:t>
            </a:r>
          </a:p>
          <a:p>
            <a:pPr>
              <a:buFont typeface="Wingdings" pitchFamily="2" charset="2"/>
              <a:buChar char="Ø"/>
            </a:pPr>
            <a:r>
              <a:rPr lang="en-US" dirty="0" smtClean="0">
                <a:latin typeface="Times New Roman" pitchFamily="18" charset="0"/>
                <a:cs typeface="Times New Roman" pitchFamily="18" charset="0"/>
              </a:rPr>
              <a:t> compactness</a:t>
            </a:r>
          </a:p>
          <a:p>
            <a:pPr>
              <a:buFont typeface="Wingdings" pitchFamily="2" charset="2"/>
              <a:buChar char="Ø"/>
            </a:pPr>
            <a:r>
              <a:rPr lang="en-US" dirty="0" smtClean="0">
                <a:latin typeface="Times New Roman" pitchFamily="18" charset="0"/>
                <a:cs typeface="Times New Roman" pitchFamily="18" charset="0"/>
              </a:rPr>
              <a:t> irregularity</a:t>
            </a:r>
          </a:p>
          <a:p>
            <a:pPr>
              <a:buFont typeface="Wingdings" pitchFamily="2" charset="2"/>
              <a:buChar char="Ø"/>
            </a:pPr>
            <a:r>
              <a:rPr lang="en-US" dirty="0" smtClean="0">
                <a:latin typeface="Times New Roman" pitchFamily="18" charset="0"/>
                <a:cs typeface="Times New Roman" pitchFamily="18" charset="0"/>
              </a:rPr>
              <a:t> axis ratio (ellipse)</a:t>
            </a:r>
          </a:p>
          <a:p>
            <a:pPr>
              <a:buFont typeface="Wingdings" pitchFamily="2" charset="2"/>
              <a:buChar char="Ø"/>
            </a:pPr>
            <a:r>
              <a:rPr lang="en-US" dirty="0" smtClean="0">
                <a:latin typeface="Times New Roman" pitchFamily="18" charset="0"/>
                <a:cs typeface="Times New Roman" pitchFamily="18" charset="0"/>
              </a:rPr>
              <a:t> eccentricity (ellipse)</a:t>
            </a:r>
          </a:p>
          <a:p>
            <a:pPr>
              <a:buFont typeface="Wingdings" pitchFamily="2" charset="2"/>
              <a:buChar char="Ø"/>
            </a:pPr>
            <a:r>
              <a:rPr lang="en-US" dirty="0" smtClean="0">
                <a:latin typeface="Times New Roman" pitchFamily="18" charset="0"/>
                <a:cs typeface="Times New Roman" pitchFamily="18" charset="0"/>
              </a:rPr>
              <a:t>solidity (convex hull)</a:t>
            </a:r>
            <a:endParaRPr lang="en-US" dirty="0">
              <a:latin typeface="Times New Roman" pitchFamily="18" charset="0"/>
              <a:cs typeface="Times New Roman" pitchFamily="18" charset="0"/>
            </a:endParaRPr>
          </a:p>
        </p:txBody>
      </p:sp>
      <p:pic>
        <p:nvPicPr>
          <p:cNvPr id="4103" name="Picture 7"/>
          <p:cNvPicPr>
            <a:picLocks noChangeAspect="1" noChangeArrowheads="1"/>
          </p:cNvPicPr>
          <p:nvPr/>
        </p:nvPicPr>
        <p:blipFill>
          <a:blip r:embed="rId6" cstate="print"/>
          <a:srcRect/>
          <a:stretch>
            <a:fillRect/>
          </a:stretch>
        </p:blipFill>
        <p:spPr bwMode="auto">
          <a:xfrm>
            <a:off x="3236072" y="4895850"/>
            <a:ext cx="1259728" cy="1352550"/>
          </a:xfrm>
          <a:prstGeom prst="rect">
            <a:avLst/>
          </a:prstGeom>
          <a:noFill/>
          <a:ln w="9525">
            <a:noFill/>
            <a:miter lim="800000"/>
            <a:headEnd/>
            <a:tailEnd/>
          </a:ln>
        </p:spPr>
      </p:pic>
      <p:cxnSp>
        <p:nvCxnSpPr>
          <p:cNvPr id="25" name="肘形连接符 24"/>
          <p:cNvCxnSpPr>
            <a:stCxn id="1027" idx="3"/>
            <a:endCxn id="4098" idx="1"/>
          </p:cNvCxnSpPr>
          <p:nvPr/>
        </p:nvCxnSpPr>
        <p:spPr bwMode="auto">
          <a:xfrm flipV="1">
            <a:off x="1058192" y="2148927"/>
            <a:ext cx="846809" cy="1712221"/>
          </a:xfrm>
          <a:prstGeom prst="bentConnector3">
            <a:avLst>
              <a:gd name="adj1" fmla="val 50000"/>
            </a:avLst>
          </a:prstGeom>
          <a:noFill/>
          <a:ln w="19050" cap="flat" cmpd="sng" algn="ctr">
            <a:solidFill>
              <a:srgbClr val="FF0000"/>
            </a:solidFill>
            <a:prstDash val="solid"/>
            <a:round/>
            <a:headEnd type="none" w="med" len="med"/>
            <a:tailEnd type="arrow"/>
          </a:ln>
          <a:effectLst/>
        </p:spPr>
      </p:cxnSp>
      <p:cxnSp>
        <p:nvCxnSpPr>
          <p:cNvPr id="27" name="肘形连接符 26"/>
          <p:cNvCxnSpPr>
            <a:stCxn id="1027" idx="3"/>
            <a:endCxn id="4099" idx="1"/>
          </p:cNvCxnSpPr>
          <p:nvPr/>
        </p:nvCxnSpPr>
        <p:spPr bwMode="auto">
          <a:xfrm flipV="1">
            <a:off x="1058192" y="3853703"/>
            <a:ext cx="846808" cy="7445"/>
          </a:xfrm>
          <a:prstGeom prst="bentConnector3">
            <a:avLst>
              <a:gd name="adj1" fmla="val 50000"/>
            </a:avLst>
          </a:prstGeom>
          <a:noFill/>
          <a:ln w="19050" cap="flat" cmpd="sng" algn="ctr">
            <a:solidFill>
              <a:srgbClr val="FF0000"/>
            </a:solidFill>
            <a:prstDash val="solid"/>
            <a:round/>
            <a:headEnd type="none" w="med" len="med"/>
            <a:tailEnd type="arrow"/>
          </a:ln>
          <a:effectLst/>
        </p:spPr>
      </p:cxnSp>
      <p:cxnSp>
        <p:nvCxnSpPr>
          <p:cNvPr id="29" name="肘形连接符 28"/>
          <p:cNvCxnSpPr>
            <a:stCxn id="1027" idx="3"/>
            <a:endCxn id="4100" idx="1"/>
          </p:cNvCxnSpPr>
          <p:nvPr/>
        </p:nvCxnSpPr>
        <p:spPr bwMode="auto">
          <a:xfrm>
            <a:off x="1058192" y="3861148"/>
            <a:ext cx="846808" cy="1697742"/>
          </a:xfrm>
          <a:prstGeom prst="bentConnector3">
            <a:avLst>
              <a:gd name="adj1" fmla="val 50000"/>
            </a:avLst>
          </a:prstGeom>
          <a:noFill/>
          <a:ln w="19050" cap="flat" cmpd="sng" algn="ctr">
            <a:solidFill>
              <a:srgbClr val="FF0000"/>
            </a:solidFill>
            <a:prstDash val="solid"/>
            <a:round/>
            <a:headEnd type="none" w="med" len="med"/>
            <a:tailEnd type="arrow"/>
          </a:ln>
          <a:effectLst/>
        </p:spPr>
      </p:cxnSp>
      <p:pic>
        <p:nvPicPr>
          <p:cNvPr id="1027" name="Picture 3"/>
          <p:cNvPicPr>
            <a:picLocks noChangeAspect="1" noChangeArrowheads="1"/>
          </p:cNvPicPr>
          <p:nvPr/>
        </p:nvPicPr>
        <p:blipFill>
          <a:blip r:embed="rId7" cstate="print"/>
          <a:srcRect/>
          <a:stretch>
            <a:fillRect/>
          </a:stretch>
        </p:blipFill>
        <p:spPr bwMode="auto">
          <a:xfrm>
            <a:off x="82462" y="2946748"/>
            <a:ext cx="97573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Adaboost Classification</a:t>
            </a:r>
            <a:endParaRPr lang="en-US" dirty="0"/>
          </a:p>
        </p:txBody>
      </p:sp>
      <p:sp>
        <p:nvSpPr>
          <p:cNvPr id="4" name="灯片编号占位符 3"/>
          <p:cNvSpPr>
            <a:spLocks noGrp="1"/>
          </p:cNvSpPr>
          <p:nvPr>
            <p:ph type="sldNum" sz="quarter" idx="10"/>
          </p:nvPr>
        </p:nvSpPr>
        <p:spPr/>
        <p:txBody>
          <a:bodyPr/>
          <a:lstStyle/>
          <a:p>
            <a:fld id="{DB81046F-2934-6447-87A0-D712CF813C96}" type="slidenum">
              <a:rPr lang="en-US" smtClean="0">
                <a:solidFill>
                  <a:srgbClr val="000000"/>
                </a:solidFill>
              </a:rPr>
              <a:pPr/>
              <a:t>9</a:t>
            </a:fld>
            <a:endParaRPr lang="en-US">
              <a:solidFill>
                <a:srgbClr val="000000"/>
              </a:solidFill>
            </a:endParaRPr>
          </a:p>
        </p:txBody>
      </p:sp>
      <p:pic>
        <p:nvPicPr>
          <p:cNvPr id="5" name="Picture 2"/>
          <p:cNvPicPr>
            <a:picLocks noChangeAspect="1" noChangeArrowheads="1"/>
          </p:cNvPicPr>
          <p:nvPr/>
        </p:nvPicPr>
        <p:blipFill>
          <a:blip r:embed="rId3" cstate="print"/>
          <a:srcRect/>
          <a:stretch>
            <a:fillRect/>
          </a:stretch>
        </p:blipFill>
        <p:spPr bwMode="auto">
          <a:xfrm>
            <a:off x="76201" y="1371600"/>
            <a:ext cx="2209800" cy="1402253"/>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6200" y="3135405"/>
            <a:ext cx="2212848" cy="1284195"/>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76200" y="4793179"/>
            <a:ext cx="1219200" cy="1379021"/>
          </a:xfrm>
          <a:prstGeom prst="rect">
            <a:avLst/>
          </a:prstGeom>
          <a:noFill/>
          <a:ln w="9525">
            <a:noFill/>
            <a:miter lim="800000"/>
            <a:headEnd/>
            <a:tailEnd/>
          </a:ln>
        </p:spPr>
      </p:pic>
      <p:pic>
        <p:nvPicPr>
          <p:cNvPr id="8" name="Picture 7"/>
          <p:cNvPicPr>
            <a:picLocks noChangeAspect="1" noChangeArrowheads="1"/>
          </p:cNvPicPr>
          <p:nvPr/>
        </p:nvPicPr>
        <p:blipFill>
          <a:blip r:embed="rId6" cstate="print"/>
          <a:srcRect/>
          <a:stretch>
            <a:fillRect/>
          </a:stretch>
        </p:blipFill>
        <p:spPr bwMode="auto">
          <a:xfrm>
            <a:off x="1407272" y="4819650"/>
            <a:ext cx="1259728" cy="13525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3195548" y="2859156"/>
            <a:ext cx="2062252" cy="1828800"/>
          </a:xfrm>
          <a:prstGeom prst="rect">
            <a:avLst/>
          </a:prstGeom>
          <a:noFill/>
          <a:ln w="9525">
            <a:noFill/>
            <a:miter lim="800000"/>
            <a:headEnd/>
            <a:tailEnd/>
          </a:ln>
        </p:spPr>
      </p:pic>
      <p:cxnSp>
        <p:nvCxnSpPr>
          <p:cNvPr id="11" name="肘形连接符 10"/>
          <p:cNvCxnSpPr>
            <a:stCxn id="6" idx="3"/>
            <a:endCxn id="5122" idx="1"/>
          </p:cNvCxnSpPr>
          <p:nvPr/>
        </p:nvCxnSpPr>
        <p:spPr bwMode="auto">
          <a:xfrm flipV="1">
            <a:off x="2289048" y="3773556"/>
            <a:ext cx="906500" cy="3947"/>
          </a:xfrm>
          <a:prstGeom prst="bentConnector3">
            <a:avLst>
              <a:gd name="adj1" fmla="val 50000"/>
            </a:avLst>
          </a:prstGeom>
          <a:noFill/>
          <a:ln w="19050" cap="flat" cmpd="sng" algn="ctr">
            <a:solidFill>
              <a:srgbClr val="FF0000"/>
            </a:solidFill>
            <a:prstDash val="solid"/>
            <a:round/>
            <a:headEnd type="none" w="med" len="med"/>
            <a:tailEnd type="arrow"/>
          </a:ln>
          <a:effectLst/>
        </p:spPr>
      </p:cxnSp>
      <p:cxnSp>
        <p:nvCxnSpPr>
          <p:cNvPr id="13" name="肘形连接符 12"/>
          <p:cNvCxnSpPr>
            <a:stCxn id="5" idx="3"/>
            <a:endCxn id="5122" idx="1"/>
          </p:cNvCxnSpPr>
          <p:nvPr/>
        </p:nvCxnSpPr>
        <p:spPr bwMode="auto">
          <a:xfrm>
            <a:off x="2286001" y="2072727"/>
            <a:ext cx="909547" cy="1700829"/>
          </a:xfrm>
          <a:prstGeom prst="bentConnector3">
            <a:avLst>
              <a:gd name="adj1" fmla="val 50000"/>
            </a:avLst>
          </a:prstGeom>
          <a:noFill/>
          <a:ln w="19050" cap="flat" cmpd="sng" algn="ctr">
            <a:solidFill>
              <a:srgbClr val="FF0000"/>
            </a:solidFill>
            <a:prstDash val="solid"/>
            <a:round/>
            <a:headEnd type="none" w="med" len="med"/>
            <a:tailEnd type="arrow"/>
          </a:ln>
          <a:effectLst/>
        </p:spPr>
      </p:cxnSp>
      <p:cxnSp>
        <p:nvCxnSpPr>
          <p:cNvPr id="17" name="肘形连接符 16"/>
          <p:cNvCxnSpPr>
            <a:stCxn id="8" idx="3"/>
            <a:endCxn id="5122" idx="1"/>
          </p:cNvCxnSpPr>
          <p:nvPr/>
        </p:nvCxnSpPr>
        <p:spPr bwMode="auto">
          <a:xfrm flipV="1">
            <a:off x="2667000" y="3773556"/>
            <a:ext cx="528548" cy="1722369"/>
          </a:xfrm>
          <a:prstGeom prst="bentConnector3">
            <a:avLst>
              <a:gd name="adj1" fmla="val 14271"/>
            </a:avLst>
          </a:prstGeom>
          <a:noFill/>
          <a:ln w="19050" cap="flat" cmpd="sng" algn="ctr">
            <a:solidFill>
              <a:srgbClr val="FF0000"/>
            </a:solidFill>
            <a:prstDash val="solid"/>
            <a:round/>
            <a:headEnd type="none" w="med" len="med"/>
            <a:tailEnd type="arrow"/>
          </a:ln>
          <a:effectLst/>
        </p:spPr>
      </p:cxnSp>
      <p:sp>
        <p:nvSpPr>
          <p:cNvPr id="19" name="TextBox 18"/>
          <p:cNvSpPr txBox="1"/>
          <p:nvPr/>
        </p:nvSpPr>
        <p:spPr>
          <a:xfrm>
            <a:off x="3124200" y="4800600"/>
            <a:ext cx="2514600" cy="1692771"/>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Adaboost classifier:</a:t>
            </a:r>
          </a:p>
          <a:p>
            <a:pPr>
              <a:buFont typeface="Wingdings" pitchFamily="2" charset="2"/>
              <a:buChar char="Ø"/>
            </a:pPr>
            <a:r>
              <a:rPr lang="en-US" sz="24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 linear combination of complementary binary decision trees</a:t>
            </a:r>
            <a:endParaRPr lang="en-US" sz="16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8" cstate="print"/>
          <a:srcRect/>
          <a:stretch>
            <a:fillRect/>
          </a:stretch>
        </p:blipFill>
        <p:spPr bwMode="auto">
          <a:xfrm flipV="1">
            <a:off x="5791200" y="1944756"/>
            <a:ext cx="3657600" cy="3657600"/>
          </a:xfrm>
          <a:prstGeom prst="rect">
            <a:avLst/>
          </a:prstGeom>
          <a:noFill/>
          <a:ln w="9525">
            <a:noFill/>
            <a:miter lim="800000"/>
            <a:headEnd/>
            <a:tailEnd/>
          </a:ln>
        </p:spPr>
      </p:pic>
      <p:cxnSp>
        <p:nvCxnSpPr>
          <p:cNvPr id="27" name="直接箭头连接符 26"/>
          <p:cNvCxnSpPr>
            <a:stCxn id="5122" idx="3"/>
            <a:endCxn id="5123" idx="1"/>
          </p:cNvCxnSpPr>
          <p:nvPr/>
        </p:nvCxnSpPr>
        <p:spPr bwMode="auto">
          <a:xfrm>
            <a:off x="5257800" y="3773556"/>
            <a:ext cx="533400" cy="0"/>
          </a:xfrm>
          <a:prstGeom prst="straightConnector1">
            <a:avLst/>
          </a:prstGeom>
          <a:noFill/>
          <a:ln w="19050" cap="flat" cmpd="sng" algn="ctr">
            <a:solidFill>
              <a:srgbClr val="FF0000"/>
            </a:solidFill>
            <a:prstDash val="solid"/>
            <a:round/>
            <a:headEnd type="none" w="med" len="med"/>
            <a:tailEnd type="arrow"/>
          </a:ln>
          <a:effectLst/>
        </p:spPr>
      </p:cxnSp>
      <p:sp>
        <p:nvSpPr>
          <p:cNvPr id="28" name="TextBox 27"/>
          <p:cNvSpPr txBox="1"/>
          <p:nvPr/>
        </p:nvSpPr>
        <p:spPr>
          <a:xfrm>
            <a:off x="6477000" y="5791200"/>
            <a:ext cx="2514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pre-segmentation</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Pitt Template">
  <a:themeElements>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E-Screen">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E-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E-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E-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E-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E-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E-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30675</TotalTime>
  <Words>1898</Words>
  <Application>Microsoft Office PowerPoint</Application>
  <PresentationFormat>全屏显示(4:3)</PresentationFormat>
  <Paragraphs>339</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UPitt Template</vt:lpstr>
      <vt:lpstr> A Superpixel-Based Framework for Automatic Tumor Segmentation on Breast DCE-MRI</vt:lpstr>
      <vt:lpstr>Introduction: Breast Cancer</vt:lpstr>
      <vt:lpstr>Introduction: DCE-MRI</vt:lpstr>
      <vt:lpstr>Introduction: Superpixels</vt:lpstr>
      <vt:lpstr>Framework</vt:lpstr>
      <vt:lpstr>Mean-shift Smoothing</vt:lpstr>
      <vt:lpstr>Superpixel Generation</vt:lpstr>
      <vt:lpstr>Feature Exaction</vt:lpstr>
      <vt:lpstr>Adaboost Classification</vt:lpstr>
      <vt:lpstr>Pixel-Level Graph-Cuts Partitioning</vt:lpstr>
      <vt:lpstr>Morphological Refinement</vt:lpstr>
      <vt:lpstr>Experiments</vt:lpstr>
      <vt:lpstr>Results</vt:lpstr>
      <vt:lpstr>Results</vt:lpstr>
      <vt:lpstr>Future Work</vt:lpstr>
      <vt:lpstr>幻灯片 16</vt:lpstr>
      <vt:lpstr>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Contribution to Breast Imaging Analysis</dc:title>
  <dc:creator>Wu, Jia</dc:creator>
  <cp:lastModifiedBy>Ning Yu</cp:lastModifiedBy>
  <cp:revision>612</cp:revision>
  <cp:lastPrinted>2015-01-29T17:11:54Z</cp:lastPrinted>
  <dcterms:created xsi:type="dcterms:W3CDTF">2006-08-16T00:00:00Z</dcterms:created>
  <dcterms:modified xsi:type="dcterms:W3CDTF">2015-02-17T22:12:01Z</dcterms:modified>
</cp:coreProperties>
</file>